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9"/>
  </p:notesMasterIdLst>
  <p:sldIdLst>
    <p:sldId id="256" r:id="rId2"/>
    <p:sldId id="579" r:id="rId3"/>
    <p:sldId id="574" r:id="rId4"/>
    <p:sldId id="580" r:id="rId5"/>
    <p:sldId id="336" r:id="rId6"/>
    <p:sldId id="340" r:id="rId7"/>
    <p:sldId id="514" r:id="rId8"/>
    <p:sldId id="290" r:id="rId9"/>
    <p:sldId id="581" r:id="rId10"/>
    <p:sldId id="282" r:id="rId11"/>
    <p:sldId id="582" r:id="rId12"/>
    <p:sldId id="301" r:id="rId13"/>
    <p:sldId id="583" r:id="rId14"/>
    <p:sldId id="584" r:id="rId15"/>
    <p:sldId id="585" r:id="rId16"/>
    <p:sldId id="586" r:id="rId17"/>
    <p:sldId id="587" r:id="rId18"/>
    <p:sldId id="588" r:id="rId19"/>
    <p:sldId id="589" r:id="rId20"/>
    <p:sldId id="590" r:id="rId21"/>
    <p:sldId id="595" r:id="rId22"/>
    <p:sldId id="593" r:id="rId23"/>
    <p:sldId id="664" r:id="rId24"/>
    <p:sldId id="257" r:id="rId25"/>
    <p:sldId id="665" r:id="rId26"/>
    <p:sldId id="654" r:id="rId27"/>
    <p:sldId id="286" r:id="rId28"/>
    <p:sldId id="602" r:id="rId29"/>
    <p:sldId id="613" r:id="rId30"/>
    <p:sldId id="610" r:id="rId31"/>
    <p:sldId id="609" r:id="rId32"/>
    <p:sldId id="611" r:id="rId33"/>
    <p:sldId id="657" r:id="rId34"/>
    <p:sldId id="258" r:id="rId35"/>
    <p:sldId id="598" r:id="rId36"/>
    <p:sldId id="666" r:id="rId37"/>
    <p:sldId id="616" r:id="rId38"/>
    <p:sldId id="617" r:id="rId39"/>
    <p:sldId id="618" r:id="rId40"/>
    <p:sldId id="281" r:id="rId41"/>
    <p:sldId id="272" r:id="rId42"/>
    <p:sldId id="271" r:id="rId43"/>
    <p:sldId id="273" r:id="rId44"/>
    <p:sldId id="259" r:id="rId45"/>
    <p:sldId id="275" r:id="rId46"/>
    <p:sldId id="274" r:id="rId47"/>
    <p:sldId id="276" r:id="rId48"/>
    <p:sldId id="260" r:id="rId49"/>
    <p:sldId id="277" r:id="rId50"/>
    <p:sldId id="278" r:id="rId51"/>
    <p:sldId id="261" r:id="rId52"/>
    <p:sldId id="270" r:id="rId53"/>
    <p:sldId id="280" r:id="rId54"/>
    <p:sldId id="267" r:id="rId55"/>
    <p:sldId id="279" r:id="rId56"/>
    <p:sldId id="263" r:id="rId57"/>
    <p:sldId id="266" r:id="rId58"/>
    <p:sldId id="620" r:id="rId59"/>
    <p:sldId id="621" r:id="rId60"/>
    <p:sldId id="622" r:id="rId61"/>
    <p:sldId id="623" r:id="rId62"/>
    <p:sldId id="624" r:id="rId63"/>
    <p:sldId id="625" r:id="rId64"/>
    <p:sldId id="630" r:id="rId65"/>
    <p:sldId id="626" r:id="rId66"/>
    <p:sldId id="628" r:id="rId67"/>
    <p:sldId id="627" r:id="rId68"/>
    <p:sldId id="629" r:id="rId69"/>
    <p:sldId id="631" r:id="rId70"/>
    <p:sldId id="640" r:id="rId71"/>
    <p:sldId id="632" r:id="rId72"/>
    <p:sldId id="633" r:id="rId73"/>
    <p:sldId id="641" r:id="rId74"/>
    <p:sldId id="634" r:id="rId75"/>
    <p:sldId id="378" r:id="rId76"/>
    <p:sldId id="354" r:id="rId77"/>
    <p:sldId id="366" r:id="rId78"/>
    <p:sldId id="370" r:id="rId79"/>
    <p:sldId id="371" r:id="rId80"/>
    <p:sldId id="389" r:id="rId81"/>
    <p:sldId id="642" r:id="rId82"/>
    <p:sldId id="643" r:id="rId83"/>
    <p:sldId id="644" r:id="rId84"/>
    <p:sldId id="591" r:id="rId85"/>
    <p:sldId id="592" r:id="rId86"/>
    <p:sldId id="645" r:id="rId87"/>
    <p:sldId id="646" r:id="rId88"/>
    <p:sldId id="647" r:id="rId89"/>
    <p:sldId id="648" r:id="rId90"/>
    <p:sldId id="650" r:id="rId91"/>
    <p:sldId id="651" r:id="rId92"/>
    <p:sldId id="652" r:id="rId93"/>
    <p:sldId id="653" r:id="rId94"/>
    <p:sldId id="658" r:id="rId95"/>
    <p:sldId id="659" r:id="rId96"/>
    <p:sldId id="496" r:id="rId97"/>
    <p:sldId id="619" r:id="rId9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03" autoAdjust="0"/>
    <p:restoredTop sz="94645" autoAdjust="0"/>
  </p:normalViewPr>
  <p:slideViewPr>
    <p:cSldViewPr snapToGrid="0">
      <p:cViewPr>
        <p:scale>
          <a:sx n="60" d="100"/>
          <a:sy n="60" d="100"/>
        </p:scale>
        <p:origin x="912"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DA6C464B-833E-4E8A-9072-10546B55E22D}" type="datetimeFigureOut">
              <a:rPr lang="en-US" smtClean="0"/>
              <a:t>3/14/2023</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957F9872-B0DE-4284-86E1-90D33E96D734}" type="slidenum">
              <a:rPr lang="en-US" smtClean="0"/>
              <a:t>‹#›</a:t>
            </a:fld>
            <a:endParaRPr lang="en-US" dirty="0"/>
          </a:p>
        </p:txBody>
      </p:sp>
    </p:spTree>
    <p:extLst>
      <p:ext uri="{BB962C8B-B14F-4D97-AF65-F5344CB8AC3E}">
        <p14:creationId xmlns:p14="http://schemas.microsoft.com/office/powerpoint/2010/main" val="151245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1.next.westlaw.com/Document/I0f9fbe4bef0811e28578f7ccc38dcbee/View/FullText.html?originationContext=document&amp;transitionType=DocumentItem&amp;ppcid=81e9272bb6d143a1825473f86ed46618&amp;contextData=(sc.Search)" TargetMode="External"/><Relationship Id="rId2" Type="http://schemas.openxmlformats.org/officeDocument/2006/relationships/slide" Target="../slides/slide48.xml"/><Relationship Id="rId1" Type="http://schemas.openxmlformats.org/officeDocument/2006/relationships/notesMaster" Target="../notesMasters/notesMaster1.xml"/><Relationship Id="rId4" Type="http://schemas.openxmlformats.org/officeDocument/2006/relationships/hyperlink" Target="https://1.next.westlaw.com/Document/I0fa00fb1ef0811e28578f7ccc38dcbee/View/FullText.html?originationContext=document&amp;transitionType=DocumentItem&amp;ppcid=81e9272bb6d143a1825473f86ed46618&amp;contextData=(sc.Search)"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dirty="0"/>
          </a:p>
        </p:txBody>
      </p:sp>
      <p:sp>
        <p:nvSpPr>
          <p:cNvPr id="4" name="Date Placeholder 3"/>
          <p:cNvSpPr>
            <a:spLocks noGrp="1"/>
          </p:cNvSpPr>
          <p:nvPr>
            <p:ph type="dt" sz="quarter" idx="10"/>
          </p:nvPr>
        </p:nvSpPr>
        <p:spPr/>
        <p:txBody>
          <a:bodyPr/>
          <a:lstStyle/>
          <a:p>
            <a:endParaRPr dirty="0"/>
          </a:p>
        </p:txBody>
      </p:sp>
    </p:spTree>
    <p:extLst>
      <p:ext uri="{BB962C8B-B14F-4D97-AF65-F5344CB8AC3E}">
        <p14:creationId xmlns:p14="http://schemas.microsoft.com/office/powerpoint/2010/main" val="3284501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E5D35-EE6B-40BC-BAE7-CE9072691CE4}" type="slidenum">
              <a:rPr lang="en-US" smtClean="0"/>
              <a:t>57</a:t>
            </a:fld>
            <a:endParaRPr lang="en-US" dirty="0"/>
          </a:p>
        </p:txBody>
      </p:sp>
    </p:spTree>
    <p:extLst>
      <p:ext uri="{BB962C8B-B14F-4D97-AF65-F5344CB8AC3E}">
        <p14:creationId xmlns:p14="http://schemas.microsoft.com/office/powerpoint/2010/main" val="1676166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7F9872-B0DE-4284-86E1-90D33E96D734}" type="slidenum">
              <a:rPr lang="en-US" smtClean="0"/>
              <a:t>71</a:t>
            </a:fld>
            <a:endParaRPr lang="en-US" dirty="0"/>
          </a:p>
        </p:txBody>
      </p:sp>
    </p:spTree>
    <p:extLst>
      <p:ext uri="{BB962C8B-B14F-4D97-AF65-F5344CB8AC3E}">
        <p14:creationId xmlns:p14="http://schemas.microsoft.com/office/powerpoint/2010/main" val="2258077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a:xfrm>
            <a:off x="4005763" y="8887827"/>
            <a:ext cx="3063888" cy="467696"/>
          </a:xfrm>
          <a:prstGeom prst="rect">
            <a:avLst/>
          </a:prstGeom>
        </p:spPr>
        <p:txBody>
          <a:bodyPr lIns="91995" tIns="45997" rIns="91995" bIns="45997"/>
          <a:lstStyle/>
          <a:p>
            <a:pPr>
              <a:defRPr/>
            </a:pPr>
            <a:fld id="{5DCC5791-818D-4D59-83A9-45836858B240}" type="slidenum">
              <a:rPr lang="en-US" smtClean="0"/>
              <a:t>97</a:t>
            </a:fld>
            <a:endParaRPr lang="en-US" dirty="0"/>
          </a:p>
        </p:txBody>
      </p:sp>
    </p:spTree>
    <p:extLst>
      <p:ext uri="{BB962C8B-B14F-4D97-AF65-F5344CB8AC3E}">
        <p14:creationId xmlns:p14="http://schemas.microsoft.com/office/powerpoint/2010/main" val="737714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dirty="0"/>
          </a:p>
        </p:txBody>
      </p:sp>
      <p:sp>
        <p:nvSpPr>
          <p:cNvPr id="4" name="Slide Number Placeholder 3"/>
          <p:cNvSpPr>
            <a:spLocks noGrp="1"/>
          </p:cNvSpPr>
          <p:nvPr>
            <p:ph type="sldNum" sz="quarter" idx="5"/>
          </p:nvPr>
        </p:nvSpPr>
        <p:spPr/>
        <p:txBody>
          <a:bodyPr/>
          <a:lstStyle/>
          <a:p>
            <a:endParaRPr dirty="0"/>
          </a:p>
        </p:txBody>
      </p:sp>
      <p:sp>
        <p:nvSpPr>
          <p:cNvPr id="5" name="Date Placeholder 4"/>
          <p:cNvSpPr>
            <a:spLocks noGrp="1"/>
          </p:cNvSpPr>
          <p:nvPr>
            <p:ph type="dt" sz="quarter" idx="10"/>
          </p:nvPr>
        </p:nvSpPr>
        <p:spPr/>
        <p:txBody>
          <a:bodyPr/>
          <a:lstStyle/>
          <a:p>
            <a:endParaRPr dirty="0"/>
          </a:p>
        </p:txBody>
      </p:sp>
    </p:spTree>
    <p:extLst>
      <p:ext uri="{BB962C8B-B14F-4D97-AF65-F5344CB8AC3E}">
        <p14:creationId xmlns:p14="http://schemas.microsoft.com/office/powerpoint/2010/main" val="359918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dirty="0"/>
          </a:p>
        </p:txBody>
      </p:sp>
      <p:sp>
        <p:nvSpPr>
          <p:cNvPr id="4" name="Slide Number Placeholder 3"/>
          <p:cNvSpPr>
            <a:spLocks noGrp="1"/>
          </p:cNvSpPr>
          <p:nvPr>
            <p:ph type="sldNum" sz="quarter" idx="5"/>
          </p:nvPr>
        </p:nvSpPr>
        <p:spPr/>
        <p:txBody>
          <a:bodyPr/>
          <a:lstStyle/>
          <a:p>
            <a:endParaRPr dirty="0"/>
          </a:p>
        </p:txBody>
      </p:sp>
      <p:sp>
        <p:nvSpPr>
          <p:cNvPr id="5" name="Date Placeholder 4"/>
          <p:cNvSpPr>
            <a:spLocks noGrp="1"/>
          </p:cNvSpPr>
          <p:nvPr>
            <p:ph type="dt" sz="quarter" idx="10"/>
          </p:nvPr>
        </p:nvSpPr>
        <p:spPr/>
        <p:txBody>
          <a:bodyPr/>
          <a:lstStyle/>
          <a:p>
            <a:endParaRPr dirty="0"/>
          </a:p>
        </p:txBody>
      </p:sp>
    </p:spTree>
    <p:extLst>
      <p:ext uri="{BB962C8B-B14F-4D97-AF65-F5344CB8AC3E}">
        <p14:creationId xmlns:p14="http://schemas.microsoft.com/office/powerpoint/2010/main" val="4236485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endParaRPr dirty="0"/>
          </a:p>
        </p:txBody>
      </p:sp>
    </p:spTree>
    <p:extLst>
      <p:ext uri="{BB962C8B-B14F-4D97-AF65-F5344CB8AC3E}">
        <p14:creationId xmlns:p14="http://schemas.microsoft.com/office/powerpoint/2010/main" val="3357127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endParaRPr dirty="0"/>
          </a:p>
        </p:txBody>
      </p:sp>
    </p:spTree>
    <p:extLst>
      <p:ext uri="{BB962C8B-B14F-4D97-AF65-F5344CB8AC3E}">
        <p14:creationId xmlns:p14="http://schemas.microsoft.com/office/powerpoint/2010/main" val="1329369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 benefits – no need to include specific benefits policy</a:t>
            </a:r>
          </a:p>
          <a:p>
            <a:r>
              <a:rPr lang="en-US" dirty="0"/>
              <a:t>Employee handbook acknowledgement – includes </a:t>
            </a:r>
            <a:r>
              <a:rPr lang="en-US" b="0" i="0" dirty="0">
                <a:solidFill>
                  <a:srgbClr val="505050"/>
                </a:solidFill>
                <a:effectLst/>
                <a:latin typeface="Arial" panose="020B0604020202020204" pitchFamily="34" charset="0"/>
              </a:rPr>
              <a:t>an </a:t>
            </a:r>
            <a:r>
              <a:rPr lang="en-US" b="0" i="0" dirty="0">
                <a:solidFill>
                  <a:srgbClr val="252525"/>
                </a:solidFill>
                <a:effectLst/>
                <a:latin typeface="Arial" panose="020B0604020202020204" pitchFamily="34" charset="0"/>
              </a:rPr>
              <a:t>acknowledgment</a:t>
            </a:r>
            <a:r>
              <a:rPr lang="en-US" b="0" i="0" dirty="0">
                <a:solidFill>
                  <a:srgbClr val="505050"/>
                </a:solidFill>
                <a:effectLst/>
                <a:latin typeface="Arial" panose="020B0604020202020204" pitchFamily="34" charset="0"/>
              </a:rPr>
              <a:t> of </a:t>
            </a:r>
            <a:r>
              <a:rPr lang="en-US" b="0" i="0" u="none" strike="noStrike" dirty="0">
                <a:solidFill>
                  <a:srgbClr val="145DA4"/>
                </a:solidFill>
                <a:effectLst/>
                <a:latin typeface="Arial" panose="020B0604020202020204" pitchFamily="34" charset="0"/>
                <a:hlinkClick r:id="rId3">
                  <a:extLst>
                    <a:ext uri="{A12FA001-AC4F-418D-AE19-62706E023703}">
                      <ahyp:hlinkClr xmlns:ahyp="http://schemas.microsoft.com/office/drawing/2018/hyperlinkcolor" val="tx"/>
                    </a:ext>
                  </a:extLst>
                </a:hlinkClick>
              </a:rPr>
              <a:t>at-will employment</a:t>
            </a:r>
            <a:r>
              <a:rPr lang="en-US" b="0" i="0" dirty="0">
                <a:solidFill>
                  <a:srgbClr val="505050"/>
                </a:solidFill>
                <a:effectLst/>
                <a:latin typeface="Arial" panose="020B0604020202020204" pitchFamily="34" charset="0"/>
              </a:rPr>
              <a:t>, which when signed by an at-will </a:t>
            </a:r>
            <a:r>
              <a:rPr lang="en-US" b="0" i="0" dirty="0">
                <a:solidFill>
                  <a:srgbClr val="252525"/>
                </a:solidFill>
                <a:effectLst/>
                <a:latin typeface="Arial" panose="020B0604020202020204" pitchFamily="34" charset="0"/>
              </a:rPr>
              <a:t>employee</a:t>
            </a:r>
            <a:r>
              <a:rPr lang="en-US" b="0" i="0" dirty="0">
                <a:solidFill>
                  <a:srgbClr val="505050"/>
                </a:solidFill>
                <a:effectLst/>
                <a:latin typeface="Arial" panose="020B0604020202020204" pitchFamily="34" charset="0"/>
              </a:rPr>
              <a:t>, minimizes the risk of wrongful termination claims by </a:t>
            </a:r>
            <a:r>
              <a:rPr lang="en-US" b="0" i="0" dirty="0">
                <a:solidFill>
                  <a:srgbClr val="252525"/>
                </a:solidFill>
                <a:effectLst/>
                <a:latin typeface="Arial" panose="020B0604020202020204" pitchFamily="34" charset="0"/>
              </a:rPr>
              <a:t>employees</a:t>
            </a:r>
            <a:r>
              <a:rPr lang="en-US" b="0" i="0" dirty="0">
                <a:solidFill>
                  <a:srgbClr val="505050"/>
                </a:solidFill>
                <a:effectLst/>
                <a:latin typeface="Arial" panose="020B0604020202020204" pitchFamily="34" charset="0"/>
              </a:rPr>
              <a:t> claiming a </a:t>
            </a:r>
            <a:r>
              <a:rPr lang="en-US" b="0" i="0" u="none" strike="noStrike" dirty="0">
                <a:solidFill>
                  <a:srgbClr val="145DA4"/>
                </a:solidFill>
                <a:effectLst/>
                <a:latin typeface="Arial" panose="020B0604020202020204" pitchFamily="34" charset="0"/>
                <a:hlinkClick r:id="rId4">
                  <a:extLst>
                    <a:ext uri="{A12FA001-AC4F-418D-AE19-62706E023703}">
                      <ahyp:hlinkClr xmlns:ahyp="http://schemas.microsoft.com/office/drawing/2018/hyperlinkcolor" val="tx"/>
                    </a:ext>
                  </a:extLst>
                </a:hlinkClick>
              </a:rPr>
              <a:t>for-cause employment</a:t>
            </a:r>
            <a:r>
              <a:rPr lang="en-US" b="0" i="0" dirty="0">
                <a:solidFill>
                  <a:srgbClr val="505050"/>
                </a:solidFill>
                <a:effectLst/>
                <a:latin typeface="Arial" panose="020B0604020202020204" pitchFamily="34" charset="0"/>
              </a:rPr>
              <a:t> relationship.</a:t>
            </a:r>
            <a:endParaRPr lang="en-US" b="0" dirty="0"/>
          </a:p>
        </p:txBody>
      </p:sp>
      <p:sp>
        <p:nvSpPr>
          <p:cNvPr id="4" name="Slide Number Placeholder 3"/>
          <p:cNvSpPr>
            <a:spLocks noGrp="1"/>
          </p:cNvSpPr>
          <p:nvPr>
            <p:ph type="sldNum" sz="quarter" idx="5"/>
          </p:nvPr>
        </p:nvSpPr>
        <p:spPr/>
        <p:txBody>
          <a:bodyPr/>
          <a:lstStyle/>
          <a:p>
            <a:fld id="{47DE5D35-EE6B-40BC-BAE7-CE9072691CE4}" type="slidenum">
              <a:rPr lang="en-US" smtClean="0"/>
              <a:t>48</a:t>
            </a:fld>
            <a:endParaRPr lang="en-US" dirty="0"/>
          </a:p>
        </p:txBody>
      </p:sp>
    </p:spTree>
    <p:extLst>
      <p:ext uri="{BB962C8B-B14F-4D97-AF65-F5344CB8AC3E}">
        <p14:creationId xmlns:p14="http://schemas.microsoft.com/office/powerpoint/2010/main" val="2952134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carefully craft policies that restrict employees from sharing information with other employees to avoid claims that the policies infringe on employees’ Section 7 rights under the NLRA. </a:t>
            </a:r>
          </a:p>
          <a:p>
            <a:endParaRPr lang="en-US" dirty="0"/>
          </a:p>
          <a:p>
            <a:endParaRPr lang="en-US" dirty="0"/>
          </a:p>
        </p:txBody>
      </p:sp>
      <p:sp>
        <p:nvSpPr>
          <p:cNvPr id="4" name="Slide Number Placeholder 3"/>
          <p:cNvSpPr>
            <a:spLocks noGrp="1"/>
          </p:cNvSpPr>
          <p:nvPr>
            <p:ph type="sldNum" sz="quarter" idx="5"/>
          </p:nvPr>
        </p:nvSpPr>
        <p:spPr/>
        <p:txBody>
          <a:bodyPr/>
          <a:lstStyle/>
          <a:p>
            <a:fld id="{47DE5D35-EE6B-40BC-BAE7-CE9072691CE4}" type="slidenum">
              <a:rPr lang="en-US" smtClean="0"/>
              <a:t>51</a:t>
            </a:fld>
            <a:endParaRPr lang="en-US" dirty="0"/>
          </a:p>
        </p:txBody>
      </p:sp>
    </p:spTree>
    <p:extLst>
      <p:ext uri="{BB962C8B-B14F-4D97-AF65-F5344CB8AC3E}">
        <p14:creationId xmlns:p14="http://schemas.microsoft.com/office/powerpoint/2010/main" val="2839828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E5D35-EE6B-40BC-BAE7-CE9072691CE4}" type="slidenum">
              <a:rPr lang="en-US" smtClean="0"/>
              <a:t>52</a:t>
            </a:fld>
            <a:endParaRPr lang="en-US" dirty="0"/>
          </a:p>
        </p:txBody>
      </p:sp>
    </p:spTree>
    <p:extLst>
      <p:ext uri="{BB962C8B-B14F-4D97-AF65-F5344CB8AC3E}">
        <p14:creationId xmlns:p14="http://schemas.microsoft.com/office/powerpoint/2010/main" val="358903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E5D35-EE6B-40BC-BAE7-CE9072691CE4}" type="slidenum">
              <a:rPr lang="en-US" smtClean="0"/>
              <a:t>54</a:t>
            </a:fld>
            <a:endParaRPr lang="en-US" dirty="0"/>
          </a:p>
        </p:txBody>
      </p:sp>
    </p:spTree>
    <p:extLst>
      <p:ext uri="{BB962C8B-B14F-4D97-AF65-F5344CB8AC3E}">
        <p14:creationId xmlns:p14="http://schemas.microsoft.com/office/powerpoint/2010/main" val="3102541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3A96D-AEE6-45E4-B09D-F6C9CAC1EE08}"/>
              </a:ext>
            </a:extLst>
          </p:cNvPr>
          <p:cNvSpPr>
            <a:spLocks noGrp="1"/>
          </p:cNvSpPr>
          <p:nvPr>
            <p:ph type="ctrTitle" hasCustomPrompt="1"/>
          </p:nvPr>
        </p:nvSpPr>
        <p:spPr>
          <a:xfrm>
            <a:off x="1143298" y="1122365"/>
            <a:ext cx="6857405" cy="2133599"/>
          </a:xfrm>
        </p:spPr>
        <p:txBody>
          <a:bodyPr anchor="ctr">
            <a:normAutofit/>
          </a:bodyPr>
          <a:lstStyle>
            <a:lvl1pPr algn="ctr">
              <a:lnSpc>
                <a:spcPct val="100000"/>
              </a:lnSpc>
              <a:spcBef>
                <a:spcPts val="1900"/>
              </a:spcBef>
              <a:defRPr lang="en-US" sz="4500" b="1" kern="1200">
                <a:solidFill>
                  <a:schemeClr val="tx1"/>
                </a:solidFill>
                <a:latin typeface="+mn-lt"/>
                <a:ea typeface="+mj-ea"/>
                <a:cs typeface="+mj-cs"/>
              </a:defRPr>
            </a:lvl1pPr>
          </a:lstStyle>
          <a:p>
            <a:r>
              <a:rPr lang="en-US" dirty="0"/>
              <a:t>Presentation Title</a:t>
            </a:r>
          </a:p>
        </p:txBody>
      </p:sp>
      <p:sp>
        <p:nvSpPr>
          <p:cNvPr id="3" name="Subtitle 2">
            <a:extLst>
              <a:ext uri="{FF2B5EF4-FFF2-40B4-BE49-F238E27FC236}">
                <a16:creationId xmlns:a16="http://schemas.microsoft.com/office/drawing/2014/main" id="{6AF64195-42B0-41B0-904C-46877E77653D}"/>
              </a:ext>
            </a:extLst>
          </p:cNvPr>
          <p:cNvSpPr>
            <a:spLocks noGrp="1"/>
          </p:cNvSpPr>
          <p:nvPr>
            <p:ph type="subTitle" idx="1" hasCustomPrompt="1"/>
          </p:nvPr>
        </p:nvSpPr>
        <p:spPr>
          <a:xfrm>
            <a:off x="1143298" y="3602038"/>
            <a:ext cx="6857405" cy="1655762"/>
          </a:xfrm>
          <a:prstGeom prst="rect">
            <a:avLst/>
          </a:prstGeom>
        </p:spPr>
        <p:txBody>
          <a:bodyPr/>
          <a:lstStyle>
            <a:lvl1pPr marL="0" indent="0" algn="ctr">
              <a:lnSpc>
                <a:spcPct val="100000"/>
              </a:lnSpc>
              <a:spcBef>
                <a:spcPts val="1900"/>
              </a:spcBef>
              <a:buNone/>
              <a:defRPr lang="en-US" sz="2400" kern="1200">
                <a:solidFill>
                  <a:schemeClr val="tx1"/>
                </a:solidFill>
                <a:latin typeface="+mn-lt"/>
                <a:ea typeface="+mn-ea"/>
                <a:cs typeface="+mn-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Date/Location/Presenter(s)</a:t>
            </a:r>
          </a:p>
        </p:txBody>
      </p:sp>
      <p:sp>
        <p:nvSpPr>
          <p:cNvPr id="6" name="Slide Number Placeholder 5">
            <a:extLst>
              <a:ext uri="{FF2B5EF4-FFF2-40B4-BE49-F238E27FC236}">
                <a16:creationId xmlns:a16="http://schemas.microsoft.com/office/drawing/2014/main" id="{8537AD39-8135-4964-823D-2AABAEF26F8E}"/>
              </a:ext>
            </a:extLst>
          </p:cNvPr>
          <p:cNvSpPr>
            <a:spLocks noGrp="1"/>
          </p:cNvSpPr>
          <p:nvPr>
            <p:ph type="sldNum" sz="quarter" idx="12"/>
          </p:nvPr>
        </p:nvSpPr>
        <p:spPr>
          <a:xfrm>
            <a:off x="7089813" y="6006813"/>
            <a:ext cx="2056745" cy="365125"/>
          </a:xfrm>
          <a:prstGeom prst="rect">
            <a:avLst/>
          </a:prstGeom>
        </p:spPr>
        <p:txBody>
          <a:bodyPr/>
          <a:lstStyle>
            <a:lvl1pPr algn="r">
              <a:defRPr>
                <a:solidFill>
                  <a:schemeClr val="tx1"/>
                </a:solidFill>
              </a:defRPr>
            </a:lvl1pPr>
          </a:lstStyle>
          <a:p>
            <a:fld id="{2A2A6181-BD9D-4EEB-AAD6-40B54AE96A71}" type="slidenum">
              <a:rPr lang="en-US" smtClean="0"/>
              <a:t>‹#›</a:t>
            </a:fld>
            <a:endParaRPr lang="en-US" dirty="0"/>
          </a:p>
        </p:txBody>
      </p:sp>
    </p:spTree>
    <p:extLst>
      <p:ext uri="{BB962C8B-B14F-4D97-AF65-F5344CB8AC3E}">
        <p14:creationId xmlns:p14="http://schemas.microsoft.com/office/powerpoint/2010/main" val="349602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C85C-2985-499A-9C9E-AE519C42965C}"/>
              </a:ext>
            </a:extLst>
          </p:cNvPr>
          <p:cNvSpPr>
            <a:spLocks noGrp="1"/>
          </p:cNvSpPr>
          <p:nvPr>
            <p:ph type="title"/>
          </p:nvPr>
        </p:nvSpPr>
        <p:spPr>
          <a:xfrm>
            <a:off x="628651" y="907215"/>
            <a:ext cx="7886700" cy="1062990"/>
          </a:xfrm>
        </p:spPr>
        <p:txBody>
          <a:bodyPr>
            <a:normAutofit/>
          </a:bodyPr>
          <a:lstStyle>
            <a:lvl1pPr algn="ctr">
              <a:lnSpc>
                <a:spcPct val="100000"/>
              </a:lnSpc>
              <a:spcBef>
                <a:spcPts val="1900"/>
              </a:spcBef>
              <a:defRPr lang="en-US" sz="3200" b="1" kern="1200">
                <a:solidFill>
                  <a:schemeClr val="tx1"/>
                </a:solidFill>
                <a:latin typeface="+mn-lt"/>
                <a:ea typeface="+mj-ea"/>
                <a:cs typeface="+mj-cs"/>
              </a:defRPr>
            </a:lvl1pPr>
          </a:lstStyle>
          <a:p>
            <a:r>
              <a:rPr lang="en-US" dirty="0"/>
              <a:t>Click to edit Master title style</a:t>
            </a:r>
          </a:p>
        </p:txBody>
      </p:sp>
      <p:sp>
        <p:nvSpPr>
          <p:cNvPr id="3" name="Content Placeholder 2">
            <a:extLst>
              <a:ext uri="{FF2B5EF4-FFF2-40B4-BE49-F238E27FC236}">
                <a16:creationId xmlns:a16="http://schemas.microsoft.com/office/drawing/2014/main" id="{95486E07-18B7-4A44-9287-FB499CEE2154}"/>
              </a:ext>
            </a:extLst>
          </p:cNvPr>
          <p:cNvSpPr>
            <a:spLocks noGrp="1"/>
          </p:cNvSpPr>
          <p:nvPr>
            <p:ph idx="1" hasCustomPrompt="1"/>
          </p:nvPr>
        </p:nvSpPr>
        <p:spPr>
          <a:xfrm>
            <a:off x="628815" y="2033014"/>
            <a:ext cx="7886372" cy="4094411"/>
          </a:xfrm>
          <a:prstGeom prst="rect">
            <a:avLst/>
          </a:prstGeom>
        </p:spPr>
        <p:txBody>
          <a:bodyPr/>
          <a:lstStyle>
            <a:lvl1pPr marL="342900" indent="-342900">
              <a:lnSpc>
                <a:spcPct val="100000"/>
              </a:lnSpc>
              <a:spcBef>
                <a:spcPts val="1900"/>
              </a:spcBef>
              <a:buFont typeface="Wingdings" panose="05000000000000000000" pitchFamily="2" charset="2"/>
              <a:buChar char="§"/>
              <a:defRPr lang="en-US" sz="2400" kern="1800" spc="0" baseline="0">
                <a:solidFill>
                  <a:schemeClr val="tx1"/>
                </a:solidFill>
                <a:latin typeface="+mn-lt"/>
                <a:ea typeface="+mn-ea"/>
                <a:cs typeface="+mn-cs"/>
              </a:defRPr>
            </a:lvl1pPr>
            <a:lvl2pPr marL="800100" indent="-457200">
              <a:lnSpc>
                <a:spcPct val="100000"/>
              </a:lnSpc>
              <a:spcBef>
                <a:spcPts val="1900"/>
              </a:spcBef>
              <a:buFont typeface="Arial" panose="020B0604020202020204" pitchFamily="34" charset="0"/>
              <a:buChar char="•"/>
              <a:defRPr lang="en-US" sz="2200" kern="1800" spc="0" baseline="0">
                <a:solidFill>
                  <a:schemeClr val="tx1"/>
                </a:solidFill>
                <a:latin typeface="+mn-lt"/>
                <a:ea typeface="+mn-ea"/>
                <a:cs typeface="+mn-cs"/>
              </a:defRPr>
            </a:lvl2pPr>
            <a:lvl3pPr marL="1028700" indent="-342900">
              <a:lnSpc>
                <a:spcPct val="100000"/>
              </a:lnSpc>
              <a:spcBef>
                <a:spcPts val="1900"/>
              </a:spcBef>
              <a:buFont typeface="Calibri" panose="020F0502020204030204" pitchFamily="34" charset="0"/>
              <a:buChar char="–"/>
              <a:defRPr lang="en-US" sz="2000" kern="1800" spc="0" baseline="0">
                <a:solidFill>
                  <a:schemeClr val="tx1"/>
                </a:solidFill>
                <a:latin typeface="+mn-lt"/>
                <a:ea typeface="+mn-ea"/>
                <a:cs typeface="+mn-cs"/>
              </a:defRPr>
            </a:lvl3pPr>
            <a:lvl4pPr marL="1371600" indent="-342900">
              <a:lnSpc>
                <a:spcPct val="100000"/>
              </a:lnSpc>
              <a:spcBef>
                <a:spcPts val="1900"/>
              </a:spcBef>
              <a:buFont typeface="Courier New" panose="02070309020205020404" pitchFamily="49" charset="0"/>
              <a:buChar char="o"/>
              <a:defRPr lang="en-US" sz="1800" kern="1800" spc="0" baseline="0">
                <a:solidFill>
                  <a:schemeClr val="tx1"/>
                </a:solidFill>
                <a:latin typeface="+mn-lt"/>
                <a:ea typeface="+mn-ea"/>
                <a:cs typeface="+mn-cs"/>
              </a:defRPr>
            </a:lvl4pPr>
            <a:lvl5pPr marL="1714500" indent="-342900">
              <a:lnSpc>
                <a:spcPct val="100000"/>
              </a:lnSpc>
              <a:spcBef>
                <a:spcPts val="1900"/>
              </a:spcBef>
              <a:buFont typeface="Wingdings" panose="05000000000000000000" pitchFamily="2" charset="2"/>
              <a:buChar char="Ø"/>
              <a:defRPr lang="en-US" sz="1600" kern="1800" spc="0" baseline="0">
                <a:solidFill>
                  <a:schemeClr val="tx1"/>
                </a:solidFill>
                <a:latin typeface="+mn-lt"/>
                <a:ea typeface="+mn-ea"/>
                <a:cs typeface="+mn-cs"/>
              </a:defRPr>
            </a:lvl5pPr>
          </a:lstStyle>
          <a:p>
            <a:pPr lvl="0"/>
            <a:r>
              <a:rPr lang="en-US" dirty="0"/>
              <a:t>Bullet one</a:t>
            </a:r>
          </a:p>
          <a:p>
            <a:pPr lvl="1"/>
            <a:r>
              <a:rPr lang="en-US" dirty="0"/>
              <a:t>Bullet two</a:t>
            </a:r>
          </a:p>
          <a:p>
            <a:pPr lvl="2"/>
            <a:r>
              <a:rPr lang="en-US" dirty="0"/>
              <a:t>Bullet three</a:t>
            </a:r>
          </a:p>
          <a:p>
            <a:pPr lvl="3"/>
            <a:r>
              <a:rPr lang="en-US" dirty="0"/>
              <a:t>Bullet four</a:t>
            </a:r>
          </a:p>
          <a:p>
            <a:pPr lvl="4"/>
            <a:r>
              <a:rPr lang="en-US" dirty="0"/>
              <a:t>Bullet five</a:t>
            </a:r>
          </a:p>
        </p:txBody>
      </p:sp>
      <p:sp>
        <p:nvSpPr>
          <p:cNvPr id="6" name="Slide Number Placeholder 5">
            <a:extLst>
              <a:ext uri="{FF2B5EF4-FFF2-40B4-BE49-F238E27FC236}">
                <a16:creationId xmlns:a16="http://schemas.microsoft.com/office/drawing/2014/main" id="{3A4E6D48-DF17-4793-9A3F-DF2596C00E68}"/>
              </a:ext>
            </a:extLst>
          </p:cNvPr>
          <p:cNvSpPr>
            <a:spLocks noGrp="1"/>
          </p:cNvSpPr>
          <p:nvPr>
            <p:ph type="sldNum" sz="quarter" idx="12"/>
          </p:nvPr>
        </p:nvSpPr>
        <p:spPr>
          <a:xfrm>
            <a:off x="7089814" y="6001722"/>
            <a:ext cx="2056745" cy="365125"/>
          </a:xfrm>
          <a:prstGeom prst="rect">
            <a:avLst/>
          </a:prstGeom>
        </p:spPr>
        <p:txBody>
          <a:bodyPr/>
          <a:lstStyle>
            <a:lvl1pPr algn="r">
              <a:defRPr>
                <a:solidFill>
                  <a:schemeClr val="tx1"/>
                </a:solidFill>
              </a:defRPr>
            </a:lvl1pPr>
          </a:lstStyle>
          <a:p>
            <a:fld id="{2A2A6181-BD9D-4EEB-AAD6-40B54AE96A71}" type="slidenum">
              <a:rPr lang="en-US" smtClean="0"/>
              <a:t>‹#›</a:t>
            </a:fld>
            <a:endParaRPr lang="en-US" dirty="0"/>
          </a:p>
        </p:txBody>
      </p:sp>
    </p:spTree>
    <p:extLst>
      <p:ext uri="{BB962C8B-B14F-4D97-AF65-F5344CB8AC3E}">
        <p14:creationId xmlns:p14="http://schemas.microsoft.com/office/powerpoint/2010/main" val="11029647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1774481"/>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7" name="Rectangle 2"/>
          <p:cNvSpPr>
            <a:spLocks noChangeArrowheads="1"/>
          </p:cNvSpPr>
          <p:nvPr/>
        </p:nvSpPr>
        <p:spPr>
          <a:xfrm>
            <a:off x="1" y="0"/>
            <a:ext cx="9144000" cy="800100"/>
          </a:xfrm>
          <a:prstGeom prst="rect">
            <a:avLst/>
          </a:prstGeom>
          <a:solidFill>
            <a:schemeClr val="bg1">
              <a:lumMod val="50000"/>
            </a:schemeClr>
          </a:solidFill>
          <a:ln w="9525">
            <a:noFill/>
            <a:miter lim="800000"/>
          </a:ln>
          <a:effectLst/>
        </p:spPr>
        <p:txBody>
          <a:bodyPr wrap="none" anchor="ctr"/>
          <a:lstStyle/>
          <a:p>
            <a:endParaRPr lang="en-US" sz="1350" dirty="0"/>
          </a:p>
        </p:txBody>
      </p:sp>
      <p:cxnSp>
        <p:nvCxnSpPr>
          <p:cNvPr id="8" name="Straight Connector 7"/>
          <p:cNvCxnSpPr/>
          <p:nvPr/>
        </p:nvCxnSpPr>
        <p:spPr>
          <a:xfrm>
            <a:off x="-1" y="791711"/>
            <a:ext cx="9144000" cy="0"/>
          </a:xfrm>
          <a:prstGeom prst="line">
            <a:avLst/>
          </a:prstGeom>
          <a:blipFill dpi="0" rotWithShape="0">
            <a:blip r:embed="rId4"/>
            <a:srcRect/>
            <a:tile tx="0" ty="0" sx="100000" sy="100000" flip="none" algn="tl"/>
          </a:blipFill>
          <a:ln w="9525" cap="flat" cmpd="sng" algn="ctr">
            <a:solidFill>
              <a:srgbClr val="FFFFFF"/>
            </a:solidFill>
            <a:prstDash val="solid"/>
            <a:round/>
            <a:headEnd type="none" w="med" len="med"/>
            <a:tailEnd type="none" w="med" len="med"/>
          </a:ln>
          <a:effectLst/>
        </p:spPr>
      </p:cxnSp>
      <p:sp>
        <p:nvSpPr>
          <p:cNvPr id="18" name="Rectangle 17"/>
          <p:cNvSpPr/>
          <p:nvPr/>
        </p:nvSpPr>
        <p:spPr>
          <a:xfrm>
            <a:off x="-1" y="6374587"/>
            <a:ext cx="9144000" cy="45719"/>
          </a:xfrm>
          <a:prstGeom prst="rect">
            <a:avLst/>
          </a:prstGeom>
          <a:solidFill>
            <a:srgbClr val="ED7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p:cNvSpPr/>
          <p:nvPr/>
        </p:nvSpPr>
        <p:spPr>
          <a:xfrm>
            <a:off x="-1" y="6462218"/>
            <a:ext cx="9144000" cy="14476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p:cNvSpPr/>
          <p:nvPr/>
        </p:nvSpPr>
        <p:spPr>
          <a:xfrm>
            <a:off x="-1" y="6606986"/>
            <a:ext cx="9144000" cy="251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0" name="Picture 19"/>
          <p:cNvPicPr>
            <a:picLocks noChangeAspect="1"/>
          </p:cNvPicPr>
          <p:nvPr userDrawn="1"/>
        </p:nvPicPr>
        <p:blipFill>
          <a:blip r:embed="rId5"/>
          <a:srcRect/>
          <a:stretch>
            <a:fillRect/>
          </a:stretch>
        </p:blipFill>
        <p:spPr>
          <a:xfrm>
            <a:off x="107487" y="5932968"/>
            <a:ext cx="374904" cy="352388"/>
          </a:xfrm>
          <a:prstGeom prst="rect">
            <a:avLst/>
          </a:prstGeom>
        </p:spPr>
      </p:pic>
      <p:pic>
        <p:nvPicPr>
          <p:cNvPr id="6" name="Picture 5"/>
          <p:cNvPicPr>
            <a:picLocks noChangeAspect="1"/>
          </p:cNvPicPr>
          <p:nvPr userDrawn="1"/>
        </p:nvPicPr>
        <p:blipFill>
          <a:blip r:embed="rId6"/>
          <a:srcRect/>
          <a:stretch>
            <a:fillRect/>
          </a:stretch>
        </p:blipFill>
        <p:spPr>
          <a:xfrm>
            <a:off x="7338684" y="112667"/>
            <a:ext cx="1590162" cy="546239"/>
          </a:xfrm>
          <a:prstGeom prst="rect">
            <a:avLst/>
          </a:prstGeom>
        </p:spPr>
      </p:pic>
    </p:spTree>
    <p:extLst>
      <p:ext uri="{BB962C8B-B14F-4D97-AF65-F5344CB8AC3E}">
        <p14:creationId xmlns:p14="http://schemas.microsoft.com/office/powerpoint/2010/main" val="3000225406"/>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ctr" defTabSz="685800" rtl="0" eaLnBrk="1" latinLnBrk="0" hangingPunct="1">
        <a:lnSpc>
          <a:spcPct val="90000"/>
        </a:lnSpc>
        <a:spcBef>
          <a:spcPct val="0"/>
        </a:spcBef>
        <a:buNone/>
        <a:defRPr sz="33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59EE9-66CA-4148-88EF-2945CE935D9F}"/>
              </a:ext>
            </a:extLst>
          </p:cNvPr>
          <p:cNvSpPr>
            <a:spLocks noGrp="1"/>
          </p:cNvSpPr>
          <p:nvPr>
            <p:ph type="ctrTitle"/>
          </p:nvPr>
        </p:nvSpPr>
        <p:spPr>
          <a:xfrm>
            <a:off x="1143297" y="1524000"/>
            <a:ext cx="6857405" cy="2133599"/>
          </a:xfrm>
        </p:spPr>
        <p:txBody>
          <a:bodyPr/>
          <a:lstStyle/>
          <a:p>
            <a:r>
              <a:rPr lang="en-US" dirty="0"/>
              <a:t>2023 HR, Labor and Employment Law Update</a:t>
            </a:r>
          </a:p>
        </p:txBody>
      </p:sp>
      <p:sp>
        <p:nvSpPr>
          <p:cNvPr id="3" name="Subtitle 2">
            <a:extLst>
              <a:ext uri="{FF2B5EF4-FFF2-40B4-BE49-F238E27FC236}">
                <a16:creationId xmlns:a16="http://schemas.microsoft.com/office/drawing/2014/main" id="{A18A59A8-B332-44CC-B24F-6E5C04D2353F}"/>
              </a:ext>
            </a:extLst>
          </p:cNvPr>
          <p:cNvSpPr>
            <a:spLocks noGrp="1"/>
          </p:cNvSpPr>
          <p:nvPr>
            <p:ph type="subTitle" idx="1"/>
          </p:nvPr>
        </p:nvSpPr>
        <p:spPr>
          <a:xfrm>
            <a:off x="1143298" y="3429001"/>
            <a:ext cx="6857405" cy="2577812"/>
          </a:xfrm>
        </p:spPr>
        <p:txBody>
          <a:bodyPr/>
          <a:lstStyle/>
          <a:p>
            <a:r>
              <a:rPr lang="en-US" sz="2800" dirty="0"/>
              <a:t>March 15, 2023</a:t>
            </a:r>
          </a:p>
          <a:p>
            <a:endParaRPr lang="en-US" dirty="0"/>
          </a:p>
          <a:p>
            <a:r>
              <a:rPr lang="en-US" dirty="0"/>
              <a:t>Presented by:</a:t>
            </a:r>
          </a:p>
          <a:p>
            <a:r>
              <a:rPr lang="en-US" dirty="0"/>
              <a:t>Robert J. Simandl</a:t>
            </a:r>
            <a:br>
              <a:rPr lang="en-US" dirty="0"/>
            </a:br>
            <a:r>
              <a:rPr lang="en-US" dirty="0"/>
              <a:t>Craig T. Papka</a:t>
            </a:r>
          </a:p>
        </p:txBody>
      </p:sp>
    </p:spTree>
    <p:extLst>
      <p:ext uri="{BB962C8B-B14F-4D97-AF65-F5344CB8AC3E}">
        <p14:creationId xmlns:p14="http://schemas.microsoft.com/office/powerpoint/2010/main" val="3248418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r>
              <a:rPr lang="en-US" dirty="0"/>
              <a:t>What Can I Ask to Determine if a </a:t>
            </a:r>
            <a:br>
              <a:rPr lang="en-US" dirty="0"/>
            </a:br>
            <a:r>
              <a:rPr lang="en-US" dirty="0"/>
              <a:t>Serious Health Condition Exists? </a:t>
            </a:r>
          </a:p>
        </p:txBody>
      </p:sp>
      <p:sp>
        <p:nvSpPr>
          <p:cNvPr id="55300" name="Rectangle 3"/>
          <p:cNvSpPr>
            <a:spLocks noGrp="1" noChangeArrowheads="1"/>
          </p:cNvSpPr>
          <p:nvPr>
            <p:ph idx="1"/>
          </p:nvPr>
        </p:nvSpPr>
        <p:spPr>
          <a:xfrm>
            <a:off x="570999" y="1988867"/>
            <a:ext cx="8002001" cy="4094411"/>
          </a:xfrm>
        </p:spPr>
        <p:txBody>
          <a:bodyPr/>
          <a:lstStyle/>
          <a:p>
            <a:pPr>
              <a:spcBef>
                <a:spcPts val="1200"/>
              </a:spcBef>
            </a:pPr>
            <a:r>
              <a:rPr lang="en-US" sz="2000" dirty="0"/>
              <a:t>Identify the essential functions of the employee’s position or activities of daily living for non-employee.</a:t>
            </a:r>
          </a:p>
          <a:p>
            <a:pPr>
              <a:spcBef>
                <a:spcPts val="1200"/>
              </a:spcBef>
            </a:pPr>
            <a:r>
              <a:rPr lang="en-US" sz="2000" dirty="0"/>
              <a:t>Identify date of commencement and expected duration.</a:t>
            </a:r>
          </a:p>
          <a:p>
            <a:pPr>
              <a:spcBef>
                <a:spcPts val="1200"/>
              </a:spcBef>
            </a:pPr>
            <a:r>
              <a:rPr lang="en-US" sz="2000" dirty="0"/>
              <a:t>Medical facts: significant to support need for leave – incapacity of person.</a:t>
            </a:r>
          </a:p>
          <a:p>
            <a:pPr>
              <a:spcBef>
                <a:spcPts val="1200"/>
              </a:spcBef>
            </a:pPr>
            <a:r>
              <a:rPr lang="en-US" sz="2000" dirty="0"/>
              <a:t>Manifestation of the illness-why/how is the medical situation disabling?</a:t>
            </a:r>
          </a:p>
          <a:p>
            <a:pPr>
              <a:spcBef>
                <a:spcPts val="1200"/>
              </a:spcBef>
            </a:pPr>
            <a:r>
              <a:rPr lang="en-US" sz="2000" dirty="0"/>
              <a:t>What is it that the employee cannot do (alternative employment analysis) </a:t>
            </a:r>
          </a:p>
          <a:p>
            <a:pPr>
              <a:spcBef>
                <a:spcPts val="1200"/>
              </a:spcBef>
            </a:pPr>
            <a:r>
              <a:rPr lang="en-US" sz="2000" dirty="0"/>
              <a:t>Intermittent use – necessity of use, periods of use and duration of leave.</a:t>
            </a:r>
          </a:p>
          <a:p>
            <a:pPr>
              <a:spcBef>
                <a:spcPts val="1200"/>
              </a:spcBef>
            </a:pPr>
            <a:r>
              <a:rPr lang="en-US" sz="2000" dirty="0"/>
              <a:t>Permanency Issues?</a:t>
            </a:r>
          </a:p>
        </p:txBody>
      </p:sp>
      <p:sp>
        <p:nvSpPr>
          <p:cNvPr id="55298" name="Slide Number Placeholder 5"/>
          <p:cNvSpPr>
            <a:spLocks noGrp="1"/>
          </p:cNvSpPr>
          <p:nvPr>
            <p:ph type="sldNum" sz="quarter" idx="12"/>
          </p:nvPr>
        </p:nvSpPr>
        <p:spPr/>
        <p:txBody>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fld id="{4B4AB68D-655D-406B-8EC4-9CA5F006DDDE}" type="slidenum">
              <a:rPr lang="en-US" smtClean="0"/>
              <a:pPr/>
              <a:t>10</a:t>
            </a:fld>
            <a:endParaRPr lang="en-US" dirty="0"/>
          </a:p>
        </p:txBody>
      </p:sp>
    </p:spTree>
    <p:extLst>
      <p:ext uri="{BB962C8B-B14F-4D97-AF65-F5344CB8AC3E}">
        <p14:creationId xmlns:p14="http://schemas.microsoft.com/office/powerpoint/2010/main" val="386587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71248-62DA-4C2E-A3CD-22F0D4015EE1}"/>
              </a:ext>
            </a:extLst>
          </p:cNvPr>
          <p:cNvSpPr>
            <a:spLocks noGrp="1"/>
          </p:cNvSpPr>
          <p:nvPr>
            <p:ph type="title"/>
          </p:nvPr>
        </p:nvSpPr>
        <p:spPr/>
        <p:txBody>
          <a:bodyPr/>
          <a:lstStyle/>
          <a:p>
            <a:r>
              <a:rPr lang="en-US" dirty="0"/>
              <a:t>Investigating FMLA Fraud and Misuse</a:t>
            </a:r>
          </a:p>
        </p:txBody>
      </p:sp>
      <p:sp>
        <p:nvSpPr>
          <p:cNvPr id="3" name="Content Placeholder 2">
            <a:extLst>
              <a:ext uri="{FF2B5EF4-FFF2-40B4-BE49-F238E27FC236}">
                <a16:creationId xmlns:a16="http://schemas.microsoft.com/office/drawing/2014/main" id="{FF736AB0-FA63-4E93-9C52-A29965994611}"/>
              </a:ext>
            </a:extLst>
          </p:cNvPr>
          <p:cNvSpPr>
            <a:spLocks noGrp="1"/>
          </p:cNvSpPr>
          <p:nvPr>
            <p:ph idx="1"/>
          </p:nvPr>
        </p:nvSpPr>
        <p:spPr/>
        <p:txBody>
          <a:bodyPr/>
          <a:lstStyle/>
          <a:p>
            <a:r>
              <a:rPr lang="en-US" dirty="0"/>
              <a:t>Tools available before you go to an investigation into FMLA fraud and misuse:</a:t>
            </a:r>
          </a:p>
          <a:p>
            <a:pPr lvl="1"/>
            <a:r>
              <a:rPr lang="en-US" dirty="0"/>
              <a:t>Certification</a:t>
            </a:r>
          </a:p>
          <a:p>
            <a:pPr lvl="1"/>
            <a:r>
              <a:rPr lang="en-US" dirty="0"/>
              <a:t>Clarification and Authentication</a:t>
            </a:r>
          </a:p>
          <a:p>
            <a:pPr lvl="1"/>
            <a:r>
              <a:rPr lang="en-US" dirty="0"/>
              <a:t>Second and Third Opinions</a:t>
            </a:r>
          </a:p>
          <a:p>
            <a:pPr lvl="1"/>
            <a:r>
              <a:rPr lang="en-US" dirty="0"/>
              <a:t>Recertification</a:t>
            </a:r>
          </a:p>
          <a:p>
            <a:r>
              <a:rPr lang="en-US" dirty="0"/>
              <a:t>Use of FMLA leave is not a free ticket to do as one pleases.</a:t>
            </a:r>
          </a:p>
        </p:txBody>
      </p:sp>
      <p:sp>
        <p:nvSpPr>
          <p:cNvPr id="4" name="Slide Number Placeholder 3">
            <a:extLst>
              <a:ext uri="{FF2B5EF4-FFF2-40B4-BE49-F238E27FC236}">
                <a16:creationId xmlns:a16="http://schemas.microsoft.com/office/drawing/2014/main" id="{D6722C6C-9F58-443F-9FC0-A9437A32FA7E}"/>
              </a:ext>
            </a:extLst>
          </p:cNvPr>
          <p:cNvSpPr>
            <a:spLocks noGrp="1"/>
          </p:cNvSpPr>
          <p:nvPr>
            <p:ph type="sldNum" sz="quarter" idx="12"/>
          </p:nvPr>
        </p:nvSpPr>
        <p:spPr/>
        <p:txBody>
          <a:bodyPr/>
          <a:lstStyle/>
          <a:p>
            <a:fld id="{2A2A6181-BD9D-4EEB-AAD6-40B54AE96A71}" type="slidenum">
              <a:rPr lang="en-US" smtClean="0"/>
              <a:pPr/>
              <a:t>11</a:t>
            </a:fld>
            <a:endParaRPr lang="en-US" dirty="0"/>
          </a:p>
        </p:txBody>
      </p:sp>
    </p:spTree>
    <p:extLst>
      <p:ext uri="{BB962C8B-B14F-4D97-AF65-F5344CB8AC3E}">
        <p14:creationId xmlns:p14="http://schemas.microsoft.com/office/powerpoint/2010/main" val="233696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FBDDC-16E8-464A-B984-AEFA572623F3}"/>
              </a:ext>
            </a:extLst>
          </p:cNvPr>
          <p:cNvSpPr>
            <a:spLocks noGrp="1"/>
          </p:cNvSpPr>
          <p:nvPr>
            <p:ph type="title"/>
          </p:nvPr>
        </p:nvSpPr>
        <p:spPr/>
        <p:txBody>
          <a:bodyPr/>
          <a:lstStyle/>
          <a:p>
            <a:r>
              <a:rPr lang="en-US" dirty="0"/>
              <a:t>Incomplete/Insufficient Certification</a:t>
            </a:r>
          </a:p>
        </p:txBody>
      </p:sp>
      <p:sp>
        <p:nvSpPr>
          <p:cNvPr id="3" name="Content Placeholder 2">
            <a:extLst>
              <a:ext uri="{FF2B5EF4-FFF2-40B4-BE49-F238E27FC236}">
                <a16:creationId xmlns:a16="http://schemas.microsoft.com/office/drawing/2014/main" id="{C00ECE40-EA0F-4388-AD40-C282DD23FFB8}"/>
              </a:ext>
            </a:extLst>
          </p:cNvPr>
          <p:cNvSpPr>
            <a:spLocks noGrp="1"/>
          </p:cNvSpPr>
          <p:nvPr>
            <p:ph idx="1"/>
          </p:nvPr>
        </p:nvSpPr>
        <p:spPr>
          <a:xfrm>
            <a:off x="628815" y="1970204"/>
            <a:ext cx="7886372" cy="4157221"/>
          </a:xfrm>
        </p:spPr>
        <p:txBody>
          <a:bodyPr/>
          <a:lstStyle/>
          <a:p>
            <a:r>
              <a:rPr lang="en-US" sz="2200" dirty="0"/>
              <a:t>An employer has a duty to notify the employee in writing that the certification is incomplete or insufficient and provide the employee a reasonable amount of time to cure the defect.  </a:t>
            </a:r>
          </a:p>
          <a:p>
            <a:r>
              <a:rPr lang="en-US" sz="2200" dirty="0"/>
              <a:t>The employer is required to tell the employee why the certification is incomplete or insufficient and how to go about curing the defect.</a:t>
            </a:r>
          </a:p>
          <a:p>
            <a:r>
              <a:rPr lang="en-US" sz="2200" dirty="0"/>
              <a:t>An employer that supplies the necessary FMLA forms, follows up with the employee regarding insufficient paperwork, and keeps the employee apprised of the application’s status cannot be said to have willfully violated the statute.</a:t>
            </a:r>
          </a:p>
        </p:txBody>
      </p:sp>
      <p:sp>
        <p:nvSpPr>
          <p:cNvPr id="4" name="Slide Number Placeholder 3">
            <a:extLst>
              <a:ext uri="{FF2B5EF4-FFF2-40B4-BE49-F238E27FC236}">
                <a16:creationId xmlns:a16="http://schemas.microsoft.com/office/drawing/2014/main" id="{FCE6231B-FA3E-4B8E-B941-B028B17D3DC3}"/>
              </a:ext>
            </a:extLst>
          </p:cNvPr>
          <p:cNvSpPr>
            <a:spLocks noGrp="1"/>
          </p:cNvSpPr>
          <p:nvPr>
            <p:ph type="sldNum" sz="quarter" idx="12"/>
          </p:nvPr>
        </p:nvSpPr>
        <p:spPr/>
        <p:txBody>
          <a:bodyPr/>
          <a:lstStyle/>
          <a:p>
            <a:fld id="{2A2A6181-BD9D-4EEB-AAD6-40B54AE96A71}" type="slidenum">
              <a:rPr lang="en-US" smtClean="0"/>
              <a:pPr/>
              <a:t>12</a:t>
            </a:fld>
            <a:endParaRPr lang="en-US" dirty="0"/>
          </a:p>
        </p:txBody>
      </p:sp>
    </p:spTree>
    <p:extLst>
      <p:ext uri="{BB962C8B-B14F-4D97-AF65-F5344CB8AC3E}">
        <p14:creationId xmlns:p14="http://schemas.microsoft.com/office/powerpoint/2010/main" val="3996459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BE07B-675D-4373-96D6-86979D11ED19}"/>
              </a:ext>
            </a:extLst>
          </p:cNvPr>
          <p:cNvSpPr>
            <a:spLocks noGrp="1"/>
          </p:cNvSpPr>
          <p:nvPr>
            <p:ph type="title"/>
          </p:nvPr>
        </p:nvSpPr>
        <p:spPr/>
        <p:txBody>
          <a:bodyPr/>
          <a:lstStyle/>
          <a:p>
            <a:r>
              <a:rPr lang="en-US" dirty="0"/>
              <a:t>Mental Health FMLA Requests</a:t>
            </a:r>
          </a:p>
        </p:txBody>
      </p:sp>
      <p:sp>
        <p:nvSpPr>
          <p:cNvPr id="3" name="Content Placeholder 2">
            <a:extLst>
              <a:ext uri="{FF2B5EF4-FFF2-40B4-BE49-F238E27FC236}">
                <a16:creationId xmlns:a16="http://schemas.microsoft.com/office/drawing/2014/main" id="{56911631-F163-4EA6-B7CE-59537892925E}"/>
              </a:ext>
            </a:extLst>
          </p:cNvPr>
          <p:cNvSpPr>
            <a:spLocks noGrp="1"/>
          </p:cNvSpPr>
          <p:nvPr>
            <p:ph idx="1"/>
          </p:nvPr>
        </p:nvSpPr>
        <p:spPr/>
        <p:txBody>
          <a:bodyPr/>
          <a:lstStyle/>
          <a:p>
            <a:r>
              <a:rPr lang="en-US" dirty="0"/>
              <a:t>Employees need to follow the same rules regardless of medical reason</a:t>
            </a:r>
          </a:p>
          <a:p>
            <a:r>
              <a:rPr lang="en-US" dirty="0"/>
              <a:t>Up-tick in “unquantifiable” illnesses raises concerns</a:t>
            </a:r>
          </a:p>
          <a:p>
            <a:r>
              <a:rPr lang="en-US" dirty="0"/>
              <a:t>Amount of FMLA leave available</a:t>
            </a:r>
          </a:p>
          <a:p>
            <a:r>
              <a:rPr lang="en-US" dirty="0"/>
              <a:t>FMLA/ADA interface considerations</a:t>
            </a:r>
          </a:p>
          <a:p>
            <a:r>
              <a:rPr lang="en-US" dirty="0"/>
              <a:t>What is a qualifying mental health condition?</a:t>
            </a:r>
          </a:p>
        </p:txBody>
      </p:sp>
      <p:sp>
        <p:nvSpPr>
          <p:cNvPr id="4" name="Slide Number Placeholder 3">
            <a:extLst>
              <a:ext uri="{FF2B5EF4-FFF2-40B4-BE49-F238E27FC236}">
                <a16:creationId xmlns:a16="http://schemas.microsoft.com/office/drawing/2014/main" id="{E287FFD0-E29C-4F68-A2E9-F0CE440CE3A0}"/>
              </a:ext>
            </a:extLst>
          </p:cNvPr>
          <p:cNvSpPr>
            <a:spLocks noGrp="1"/>
          </p:cNvSpPr>
          <p:nvPr>
            <p:ph type="sldNum" sz="quarter" idx="12"/>
          </p:nvPr>
        </p:nvSpPr>
        <p:spPr/>
        <p:txBody>
          <a:bodyPr/>
          <a:lstStyle/>
          <a:p>
            <a:fld id="{2A2A6181-BD9D-4EEB-AAD6-40B54AE96A71}" type="slidenum">
              <a:rPr lang="en-US" smtClean="0"/>
              <a:pPr/>
              <a:t>13</a:t>
            </a:fld>
            <a:endParaRPr lang="en-US" dirty="0"/>
          </a:p>
        </p:txBody>
      </p:sp>
    </p:spTree>
    <p:extLst>
      <p:ext uri="{BB962C8B-B14F-4D97-AF65-F5344CB8AC3E}">
        <p14:creationId xmlns:p14="http://schemas.microsoft.com/office/powerpoint/2010/main" val="2239302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7FB80-019F-44C8-9B47-DF7F46C41A52}"/>
              </a:ext>
            </a:extLst>
          </p:cNvPr>
          <p:cNvSpPr>
            <a:spLocks noGrp="1"/>
          </p:cNvSpPr>
          <p:nvPr>
            <p:ph type="title"/>
          </p:nvPr>
        </p:nvSpPr>
        <p:spPr/>
        <p:txBody>
          <a:bodyPr/>
          <a:lstStyle/>
          <a:p>
            <a:r>
              <a:rPr lang="en-US" dirty="0"/>
              <a:t>Intermittent/Reduced Leave</a:t>
            </a:r>
          </a:p>
        </p:txBody>
      </p:sp>
      <p:sp>
        <p:nvSpPr>
          <p:cNvPr id="3" name="Content Placeholder 2">
            <a:extLst>
              <a:ext uri="{FF2B5EF4-FFF2-40B4-BE49-F238E27FC236}">
                <a16:creationId xmlns:a16="http://schemas.microsoft.com/office/drawing/2014/main" id="{D65FC2B8-4D40-472B-A5DC-910609410B6A}"/>
              </a:ext>
            </a:extLst>
          </p:cNvPr>
          <p:cNvSpPr>
            <a:spLocks noGrp="1"/>
          </p:cNvSpPr>
          <p:nvPr>
            <p:ph idx="1"/>
          </p:nvPr>
        </p:nvSpPr>
        <p:spPr>
          <a:xfrm>
            <a:off x="628815" y="1970206"/>
            <a:ext cx="7886372" cy="4157220"/>
          </a:xfrm>
        </p:spPr>
        <p:txBody>
          <a:bodyPr/>
          <a:lstStyle/>
          <a:p>
            <a:pPr>
              <a:spcBef>
                <a:spcPts val="1200"/>
              </a:spcBef>
            </a:pPr>
            <a:r>
              <a:rPr lang="en-US" dirty="0"/>
              <a:t>Defined</a:t>
            </a:r>
          </a:p>
          <a:p>
            <a:pPr>
              <a:spcBef>
                <a:spcPts val="1200"/>
              </a:spcBef>
            </a:pPr>
            <a:r>
              <a:rPr lang="en-US" dirty="0"/>
              <a:t>Differentiate and define integration with other legal rights</a:t>
            </a:r>
          </a:p>
          <a:p>
            <a:pPr lvl="1">
              <a:spcBef>
                <a:spcPts val="1200"/>
              </a:spcBef>
            </a:pPr>
            <a:r>
              <a:rPr lang="en-US" dirty="0"/>
              <a:t>Workers Comp</a:t>
            </a:r>
          </a:p>
          <a:p>
            <a:pPr lvl="1">
              <a:spcBef>
                <a:spcPts val="1200"/>
              </a:spcBef>
            </a:pPr>
            <a:r>
              <a:rPr lang="en-US" dirty="0"/>
              <a:t>Return to work policies</a:t>
            </a:r>
          </a:p>
          <a:p>
            <a:pPr lvl="1">
              <a:spcBef>
                <a:spcPts val="1200"/>
              </a:spcBef>
            </a:pPr>
            <a:r>
              <a:rPr lang="en-US" dirty="0"/>
              <a:t>Labor agreements</a:t>
            </a:r>
          </a:p>
          <a:p>
            <a:pPr lvl="1">
              <a:spcBef>
                <a:spcPts val="1200"/>
              </a:spcBef>
            </a:pPr>
            <a:r>
              <a:rPr lang="en-US" dirty="0"/>
              <a:t>Verification of need</a:t>
            </a:r>
          </a:p>
          <a:p>
            <a:pPr lvl="1">
              <a:spcBef>
                <a:spcPts val="1200"/>
              </a:spcBef>
            </a:pPr>
            <a:r>
              <a:rPr lang="en-US" dirty="0"/>
              <a:t>Exempt/non-exempt issues</a:t>
            </a:r>
          </a:p>
          <a:p>
            <a:pPr lvl="1">
              <a:spcBef>
                <a:spcPts val="1200"/>
              </a:spcBef>
            </a:pPr>
            <a:r>
              <a:rPr lang="en-US" dirty="0"/>
              <a:t>Benefit plan concerns</a:t>
            </a:r>
          </a:p>
        </p:txBody>
      </p:sp>
      <p:sp>
        <p:nvSpPr>
          <p:cNvPr id="4" name="Slide Number Placeholder 3">
            <a:extLst>
              <a:ext uri="{FF2B5EF4-FFF2-40B4-BE49-F238E27FC236}">
                <a16:creationId xmlns:a16="http://schemas.microsoft.com/office/drawing/2014/main" id="{7F9CCAF9-5DC7-4CCF-9F50-478C75C7C282}"/>
              </a:ext>
            </a:extLst>
          </p:cNvPr>
          <p:cNvSpPr>
            <a:spLocks noGrp="1"/>
          </p:cNvSpPr>
          <p:nvPr>
            <p:ph type="sldNum" sz="quarter" idx="12"/>
          </p:nvPr>
        </p:nvSpPr>
        <p:spPr/>
        <p:txBody>
          <a:bodyPr/>
          <a:lstStyle/>
          <a:p>
            <a:fld id="{2A2A6181-BD9D-4EEB-AAD6-40B54AE96A71}" type="slidenum">
              <a:rPr lang="en-US" smtClean="0"/>
              <a:pPr/>
              <a:t>14</a:t>
            </a:fld>
            <a:endParaRPr lang="en-US" dirty="0"/>
          </a:p>
        </p:txBody>
      </p:sp>
    </p:spTree>
    <p:extLst>
      <p:ext uri="{BB962C8B-B14F-4D97-AF65-F5344CB8AC3E}">
        <p14:creationId xmlns:p14="http://schemas.microsoft.com/office/powerpoint/2010/main" val="2502281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E233-9BFB-428B-8C3F-BEA32D94777B}"/>
              </a:ext>
            </a:extLst>
          </p:cNvPr>
          <p:cNvSpPr>
            <a:spLocks noGrp="1"/>
          </p:cNvSpPr>
          <p:nvPr>
            <p:ph type="title"/>
          </p:nvPr>
        </p:nvSpPr>
        <p:spPr/>
        <p:txBody>
          <a:bodyPr/>
          <a:lstStyle/>
          <a:p>
            <a:r>
              <a:rPr lang="en-US" dirty="0"/>
              <a:t>Intermittent/Reduced Leave </a:t>
            </a:r>
            <a:r>
              <a:rPr lang="en-US" sz="2800" b="0" dirty="0"/>
              <a:t>(cont.)</a:t>
            </a:r>
            <a:endParaRPr lang="en-US" b="0" dirty="0"/>
          </a:p>
        </p:txBody>
      </p:sp>
      <p:sp>
        <p:nvSpPr>
          <p:cNvPr id="3" name="Content Placeholder 2">
            <a:extLst>
              <a:ext uri="{FF2B5EF4-FFF2-40B4-BE49-F238E27FC236}">
                <a16:creationId xmlns:a16="http://schemas.microsoft.com/office/drawing/2014/main" id="{FDF8C184-9E59-402F-9979-DF8E2442AE33}"/>
              </a:ext>
            </a:extLst>
          </p:cNvPr>
          <p:cNvSpPr>
            <a:spLocks noGrp="1"/>
          </p:cNvSpPr>
          <p:nvPr>
            <p:ph idx="1"/>
          </p:nvPr>
        </p:nvSpPr>
        <p:spPr/>
        <p:txBody>
          <a:bodyPr/>
          <a:lstStyle/>
          <a:p>
            <a:r>
              <a:rPr lang="en-US" sz="2800" dirty="0"/>
              <a:t>Clearly communicate expectations</a:t>
            </a:r>
          </a:p>
          <a:p>
            <a:r>
              <a:rPr lang="en-US" sz="2800" dirty="0"/>
              <a:t>Watch for use/abuse patterns</a:t>
            </a:r>
          </a:p>
        </p:txBody>
      </p:sp>
      <p:sp>
        <p:nvSpPr>
          <p:cNvPr id="4" name="Slide Number Placeholder 3">
            <a:extLst>
              <a:ext uri="{FF2B5EF4-FFF2-40B4-BE49-F238E27FC236}">
                <a16:creationId xmlns:a16="http://schemas.microsoft.com/office/drawing/2014/main" id="{F38A34CB-BEA6-4411-B1A3-814B381DC6BD}"/>
              </a:ext>
            </a:extLst>
          </p:cNvPr>
          <p:cNvSpPr>
            <a:spLocks noGrp="1"/>
          </p:cNvSpPr>
          <p:nvPr>
            <p:ph type="sldNum" sz="quarter" idx="12"/>
          </p:nvPr>
        </p:nvSpPr>
        <p:spPr/>
        <p:txBody>
          <a:bodyPr/>
          <a:lstStyle/>
          <a:p>
            <a:fld id="{2A2A6181-BD9D-4EEB-AAD6-40B54AE96A71}" type="slidenum">
              <a:rPr lang="en-US" smtClean="0"/>
              <a:pPr/>
              <a:t>15</a:t>
            </a:fld>
            <a:endParaRPr lang="en-US" dirty="0"/>
          </a:p>
        </p:txBody>
      </p:sp>
    </p:spTree>
    <p:extLst>
      <p:ext uri="{BB962C8B-B14F-4D97-AF65-F5344CB8AC3E}">
        <p14:creationId xmlns:p14="http://schemas.microsoft.com/office/powerpoint/2010/main" val="354930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59448-B644-4BF8-B3AD-1B6EB1C14B41}"/>
              </a:ext>
            </a:extLst>
          </p:cNvPr>
          <p:cNvSpPr>
            <a:spLocks noGrp="1"/>
          </p:cNvSpPr>
          <p:nvPr>
            <p:ph type="title"/>
          </p:nvPr>
        </p:nvSpPr>
        <p:spPr/>
        <p:txBody>
          <a:bodyPr/>
          <a:lstStyle/>
          <a:p>
            <a:r>
              <a:rPr lang="en-US" dirty="0"/>
              <a:t>FMLA</a:t>
            </a:r>
          </a:p>
        </p:txBody>
      </p:sp>
      <p:sp>
        <p:nvSpPr>
          <p:cNvPr id="3" name="Content Placeholder 2">
            <a:extLst>
              <a:ext uri="{FF2B5EF4-FFF2-40B4-BE49-F238E27FC236}">
                <a16:creationId xmlns:a16="http://schemas.microsoft.com/office/drawing/2014/main" id="{7ACE39C0-3121-40B8-B483-1D3F80462148}"/>
              </a:ext>
            </a:extLst>
          </p:cNvPr>
          <p:cNvSpPr>
            <a:spLocks noGrp="1"/>
          </p:cNvSpPr>
          <p:nvPr>
            <p:ph idx="1"/>
          </p:nvPr>
        </p:nvSpPr>
        <p:spPr/>
        <p:txBody>
          <a:bodyPr/>
          <a:lstStyle/>
          <a:p>
            <a:r>
              <a:rPr lang="en-US" sz="2800" dirty="0"/>
              <a:t>FMLA is unpaid leave UNLESS paid leave is substituted for the otherwise unpaid leave period</a:t>
            </a:r>
          </a:p>
          <a:p>
            <a:pPr lvl="1"/>
            <a:r>
              <a:rPr lang="en-US" sz="2400" dirty="0"/>
              <a:t>Employee opportunity to “make whole?”</a:t>
            </a:r>
          </a:p>
        </p:txBody>
      </p:sp>
      <p:sp>
        <p:nvSpPr>
          <p:cNvPr id="4" name="Slide Number Placeholder 3">
            <a:extLst>
              <a:ext uri="{FF2B5EF4-FFF2-40B4-BE49-F238E27FC236}">
                <a16:creationId xmlns:a16="http://schemas.microsoft.com/office/drawing/2014/main" id="{4391A9AA-691B-4B47-96EB-871F70A9CF21}"/>
              </a:ext>
            </a:extLst>
          </p:cNvPr>
          <p:cNvSpPr>
            <a:spLocks noGrp="1"/>
          </p:cNvSpPr>
          <p:nvPr>
            <p:ph type="sldNum" sz="quarter" idx="12"/>
          </p:nvPr>
        </p:nvSpPr>
        <p:spPr/>
        <p:txBody>
          <a:bodyPr/>
          <a:lstStyle/>
          <a:p>
            <a:fld id="{2A2A6181-BD9D-4EEB-AAD6-40B54AE96A71}" type="slidenum">
              <a:rPr lang="en-US" smtClean="0"/>
              <a:pPr/>
              <a:t>16</a:t>
            </a:fld>
            <a:endParaRPr lang="en-US" dirty="0"/>
          </a:p>
        </p:txBody>
      </p:sp>
    </p:spTree>
    <p:extLst>
      <p:ext uri="{BB962C8B-B14F-4D97-AF65-F5344CB8AC3E}">
        <p14:creationId xmlns:p14="http://schemas.microsoft.com/office/powerpoint/2010/main" val="383670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B4B45-E38F-4101-8434-7F1A68679C39}"/>
              </a:ext>
            </a:extLst>
          </p:cNvPr>
          <p:cNvSpPr>
            <a:spLocks noGrp="1"/>
          </p:cNvSpPr>
          <p:nvPr>
            <p:ph type="title"/>
          </p:nvPr>
        </p:nvSpPr>
        <p:spPr>
          <a:xfrm>
            <a:off x="628323" y="996286"/>
            <a:ext cx="7886700" cy="1062990"/>
          </a:xfrm>
        </p:spPr>
        <p:txBody>
          <a:bodyPr>
            <a:normAutofit fontScale="90000"/>
          </a:bodyPr>
          <a:lstStyle/>
          <a:p>
            <a:r>
              <a:rPr lang="en-US" dirty="0"/>
              <a:t>Impact of FMLA Leave and </a:t>
            </a:r>
            <a:br>
              <a:rPr lang="en-US" dirty="0"/>
            </a:br>
            <a:r>
              <a:rPr lang="en-US" dirty="0"/>
              <a:t>Substitution of Work Benefits</a:t>
            </a:r>
          </a:p>
        </p:txBody>
      </p:sp>
      <p:sp>
        <p:nvSpPr>
          <p:cNvPr id="3" name="Content Placeholder 2">
            <a:extLst>
              <a:ext uri="{FF2B5EF4-FFF2-40B4-BE49-F238E27FC236}">
                <a16:creationId xmlns:a16="http://schemas.microsoft.com/office/drawing/2014/main" id="{20560F88-E764-4821-9CAE-2D94ED51BFAD}"/>
              </a:ext>
            </a:extLst>
          </p:cNvPr>
          <p:cNvSpPr>
            <a:spLocks noGrp="1"/>
          </p:cNvSpPr>
          <p:nvPr>
            <p:ph idx="1"/>
          </p:nvPr>
        </p:nvSpPr>
        <p:spPr>
          <a:xfrm>
            <a:off x="628815" y="2298699"/>
            <a:ext cx="7886372" cy="3828725"/>
          </a:xfrm>
        </p:spPr>
        <p:txBody>
          <a:bodyPr/>
          <a:lstStyle/>
          <a:p>
            <a:r>
              <a:rPr lang="en-US" sz="2800" dirty="0"/>
              <a:t>Incentive plans – establish terms to objective</a:t>
            </a:r>
          </a:p>
          <a:p>
            <a:pPr lvl="1"/>
            <a:r>
              <a:rPr lang="en-US" sz="2400" dirty="0"/>
              <a:t>Unpaid FMLA not work time – protected leave</a:t>
            </a:r>
          </a:p>
          <a:p>
            <a:r>
              <a:rPr lang="en-US" sz="2800" dirty="0"/>
              <a:t>Perfect attendance</a:t>
            </a:r>
          </a:p>
          <a:p>
            <a:r>
              <a:rPr lang="en-US" sz="2800" dirty="0"/>
              <a:t>Bonus programs</a:t>
            </a:r>
          </a:p>
        </p:txBody>
      </p:sp>
      <p:sp>
        <p:nvSpPr>
          <p:cNvPr id="4" name="Slide Number Placeholder 3">
            <a:extLst>
              <a:ext uri="{FF2B5EF4-FFF2-40B4-BE49-F238E27FC236}">
                <a16:creationId xmlns:a16="http://schemas.microsoft.com/office/drawing/2014/main" id="{AE1BC745-B98F-4D7F-B051-B7181A6C3D11}"/>
              </a:ext>
            </a:extLst>
          </p:cNvPr>
          <p:cNvSpPr>
            <a:spLocks noGrp="1"/>
          </p:cNvSpPr>
          <p:nvPr>
            <p:ph type="sldNum" sz="quarter" idx="12"/>
          </p:nvPr>
        </p:nvSpPr>
        <p:spPr/>
        <p:txBody>
          <a:bodyPr/>
          <a:lstStyle/>
          <a:p>
            <a:fld id="{2A2A6181-BD9D-4EEB-AAD6-40B54AE96A71}" type="slidenum">
              <a:rPr lang="en-US" smtClean="0"/>
              <a:pPr/>
              <a:t>17</a:t>
            </a:fld>
            <a:endParaRPr lang="en-US" dirty="0"/>
          </a:p>
        </p:txBody>
      </p:sp>
    </p:spTree>
    <p:extLst>
      <p:ext uri="{BB962C8B-B14F-4D97-AF65-F5344CB8AC3E}">
        <p14:creationId xmlns:p14="http://schemas.microsoft.com/office/powerpoint/2010/main" val="1941088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382D-6262-41B4-B658-6BC40008818C}"/>
              </a:ext>
            </a:extLst>
          </p:cNvPr>
          <p:cNvSpPr>
            <a:spLocks noGrp="1"/>
          </p:cNvSpPr>
          <p:nvPr>
            <p:ph type="title"/>
          </p:nvPr>
        </p:nvSpPr>
        <p:spPr/>
        <p:txBody>
          <a:bodyPr/>
          <a:lstStyle/>
          <a:p>
            <a:r>
              <a:rPr lang="en-US" dirty="0"/>
              <a:t>Benefit Obligations</a:t>
            </a:r>
          </a:p>
        </p:txBody>
      </p:sp>
      <p:sp>
        <p:nvSpPr>
          <p:cNvPr id="3" name="Content Placeholder 2">
            <a:extLst>
              <a:ext uri="{FF2B5EF4-FFF2-40B4-BE49-F238E27FC236}">
                <a16:creationId xmlns:a16="http://schemas.microsoft.com/office/drawing/2014/main" id="{2F18083E-3B85-42D1-B0D7-486C541A8D6A}"/>
              </a:ext>
            </a:extLst>
          </p:cNvPr>
          <p:cNvSpPr>
            <a:spLocks noGrp="1"/>
          </p:cNvSpPr>
          <p:nvPr>
            <p:ph idx="1"/>
          </p:nvPr>
        </p:nvSpPr>
        <p:spPr/>
        <p:txBody>
          <a:bodyPr/>
          <a:lstStyle/>
          <a:p>
            <a:r>
              <a:rPr lang="en-US" sz="2800" dirty="0"/>
              <a:t>Pay as you go vs. pay in advance vs. catch-up payments</a:t>
            </a:r>
          </a:p>
          <a:p>
            <a:r>
              <a:rPr lang="en-US" sz="2800" dirty="0"/>
              <a:t>Termination of coverage</a:t>
            </a:r>
          </a:p>
          <a:p>
            <a:r>
              <a:rPr lang="en-US" sz="2800" dirty="0"/>
              <a:t>COBRA</a:t>
            </a:r>
          </a:p>
          <a:p>
            <a:r>
              <a:rPr lang="en-US" sz="2800" dirty="0"/>
              <a:t>“Other benefits” Life, Vacation/Sick Leave accruals</a:t>
            </a:r>
          </a:p>
          <a:p>
            <a:r>
              <a:rPr lang="en-US" sz="2800" dirty="0"/>
              <a:t>Rekindling of benefits on return</a:t>
            </a:r>
          </a:p>
        </p:txBody>
      </p:sp>
      <p:sp>
        <p:nvSpPr>
          <p:cNvPr id="4" name="Slide Number Placeholder 3">
            <a:extLst>
              <a:ext uri="{FF2B5EF4-FFF2-40B4-BE49-F238E27FC236}">
                <a16:creationId xmlns:a16="http://schemas.microsoft.com/office/drawing/2014/main" id="{CFF76635-0544-47EE-8DE0-F44D45632426}"/>
              </a:ext>
            </a:extLst>
          </p:cNvPr>
          <p:cNvSpPr>
            <a:spLocks noGrp="1"/>
          </p:cNvSpPr>
          <p:nvPr>
            <p:ph type="sldNum" sz="quarter" idx="12"/>
          </p:nvPr>
        </p:nvSpPr>
        <p:spPr/>
        <p:txBody>
          <a:bodyPr/>
          <a:lstStyle/>
          <a:p>
            <a:fld id="{2A2A6181-BD9D-4EEB-AAD6-40B54AE96A71}" type="slidenum">
              <a:rPr lang="en-US" smtClean="0"/>
              <a:pPr/>
              <a:t>18</a:t>
            </a:fld>
            <a:endParaRPr lang="en-US" dirty="0"/>
          </a:p>
        </p:txBody>
      </p:sp>
    </p:spTree>
    <p:extLst>
      <p:ext uri="{BB962C8B-B14F-4D97-AF65-F5344CB8AC3E}">
        <p14:creationId xmlns:p14="http://schemas.microsoft.com/office/powerpoint/2010/main" val="3052368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BA2F7-DD7F-422D-9491-DF36A4594866}"/>
              </a:ext>
            </a:extLst>
          </p:cNvPr>
          <p:cNvSpPr>
            <a:spLocks noGrp="1"/>
          </p:cNvSpPr>
          <p:nvPr>
            <p:ph type="title"/>
          </p:nvPr>
        </p:nvSpPr>
        <p:spPr/>
        <p:txBody>
          <a:bodyPr/>
          <a:lstStyle/>
          <a:p>
            <a:r>
              <a:rPr lang="en-US" dirty="0"/>
              <a:t>Where Does Employee Stand on Return?</a:t>
            </a:r>
          </a:p>
        </p:txBody>
      </p:sp>
      <p:sp>
        <p:nvSpPr>
          <p:cNvPr id="3" name="Content Placeholder 2">
            <a:extLst>
              <a:ext uri="{FF2B5EF4-FFF2-40B4-BE49-F238E27FC236}">
                <a16:creationId xmlns:a16="http://schemas.microsoft.com/office/drawing/2014/main" id="{0EA5DE61-DDCE-42C8-8BB9-97E69A6C335C}"/>
              </a:ext>
            </a:extLst>
          </p:cNvPr>
          <p:cNvSpPr>
            <a:spLocks noGrp="1"/>
          </p:cNvSpPr>
          <p:nvPr>
            <p:ph idx="1"/>
          </p:nvPr>
        </p:nvSpPr>
        <p:spPr>
          <a:xfrm>
            <a:off x="628815" y="1970206"/>
            <a:ext cx="7886372" cy="4157220"/>
          </a:xfrm>
        </p:spPr>
        <p:txBody>
          <a:bodyPr/>
          <a:lstStyle/>
          <a:p>
            <a:r>
              <a:rPr lang="en-US" sz="2800" dirty="0"/>
              <a:t>Certification/recertification rights</a:t>
            </a:r>
          </a:p>
          <a:p>
            <a:r>
              <a:rPr lang="en-US" sz="2800" dirty="0"/>
              <a:t>Discontinued benefits restored</a:t>
            </a:r>
          </a:p>
          <a:p>
            <a:r>
              <a:rPr lang="en-US" sz="2800" dirty="0"/>
              <a:t>Cafeteria Plan elections</a:t>
            </a:r>
          </a:p>
          <a:p>
            <a:r>
              <a:rPr lang="en-US" sz="2800" dirty="0"/>
              <a:t>Limitations and restrictions on work</a:t>
            </a:r>
          </a:p>
        </p:txBody>
      </p:sp>
      <p:sp>
        <p:nvSpPr>
          <p:cNvPr id="4" name="Slide Number Placeholder 3">
            <a:extLst>
              <a:ext uri="{FF2B5EF4-FFF2-40B4-BE49-F238E27FC236}">
                <a16:creationId xmlns:a16="http://schemas.microsoft.com/office/drawing/2014/main" id="{A2E00E62-7374-48A5-BAF8-1F2A21D3F2AD}"/>
              </a:ext>
            </a:extLst>
          </p:cNvPr>
          <p:cNvSpPr>
            <a:spLocks noGrp="1"/>
          </p:cNvSpPr>
          <p:nvPr>
            <p:ph type="sldNum" sz="quarter" idx="12"/>
          </p:nvPr>
        </p:nvSpPr>
        <p:spPr/>
        <p:txBody>
          <a:bodyPr/>
          <a:lstStyle/>
          <a:p>
            <a:fld id="{2A2A6181-BD9D-4EEB-AAD6-40B54AE96A71}" type="slidenum">
              <a:rPr lang="en-US" smtClean="0"/>
              <a:pPr/>
              <a:t>19</a:t>
            </a:fld>
            <a:endParaRPr lang="en-US" dirty="0"/>
          </a:p>
        </p:txBody>
      </p:sp>
    </p:spTree>
    <p:extLst>
      <p:ext uri="{BB962C8B-B14F-4D97-AF65-F5344CB8AC3E}">
        <p14:creationId xmlns:p14="http://schemas.microsoft.com/office/powerpoint/2010/main" val="228701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A3C4F-BCD3-42CC-B131-7D421F5A2F7B}"/>
              </a:ext>
            </a:extLst>
          </p:cNvPr>
          <p:cNvSpPr>
            <a:spLocks noGrp="1"/>
          </p:cNvSpPr>
          <p:nvPr>
            <p:ph type="title"/>
          </p:nvPr>
        </p:nvSpPr>
        <p:spPr>
          <a:xfrm>
            <a:off x="628651" y="907215"/>
            <a:ext cx="7886700" cy="627896"/>
          </a:xfrm>
        </p:spPr>
        <p:txBody>
          <a:bodyPr/>
          <a:lstStyle/>
          <a:p>
            <a:r>
              <a:rPr lang="en-US" dirty="0"/>
              <a:t>Today’s Agenda</a:t>
            </a:r>
          </a:p>
        </p:txBody>
      </p:sp>
      <p:sp>
        <p:nvSpPr>
          <p:cNvPr id="3" name="Content Placeholder 2">
            <a:extLst>
              <a:ext uri="{FF2B5EF4-FFF2-40B4-BE49-F238E27FC236}">
                <a16:creationId xmlns:a16="http://schemas.microsoft.com/office/drawing/2014/main" id="{7AB4E83D-B113-4F95-8CF9-57858AC97FEB}"/>
              </a:ext>
            </a:extLst>
          </p:cNvPr>
          <p:cNvSpPr>
            <a:spLocks noGrp="1"/>
          </p:cNvSpPr>
          <p:nvPr>
            <p:ph idx="1"/>
          </p:nvPr>
        </p:nvSpPr>
        <p:spPr>
          <a:xfrm>
            <a:off x="628815" y="1561592"/>
            <a:ext cx="7886372" cy="4420631"/>
          </a:xfrm>
        </p:spPr>
        <p:txBody>
          <a:bodyPr/>
          <a:lstStyle/>
          <a:p>
            <a:pPr marL="457200" lvl="0" indent="-457200">
              <a:buFont typeface="+mj-lt"/>
              <a:buAutoNum type="arabicPeriod"/>
            </a:pPr>
            <a:r>
              <a:rPr lang="en-US" sz="2200" dirty="0"/>
              <a:t>FMLA compliance and leave management, including mental health issue</a:t>
            </a:r>
          </a:p>
          <a:p>
            <a:pPr marL="457200" lvl="0" indent="-457200">
              <a:buFont typeface="+mj-lt"/>
              <a:buAutoNum type="arabicPeriod"/>
            </a:pPr>
            <a:r>
              <a:rPr lang="en-US" sz="2200" dirty="0"/>
              <a:t>Wage and Hour Compliance – key areas for legal vulnerability and proactive steps in minimizing legal exposure</a:t>
            </a:r>
          </a:p>
          <a:p>
            <a:pPr marL="457200" lvl="0" indent="-457200">
              <a:buFont typeface="+mj-lt"/>
              <a:buAutoNum type="arabicPeriod"/>
            </a:pPr>
            <a:r>
              <a:rPr lang="en-US" sz="2200" dirty="0"/>
              <a:t>Employee Handbooks – DOL, NLRB and other legal exposures</a:t>
            </a:r>
          </a:p>
          <a:p>
            <a:pPr marL="457200" lvl="0" indent="-457200">
              <a:buFont typeface="+mj-lt"/>
              <a:buAutoNum type="arabicPeriod"/>
            </a:pPr>
            <a:r>
              <a:rPr lang="en-US" sz="2200" dirty="0"/>
              <a:t>The hiring dilemma – finding the right candidates for the job including advertising, solicitation, the “message”” about the job and post-hire keys to retention</a:t>
            </a:r>
          </a:p>
          <a:p>
            <a:pPr marL="457200" lvl="0" indent="-457200">
              <a:buFont typeface="+mj-lt"/>
              <a:buAutoNum type="arabicPeriod"/>
            </a:pPr>
            <a:r>
              <a:rPr lang="en-US" sz="2200" dirty="0"/>
              <a:t>The legal horizon – just what does the future hold</a:t>
            </a:r>
          </a:p>
          <a:p>
            <a:pPr marL="457200" lvl="0" indent="-457200">
              <a:buFont typeface="+mj-lt"/>
              <a:buAutoNum type="arabicPeriod"/>
            </a:pPr>
            <a:r>
              <a:rPr lang="en-US" sz="2200" dirty="0"/>
              <a:t>Open Question Forum</a:t>
            </a:r>
          </a:p>
          <a:p>
            <a:endParaRPr lang="en-US" sz="2000" dirty="0"/>
          </a:p>
        </p:txBody>
      </p:sp>
      <p:sp>
        <p:nvSpPr>
          <p:cNvPr id="4" name="Slide Number Placeholder 3">
            <a:extLst>
              <a:ext uri="{FF2B5EF4-FFF2-40B4-BE49-F238E27FC236}">
                <a16:creationId xmlns:a16="http://schemas.microsoft.com/office/drawing/2014/main" id="{054B39F8-9E3B-4CAA-A712-935EAF49879E}"/>
              </a:ext>
            </a:extLst>
          </p:cNvPr>
          <p:cNvSpPr>
            <a:spLocks noGrp="1"/>
          </p:cNvSpPr>
          <p:nvPr>
            <p:ph type="sldNum" sz="quarter" idx="12"/>
          </p:nvPr>
        </p:nvSpPr>
        <p:spPr/>
        <p:txBody>
          <a:bodyPr/>
          <a:lstStyle/>
          <a:p>
            <a:fld id="{2A2A6181-BD9D-4EEB-AAD6-40B54AE96A71}" type="slidenum">
              <a:rPr lang="en-US" smtClean="0"/>
              <a:pPr/>
              <a:t>2</a:t>
            </a:fld>
            <a:endParaRPr lang="en-US" dirty="0"/>
          </a:p>
        </p:txBody>
      </p:sp>
    </p:spTree>
    <p:extLst>
      <p:ext uri="{BB962C8B-B14F-4D97-AF65-F5344CB8AC3E}">
        <p14:creationId xmlns:p14="http://schemas.microsoft.com/office/powerpoint/2010/main" val="1766566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405F4-62D7-4EB3-97B9-979026E660FA}"/>
              </a:ext>
            </a:extLst>
          </p:cNvPr>
          <p:cNvSpPr>
            <a:spLocks noGrp="1"/>
          </p:cNvSpPr>
          <p:nvPr>
            <p:ph type="title"/>
          </p:nvPr>
        </p:nvSpPr>
        <p:spPr>
          <a:xfrm>
            <a:off x="0" y="907215"/>
            <a:ext cx="9144000" cy="958907"/>
          </a:xfrm>
        </p:spPr>
        <p:txBody>
          <a:bodyPr/>
          <a:lstStyle/>
          <a:p>
            <a:r>
              <a:rPr lang="en-US" dirty="0"/>
              <a:t>The Employee is Ready to Return – Now What?</a:t>
            </a:r>
          </a:p>
        </p:txBody>
      </p:sp>
      <p:sp>
        <p:nvSpPr>
          <p:cNvPr id="3" name="Content Placeholder 2">
            <a:extLst>
              <a:ext uri="{FF2B5EF4-FFF2-40B4-BE49-F238E27FC236}">
                <a16:creationId xmlns:a16="http://schemas.microsoft.com/office/drawing/2014/main" id="{3779748E-AEAD-44FA-8216-A3955AEC4ADB}"/>
              </a:ext>
            </a:extLst>
          </p:cNvPr>
          <p:cNvSpPr>
            <a:spLocks noGrp="1"/>
          </p:cNvSpPr>
          <p:nvPr>
            <p:ph idx="1"/>
          </p:nvPr>
        </p:nvSpPr>
        <p:spPr>
          <a:xfrm>
            <a:off x="628815" y="1866122"/>
            <a:ext cx="7886372" cy="4500725"/>
          </a:xfrm>
        </p:spPr>
        <p:txBody>
          <a:bodyPr/>
          <a:lstStyle/>
          <a:p>
            <a:r>
              <a:rPr lang="en-US" sz="2200" dirty="0"/>
              <a:t>Fitness for Duty – what can you expect/what can you demand?</a:t>
            </a:r>
          </a:p>
          <a:p>
            <a:r>
              <a:rPr lang="en-US" sz="2200" dirty="0"/>
              <a:t>Effect of continuing restrictions and medications</a:t>
            </a:r>
          </a:p>
          <a:p>
            <a:r>
              <a:rPr lang="en-US" sz="2200" dirty="0"/>
              <a:t>Part-time vs. Full-time</a:t>
            </a:r>
          </a:p>
          <a:p>
            <a:r>
              <a:rPr lang="en-US" sz="2200" dirty="0"/>
              <a:t>Modifications of duties</a:t>
            </a:r>
          </a:p>
          <a:p>
            <a:pPr lvl="1"/>
            <a:r>
              <a:rPr lang="en-US" sz="2000" dirty="0"/>
              <a:t>Work from home</a:t>
            </a:r>
          </a:p>
          <a:p>
            <a:pPr lvl="1"/>
            <a:r>
              <a:rPr lang="en-US" sz="2000" dirty="0"/>
              <a:t>Overtime restrictions</a:t>
            </a:r>
          </a:p>
          <a:p>
            <a:pPr lvl="1"/>
            <a:r>
              <a:rPr lang="en-US" sz="2000" dirty="0"/>
              <a:t>Seniority based systems</a:t>
            </a:r>
          </a:p>
          <a:p>
            <a:r>
              <a:rPr lang="en-US" sz="2200" dirty="0"/>
              <a:t>Change of supervisor request</a:t>
            </a:r>
          </a:p>
        </p:txBody>
      </p:sp>
      <p:sp>
        <p:nvSpPr>
          <p:cNvPr id="4" name="Slide Number Placeholder 3">
            <a:extLst>
              <a:ext uri="{FF2B5EF4-FFF2-40B4-BE49-F238E27FC236}">
                <a16:creationId xmlns:a16="http://schemas.microsoft.com/office/drawing/2014/main" id="{DEF2FBEE-7A1A-4FBC-9746-7FD05D2B2B57}"/>
              </a:ext>
            </a:extLst>
          </p:cNvPr>
          <p:cNvSpPr>
            <a:spLocks noGrp="1"/>
          </p:cNvSpPr>
          <p:nvPr>
            <p:ph type="sldNum" sz="quarter" idx="12"/>
          </p:nvPr>
        </p:nvSpPr>
        <p:spPr/>
        <p:txBody>
          <a:bodyPr/>
          <a:lstStyle/>
          <a:p>
            <a:fld id="{2A2A6181-BD9D-4EEB-AAD6-40B54AE96A71}" type="slidenum">
              <a:rPr lang="en-US" smtClean="0"/>
              <a:pPr/>
              <a:t>20</a:t>
            </a:fld>
            <a:endParaRPr lang="en-US" dirty="0"/>
          </a:p>
        </p:txBody>
      </p:sp>
    </p:spTree>
    <p:extLst>
      <p:ext uri="{BB962C8B-B14F-4D97-AF65-F5344CB8AC3E}">
        <p14:creationId xmlns:p14="http://schemas.microsoft.com/office/powerpoint/2010/main" val="550914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628487" y="3102428"/>
            <a:ext cx="7886372" cy="653143"/>
          </a:xfrm>
        </p:spPr>
        <p:txBody>
          <a:bodyPr/>
          <a:lstStyle/>
          <a:p>
            <a:pPr marL="0" indent="0" algn="ctr">
              <a:buNone/>
            </a:pPr>
            <a:r>
              <a:rPr lang="en-US" sz="3600" b="1" dirty="0"/>
              <a:t>2. Wage and Hour Compliance</a:t>
            </a:r>
          </a:p>
          <a:p>
            <a:endParaRPr lang="en-US" sz="3600" b="1" dirty="0"/>
          </a:p>
        </p:txBody>
      </p:sp>
      <p:sp>
        <p:nvSpPr>
          <p:cNvPr id="4" name="Slide Number Placeholder 3">
            <a:extLst>
              <a:ext uri="{FF2B5EF4-FFF2-40B4-BE49-F238E27FC236}">
                <a16:creationId xmlns:a16="http://schemas.microsoft.com/office/drawing/2014/main" id="{E9569068-B600-4812-BD01-7B29D64A4B9C}"/>
              </a:ext>
            </a:extLst>
          </p:cNvPr>
          <p:cNvSpPr>
            <a:spLocks noGrp="1"/>
          </p:cNvSpPr>
          <p:nvPr>
            <p:ph type="sldNum" sz="quarter" idx="12"/>
          </p:nvPr>
        </p:nvSpPr>
        <p:spPr/>
        <p:txBody>
          <a:bodyPr/>
          <a:lstStyle/>
          <a:p>
            <a:fld id="{2A2A6181-BD9D-4EEB-AAD6-40B54AE96A71}" type="slidenum">
              <a:rPr lang="en-US" smtClean="0"/>
              <a:pPr/>
              <a:t>21</a:t>
            </a:fld>
            <a:endParaRPr lang="en-US" dirty="0"/>
          </a:p>
        </p:txBody>
      </p:sp>
    </p:spTree>
    <p:extLst>
      <p:ext uri="{BB962C8B-B14F-4D97-AF65-F5344CB8AC3E}">
        <p14:creationId xmlns:p14="http://schemas.microsoft.com/office/powerpoint/2010/main" val="2361117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FEC58-92D3-401F-962A-ED2273EE3163}"/>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EBAE734B-38C5-4AFA-B462-2E3122FE7F92}"/>
              </a:ext>
            </a:extLst>
          </p:cNvPr>
          <p:cNvSpPr>
            <a:spLocks noGrp="1"/>
          </p:cNvSpPr>
          <p:nvPr>
            <p:ph idx="1"/>
          </p:nvPr>
        </p:nvSpPr>
        <p:spPr/>
        <p:txBody>
          <a:bodyPr/>
          <a:lstStyle/>
          <a:p>
            <a:r>
              <a:rPr lang="en-US" sz="2800" dirty="0"/>
              <a:t>Wage and Hour Litigation on the Rise</a:t>
            </a:r>
          </a:p>
          <a:p>
            <a:r>
              <a:rPr lang="en-US" sz="2800" dirty="0"/>
              <a:t>Pandemic Wage and Hour Issues</a:t>
            </a:r>
          </a:p>
          <a:p>
            <a:r>
              <a:rPr lang="en-US" sz="2800" dirty="0"/>
              <a:t>Independent Contractor Update/Legal Risks</a:t>
            </a:r>
          </a:p>
          <a:p>
            <a:r>
              <a:rPr lang="en-US" sz="2800" dirty="0"/>
              <a:t>DOL Wage and Hour Audit Tips</a:t>
            </a:r>
          </a:p>
          <a:p>
            <a:r>
              <a:rPr lang="en-US" sz="2800" dirty="0"/>
              <a:t>Wages and Hour Hot Topics</a:t>
            </a:r>
          </a:p>
        </p:txBody>
      </p:sp>
      <p:sp>
        <p:nvSpPr>
          <p:cNvPr id="4" name="Slide Number Placeholder 3">
            <a:extLst>
              <a:ext uri="{FF2B5EF4-FFF2-40B4-BE49-F238E27FC236}">
                <a16:creationId xmlns:a16="http://schemas.microsoft.com/office/drawing/2014/main" id="{DED27D87-9B95-4D6E-A0DE-6AB343452A41}"/>
              </a:ext>
            </a:extLst>
          </p:cNvPr>
          <p:cNvSpPr>
            <a:spLocks noGrp="1"/>
          </p:cNvSpPr>
          <p:nvPr>
            <p:ph type="sldNum" sz="quarter" idx="12"/>
          </p:nvPr>
        </p:nvSpPr>
        <p:spPr/>
        <p:txBody>
          <a:bodyPr/>
          <a:lstStyle/>
          <a:p>
            <a:fld id="{2A2A6181-BD9D-4EEB-AAD6-40B54AE96A71}" type="slidenum">
              <a:rPr lang="en-US" smtClean="0"/>
              <a:pPr/>
              <a:t>22</a:t>
            </a:fld>
            <a:endParaRPr lang="en-US" dirty="0"/>
          </a:p>
        </p:txBody>
      </p:sp>
      <p:sp>
        <p:nvSpPr>
          <p:cNvPr id="5" name="Rectangle 4">
            <a:extLst>
              <a:ext uri="{FF2B5EF4-FFF2-40B4-BE49-F238E27FC236}">
                <a16:creationId xmlns:a16="http://schemas.microsoft.com/office/drawing/2014/main" id="{AB819F13-37AA-468D-97E4-B526E444F9CA}"/>
              </a:ext>
            </a:extLst>
          </p:cNvPr>
          <p:cNvSpPr/>
          <p:nvPr/>
        </p:nvSpPr>
        <p:spPr>
          <a:xfrm>
            <a:off x="1506192" y="1124447"/>
            <a:ext cx="6131615" cy="584775"/>
          </a:xfrm>
          <a:prstGeom prst="rect">
            <a:avLst/>
          </a:prstGeom>
        </p:spPr>
        <p:txBody>
          <a:bodyPr wrap="none">
            <a:spAutoFit/>
          </a:bodyPr>
          <a:lstStyle/>
          <a:p>
            <a:pPr algn="ctr"/>
            <a:r>
              <a:rPr lang="en-US" sz="3200" b="1" dirty="0">
                <a:ea typeface="+mj-ea"/>
                <a:cs typeface="+mj-cs"/>
              </a:rPr>
              <a:t>Wage and Hour Compliance Topics </a:t>
            </a:r>
          </a:p>
        </p:txBody>
      </p:sp>
    </p:spTree>
    <p:extLst>
      <p:ext uri="{BB962C8B-B14F-4D97-AF65-F5344CB8AC3E}">
        <p14:creationId xmlns:p14="http://schemas.microsoft.com/office/powerpoint/2010/main" val="1495285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7DDF-1F20-4FC6-812A-24F7FB59D7F1}"/>
              </a:ext>
            </a:extLst>
          </p:cNvPr>
          <p:cNvSpPr>
            <a:spLocks noGrp="1"/>
          </p:cNvSpPr>
          <p:nvPr>
            <p:ph type="title"/>
          </p:nvPr>
        </p:nvSpPr>
        <p:spPr/>
        <p:txBody>
          <a:bodyPr/>
          <a:lstStyle/>
          <a:p>
            <a:r>
              <a:rPr lang="en-US" dirty="0"/>
              <a:t>FLSA Litigation on the Rise </a:t>
            </a:r>
          </a:p>
        </p:txBody>
      </p:sp>
      <p:sp>
        <p:nvSpPr>
          <p:cNvPr id="3" name="Content Placeholder 2">
            <a:extLst>
              <a:ext uri="{FF2B5EF4-FFF2-40B4-BE49-F238E27FC236}">
                <a16:creationId xmlns:a16="http://schemas.microsoft.com/office/drawing/2014/main" id="{5312D9EA-9DA4-40DB-84CD-8565D9B66A22}"/>
              </a:ext>
            </a:extLst>
          </p:cNvPr>
          <p:cNvSpPr>
            <a:spLocks noGrp="1"/>
          </p:cNvSpPr>
          <p:nvPr>
            <p:ph idx="1"/>
          </p:nvPr>
        </p:nvSpPr>
        <p:spPr/>
        <p:txBody>
          <a:bodyPr/>
          <a:lstStyle/>
          <a:p>
            <a:r>
              <a:rPr lang="en-US" dirty="0"/>
              <a:t>Most employers are well versed in how to avoid discrimination liability due to hiring, firing, promotions, etc. </a:t>
            </a:r>
          </a:p>
          <a:p>
            <a:r>
              <a:rPr lang="en-US" dirty="0"/>
              <a:t>Plaintiff’s bar has shifted its focus to wage and hour violations. </a:t>
            </a:r>
          </a:p>
          <a:p>
            <a:r>
              <a:rPr lang="en-US" dirty="0"/>
              <a:t>Seek information related to wage and hour practices. </a:t>
            </a:r>
          </a:p>
          <a:p>
            <a:r>
              <a:rPr lang="en-US" dirty="0"/>
              <a:t>If the issue is uniform across the workforce, pursue a class or collective action. </a:t>
            </a:r>
          </a:p>
        </p:txBody>
      </p:sp>
      <p:sp>
        <p:nvSpPr>
          <p:cNvPr id="6" name="Slide Number Placeholder 5">
            <a:extLst>
              <a:ext uri="{FF2B5EF4-FFF2-40B4-BE49-F238E27FC236}">
                <a16:creationId xmlns:a16="http://schemas.microsoft.com/office/drawing/2014/main" id="{C13BD7D4-461A-49BB-95CD-8D360D0C23F2}"/>
              </a:ext>
            </a:extLst>
          </p:cNvPr>
          <p:cNvSpPr>
            <a:spLocks noGrp="1"/>
          </p:cNvSpPr>
          <p:nvPr>
            <p:ph type="sldNum" sz="quarter" idx="12"/>
          </p:nvPr>
        </p:nvSpPr>
        <p:spPr/>
        <p:txBody>
          <a:bodyPr/>
          <a:lstStyle/>
          <a:p>
            <a:fld id="{2A2A6181-BD9D-4EEB-AAD6-40B54AE96A71}" type="slidenum">
              <a:rPr lang="en-US" smtClean="0"/>
              <a:t>23</a:t>
            </a:fld>
            <a:endParaRPr lang="en-US" dirty="0"/>
          </a:p>
        </p:txBody>
      </p:sp>
    </p:spTree>
    <p:extLst>
      <p:ext uri="{BB962C8B-B14F-4D97-AF65-F5344CB8AC3E}">
        <p14:creationId xmlns:p14="http://schemas.microsoft.com/office/powerpoint/2010/main" val="3737058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 Most Common Allegations in Wage and Hour Cases 10% Minimum Wage 3% Donning and Doffing 17% Missed Meal and Breaks 15% Misclassification 2% Tip Pooling  41% Overtime 12% Off the clock">
            <a:extLst>
              <a:ext uri="{FF2B5EF4-FFF2-40B4-BE49-F238E27FC236}">
                <a16:creationId xmlns:a16="http://schemas.microsoft.com/office/drawing/2014/main" id="{AF591684-864B-4DAB-B630-1AE5AA5742C6}"/>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3031" t="9274" r="7754"/>
          <a:stretch/>
        </p:blipFill>
        <p:spPr>
          <a:xfrm>
            <a:off x="909571" y="2090056"/>
            <a:ext cx="7137919" cy="4170365"/>
          </a:xfrm>
        </p:spPr>
      </p:pic>
      <p:sp>
        <p:nvSpPr>
          <p:cNvPr id="4" name="Content Placeholder 2">
            <a:extLst>
              <a:ext uri="{FF2B5EF4-FFF2-40B4-BE49-F238E27FC236}">
                <a16:creationId xmlns:a16="http://schemas.microsoft.com/office/drawing/2014/main" id="{7AF97851-A060-4F7B-9C75-677FA9BB800E}"/>
              </a:ext>
            </a:extLst>
          </p:cNvPr>
          <p:cNvSpPr txBox="1">
            <a:spLocks/>
          </p:cNvSpPr>
          <p:nvPr/>
        </p:nvSpPr>
        <p:spPr>
          <a:xfrm>
            <a:off x="535344" y="1418054"/>
            <a:ext cx="7886372" cy="452734"/>
          </a:xfrm>
          <a:prstGeom prst="rect">
            <a:avLst/>
          </a:prstGeom>
        </p:spPr>
        <p:txBody>
          <a:bodyPr/>
          <a:lstStyle>
            <a:lvl1pPr marL="342900" indent="-342900" algn="l" defTabSz="685800" rtl="0" eaLnBrk="1" latinLnBrk="0" hangingPunct="1">
              <a:lnSpc>
                <a:spcPct val="100000"/>
              </a:lnSpc>
              <a:spcBef>
                <a:spcPts val="750"/>
              </a:spcBef>
              <a:buFont typeface="Arial" panose="020B0604020202020204" pitchFamily="34" charset="0"/>
              <a:buChar char="•"/>
              <a:defRPr lang="en-US" sz="2400" kern="1800" spc="0" baseline="0" dirty="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lang="en-US" sz="2400" kern="1800" spc="0" baseline="0" dirty="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lang="en-US" sz="2400" kern="1800" spc="0" baseline="0" dirty="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lang="en-US" sz="2400" kern="1800" spc="0" baseline="0" dirty="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lang="en-US" sz="2400" kern="1800" spc="0" baseline="0" dirty="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Most Common Allegations in Wage and Hour Cases</a:t>
            </a:r>
          </a:p>
        </p:txBody>
      </p:sp>
      <p:sp>
        <p:nvSpPr>
          <p:cNvPr id="2" name="Title 1">
            <a:extLst>
              <a:ext uri="{FF2B5EF4-FFF2-40B4-BE49-F238E27FC236}">
                <a16:creationId xmlns:a16="http://schemas.microsoft.com/office/drawing/2014/main" id="{D53AE4FC-6D0B-4E48-B295-A9B33EDC735C}"/>
              </a:ext>
            </a:extLst>
          </p:cNvPr>
          <p:cNvSpPr>
            <a:spLocks noGrp="1"/>
          </p:cNvSpPr>
          <p:nvPr>
            <p:ph type="title"/>
          </p:nvPr>
        </p:nvSpPr>
        <p:spPr>
          <a:xfrm>
            <a:off x="628650" y="901279"/>
            <a:ext cx="7886700" cy="595014"/>
          </a:xfrm>
        </p:spPr>
        <p:txBody>
          <a:bodyPr anchor="t"/>
          <a:lstStyle/>
          <a:p>
            <a:r>
              <a:rPr lang="en-US" dirty="0"/>
              <a:t>FLSA Litigation</a:t>
            </a:r>
          </a:p>
        </p:txBody>
      </p:sp>
      <p:sp>
        <p:nvSpPr>
          <p:cNvPr id="6" name="Slide Number Placeholder 5">
            <a:extLst>
              <a:ext uri="{FF2B5EF4-FFF2-40B4-BE49-F238E27FC236}">
                <a16:creationId xmlns:a16="http://schemas.microsoft.com/office/drawing/2014/main" id="{23ECA489-C1DF-4307-A2F7-6E35F40C8AEE}"/>
              </a:ext>
            </a:extLst>
          </p:cNvPr>
          <p:cNvSpPr>
            <a:spLocks noGrp="1"/>
          </p:cNvSpPr>
          <p:nvPr>
            <p:ph type="sldNum" sz="quarter" idx="12"/>
          </p:nvPr>
        </p:nvSpPr>
        <p:spPr/>
        <p:txBody>
          <a:bodyPr/>
          <a:lstStyle/>
          <a:p>
            <a:fld id="{2A2A6181-BD9D-4EEB-AAD6-40B54AE96A71}" type="slidenum">
              <a:rPr lang="en-US" smtClean="0"/>
              <a:t>24</a:t>
            </a:fld>
            <a:endParaRPr lang="en-US" dirty="0"/>
          </a:p>
        </p:txBody>
      </p:sp>
    </p:spTree>
    <p:extLst>
      <p:ext uri="{BB962C8B-B14F-4D97-AF65-F5344CB8AC3E}">
        <p14:creationId xmlns:p14="http://schemas.microsoft.com/office/powerpoint/2010/main" val="755582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8EF5D-E72F-438C-A9E5-7B16A4538610}"/>
              </a:ext>
            </a:extLst>
          </p:cNvPr>
          <p:cNvSpPr>
            <a:spLocks noGrp="1"/>
          </p:cNvSpPr>
          <p:nvPr>
            <p:ph type="title"/>
          </p:nvPr>
        </p:nvSpPr>
        <p:spPr>
          <a:xfrm>
            <a:off x="628651" y="821794"/>
            <a:ext cx="7886700" cy="876377"/>
          </a:xfrm>
        </p:spPr>
        <p:txBody>
          <a:bodyPr/>
          <a:lstStyle/>
          <a:p>
            <a:r>
              <a:rPr lang="en-US" dirty="0"/>
              <a:t>Pandemic Wage and Hour Issues</a:t>
            </a:r>
          </a:p>
        </p:txBody>
      </p:sp>
      <p:sp>
        <p:nvSpPr>
          <p:cNvPr id="3" name="Content Placeholder 2">
            <a:extLst>
              <a:ext uri="{FF2B5EF4-FFF2-40B4-BE49-F238E27FC236}">
                <a16:creationId xmlns:a16="http://schemas.microsoft.com/office/drawing/2014/main" id="{87776FD1-B98E-464C-B209-4DC4673CDE67}"/>
              </a:ext>
            </a:extLst>
          </p:cNvPr>
          <p:cNvSpPr>
            <a:spLocks noGrp="1"/>
          </p:cNvSpPr>
          <p:nvPr>
            <p:ph idx="1"/>
          </p:nvPr>
        </p:nvSpPr>
        <p:spPr>
          <a:xfrm>
            <a:off x="628649" y="1698171"/>
            <a:ext cx="8132630" cy="4590662"/>
          </a:xfrm>
        </p:spPr>
        <p:txBody>
          <a:bodyPr/>
          <a:lstStyle/>
          <a:p>
            <a:pPr>
              <a:spcBef>
                <a:spcPts val="1200"/>
              </a:spcBef>
            </a:pPr>
            <a:r>
              <a:rPr lang="en-US" sz="2000" dirty="0"/>
              <a:t>Have you calculated non-discretionary bonuses correctly?</a:t>
            </a:r>
          </a:p>
          <a:p>
            <a:pPr>
              <a:spcBef>
                <a:spcPts val="1200"/>
              </a:spcBef>
            </a:pPr>
            <a:r>
              <a:rPr lang="en-US" sz="2000" dirty="0"/>
              <a:t>Have exempt employees’ job duties changed? </a:t>
            </a:r>
          </a:p>
          <a:p>
            <a:pPr lvl="1">
              <a:spcBef>
                <a:spcPts val="1200"/>
              </a:spcBef>
            </a:pPr>
            <a:r>
              <a:rPr lang="en-US" sz="2000" dirty="0"/>
              <a:t>Are shift supervisors still spending the majority of their time managing a department?</a:t>
            </a:r>
          </a:p>
          <a:p>
            <a:pPr lvl="1">
              <a:spcBef>
                <a:spcPts val="1200"/>
              </a:spcBef>
            </a:pPr>
            <a:r>
              <a:rPr lang="en-US" sz="2000" dirty="0"/>
              <a:t>Are exempt administrative employees still performing office work and exercising independent judgment with respect to matters of significance? </a:t>
            </a:r>
          </a:p>
          <a:p>
            <a:pPr lvl="1">
              <a:spcBef>
                <a:spcPts val="1200"/>
              </a:spcBef>
            </a:pPr>
            <a:r>
              <a:rPr lang="en-US" sz="2000" dirty="0"/>
              <a:t>Are outside sales employees still performing outside sales? </a:t>
            </a:r>
          </a:p>
          <a:p>
            <a:pPr>
              <a:spcBef>
                <a:spcPts val="1200"/>
              </a:spcBef>
            </a:pPr>
            <a:r>
              <a:rPr lang="en-US" sz="2000" dirty="0"/>
              <a:t>Are you capturing all hours worked by remote workers? </a:t>
            </a:r>
          </a:p>
          <a:p>
            <a:pPr lvl="1">
              <a:spcBef>
                <a:spcPts val="1200"/>
              </a:spcBef>
            </a:pPr>
            <a:r>
              <a:rPr lang="en-US" sz="1800" dirty="0"/>
              <a:t>With the increase in remote working during the COVID-19 Pandemic, we have seen many employee/employer disputes relating to compensable hours worked at home.</a:t>
            </a:r>
          </a:p>
          <a:p>
            <a:pPr>
              <a:spcBef>
                <a:spcPts val="1200"/>
              </a:spcBef>
            </a:pPr>
            <a:endParaRPr lang="en-US" sz="2000" dirty="0"/>
          </a:p>
        </p:txBody>
      </p:sp>
      <p:sp>
        <p:nvSpPr>
          <p:cNvPr id="6" name="Slide Number Placeholder 5">
            <a:extLst>
              <a:ext uri="{FF2B5EF4-FFF2-40B4-BE49-F238E27FC236}">
                <a16:creationId xmlns:a16="http://schemas.microsoft.com/office/drawing/2014/main" id="{11C1CC15-CD26-4AB5-881B-9A82B128D445}"/>
              </a:ext>
            </a:extLst>
          </p:cNvPr>
          <p:cNvSpPr>
            <a:spLocks noGrp="1"/>
          </p:cNvSpPr>
          <p:nvPr>
            <p:ph type="sldNum" sz="quarter" idx="12"/>
          </p:nvPr>
        </p:nvSpPr>
        <p:spPr/>
        <p:txBody>
          <a:bodyPr/>
          <a:lstStyle/>
          <a:p>
            <a:fld id="{2A2A6181-BD9D-4EEB-AAD6-40B54AE96A71}" type="slidenum">
              <a:rPr lang="en-US" smtClean="0"/>
              <a:t>25</a:t>
            </a:fld>
            <a:endParaRPr lang="en-US" dirty="0"/>
          </a:p>
        </p:txBody>
      </p:sp>
    </p:spTree>
    <p:extLst>
      <p:ext uri="{BB962C8B-B14F-4D97-AF65-F5344CB8AC3E}">
        <p14:creationId xmlns:p14="http://schemas.microsoft.com/office/powerpoint/2010/main" val="3932561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537047" y="1399719"/>
            <a:ext cx="7886372" cy="570486"/>
          </a:xfrm>
        </p:spPr>
        <p:txBody>
          <a:bodyPr/>
          <a:lstStyle/>
          <a:p>
            <a:pPr marL="0" indent="0" algn="ctr">
              <a:buNone/>
            </a:pPr>
            <a:r>
              <a:rPr lang="en-US" sz="3200" b="1" kern="1200" dirty="0">
                <a:ea typeface="+mj-ea"/>
                <a:cs typeface="+mj-cs"/>
              </a:rPr>
              <a:t>Independent Contractors</a:t>
            </a:r>
          </a:p>
        </p:txBody>
      </p:sp>
      <p:sp>
        <p:nvSpPr>
          <p:cNvPr id="4" name="Slide Number Placeholder 3">
            <a:extLst>
              <a:ext uri="{FF2B5EF4-FFF2-40B4-BE49-F238E27FC236}">
                <a16:creationId xmlns:a16="http://schemas.microsoft.com/office/drawing/2014/main" id="{E9569068-B600-4812-BD01-7B29D64A4B9C}"/>
              </a:ext>
            </a:extLst>
          </p:cNvPr>
          <p:cNvSpPr>
            <a:spLocks noGrp="1"/>
          </p:cNvSpPr>
          <p:nvPr>
            <p:ph type="sldNum" sz="quarter" idx="12"/>
          </p:nvPr>
        </p:nvSpPr>
        <p:spPr/>
        <p:txBody>
          <a:bodyPr/>
          <a:lstStyle/>
          <a:p>
            <a:fld id="{2A2A6181-BD9D-4EEB-AAD6-40B54AE96A71}" type="slidenum">
              <a:rPr lang="en-US" smtClean="0"/>
              <a:pPr/>
              <a:t>26</a:t>
            </a:fld>
            <a:endParaRPr lang="en-US" dirty="0"/>
          </a:p>
        </p:txBody>
      </p:sp>
      <p:sp>
        <p:nvSpPr>
          <p:cNvPr id="5" name="Content Placeholder 2">
            <a:extLst>
              <a:ext uri="{FF2B5EF4-FFF2-40B4-BE49-F238E27FC236}">
                <a16:creationId xmlns:a16="http://schemas.microsoft.com/office/drawing/2014/main" id="{54BF353F-E219-48EC-A8AA-72729CDCADE7}"/>
              </a:ext>
            </a:extLst>
          </p:cNvPr>
          <p:cNvSpPr txBox="1">
            <a:spLocks/>
          </p:cNvSpPr>
          <p:nvPr/>
        </p:nvSpPr>
        <p:spPr>
          <a:xfrm>
            <a:off x="628979" y="2501900"/>
            <a:ext cx="7886372" cy="1854200"/>
          </a:xfrm>
          <a:prstGeom prst="rect">
            <a:avLst/>
          </a:prstGeom>
        </p:spPr>
        <p:txBody>
          <a:bodyPr/>
          <a:lstStyle>
            <a:lvl1pPr marL="342900" indent="-342900" algn="l" defTabSz="685800" rtl="0" eaLnBrk="1" latinLnBrk="0" hangingPunct="1">
              <a:lnSpc>
                <a:spcPct val="100000"/>
              </a:lnSpc>
              <a:spcBef>
                <a:spcPts val="1900"/>
              </a:spcBef>
              <a:buFont typeface="Wingdings" panose="05000000000000000000" pitchFamily="2" charset="2"/>
              <a:buChar char="§"/>
              <a:defRPr lang="en-US" sz="2400" kern="1800" spc="0" baseline="0">
                <a:solidFill>
                  <a:schemeClr val="tx1"/>
                </a:solidFill>
                <a:latin typeface="+mn-lt"/>
                <a:ea typeface="+mn-ea"/>
                <a:cs typeface="+mn-cs"/>
              </a:defRPr>
            </a:lvl1pPr>
            <a:lvl2pPr marL="800100" indent="-457200" algn="l" defTabSz="685800" rtl="0" eaLnBrk="1" latinLnBrk="0" hangingPunct="1">
              <a:lnSpc>
                <a:spcPct val="100000"/>
              </a:lnSpc>
              <a:spcBef>
                <a:spcPts val="1900"/>
              </a:spcBef>
              <a:buFont typeface="Arial" panose="020B0604020202020204" pitchFamily="34" charset="0"/>
              <a:buChar char="•"/>
              <a:defRPr lang="en-US" sz="2200" kern="1800" spc="0" baseline="0">
                <a:solidFill>
                  <a:schemeClr val="tx1"/>
                </a:solidFill>
                <a:latin typeface="+mn-lt"/>
                <a:ea typeface="+mn-ea"/>
                <a:cs typeface="+mn-cs"/>
              </a:defRPr>
            </a:lvl2pPr>
            <a:lvl3pPr marL="1028700" indent="-342900" algn="l" defTabSz="685800" rtl="0" eaLnBrk="1" latinLnBrk="0" hangingPunct="1">
              <a:lnSpc>
                <a:spcPct val="100000"/>
              </a:lnSpc>
              <a:spcBef>
                <a:spcPts val="1900"/>
              </a:spcBef>
              <a:buFont typeface="Calibri" panose="020F0502020204030204" pitchFamily="34" charset="0"/>
              <a:buChar char="–"/>
              <a:defRPr lang="en-US" sz="2000" kern="1800" spc="0" baseline="0">
                <a:solidFill>
                  <a:schemeClr val="tx1"/>
                </a:solidFill>
                <a:latin typeface="+mn-lt"/>
                <a:ea typeface="+mn-ea"/>
                <a:cs typeface="+mn-cs"/>
              </a:defRPr>
            </a:lvl3pPr>
            <a:lvl4pPr marL="1371600" indent="-342900" algn="l" defTabSz="685800" rtl="0" eaLnBrk="1" latinLnBrk="0" hangingPunct="1">
              <a:lnSpc>
                <a:spcPct val="100000"/>
              </a:lnSpc>
              <a:spcBef>
                <a:spcPts val="1900"/>
              </a:spcBef>
              <a:buFont typeface="Courier New" panose="02070309020205020404" pitchFamily="49" charset="0"/>
              <a:buChar char="o"/>
              <a:defRPr lang="en-US" sz="1800" kern="1800" spc="0" baseline="0">
                <a:solidFill>
                  <a:schemeClr val="tx1"/>
                </a:solidFill>
                <a:latin typeface="+mn-lt"/>
                <a:ea typeface="+mn-ea"/>
                <a:cs typeface="+mn-cs"/>
              </a:defRPr>
            </a:lvl4pPr>
            <a:lvl5pPr marL="1714500" indent="-342900" algn="l" defTabSz="685800" rtl="0" eaLnBrk="1" latinLnBrk="0" hangingPunct="1">
              <a:lnSpc>
                <a:spcPct val="100000"/>
              </a:lnSpc>
              <a:spcBef>
                <a:spcPts val="1900"/>
              </a:spcBef>
              <a:buFont typeface="Wingdings" panose="05000000000000000000" pitchFamily="2" charset="2"/>
              <a:buChar char="Ø"/>
              <a:defRPr lang="en-US" sz="1600" kern="18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800" dirty="0"/>
              <a:t>Independent Contractor status carries with it requirements.  Failure to meet the requirements exposes the “employer” to liability for payroll taxes and other federal and State law obligations.</a:t>
            </a:r>
          </a:p>
          <a:p>
            <a:r>
              <a:rPr lang="en-US" sz="2800" dirty="0"/>
              <a:t>Different Tests - Each agency has its own definition of Independent Contractor, UI, WC, IRS, DOL, etc.</a:t>
            </a:r>
          </a:p>
        </p:txBody>
      </p:sp>
    </p:spTree>
    <p:extLst>
      <p:ext uri="{BB962C8B-B14F-4D97-AF65-F5344CB8AC3E}">
        <p14:creationId xmlns:p14="http://schemas.microsoft.com/office/powerpoint/2010/main" val="2169137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E586-13CA-46FD-A075-3F6FC8FB63B2}"/>
              </a:ext>
            </a:extLst>
          </p:cNvPr>
          <p:cNvSpPr>
            <a:spLocks noGrp="1"/>
          </p:cNvSpPr>
          <p:nvPr>
            <p:ph type="title"/>
          </p:nvPr>
        </p:nvSpPr>
        <p:spPr/>
        <p:txBody>
          <a:bodyPr/>
          <a:lstStyle/>
          <a:p>
            <a:r>
              <a:rPr lang="en-US" dirty="0"/>
              <a:t>Independent Contractor Standard</a:t>
            </a:r>
          </a:p>
        </p:txBody>
      </p:sp>
      <p:sp>
        <p:nvSpPr>
          <p:cNvPr id="3" name="Content Placeholder 2">
            <a:extLst>
              <a:ext uri="{FF2B5EF4-FFF2-40B4-BE49-F238E27FC236}">
                <a16:creationId xmlns:a16="http://schemas.microsoft.com/office/drawing/2014/main" id="{2DA29A1B-BE8F-42B8-9963-E6ABE2596078}"/>
              </a:ext>
            </a:extLst>
          </p:cNvPr>
          <p:cNvSpPr>
            <a:spLocks noGrp="1"/>
          </p:cNvSpPr>
          <p:nvPr>
            <p:ph idx="1"/>
          </p:nvPr>
        </p:nvSpPr>
        <p:spPr/>
        <p:txBody>
          <a:bodyPr/>
          <a:lstStyle/>
          <a:p>
            <a:r>
              <a:rPr lang="en-US" sz="2000" dirty="0"/>
              <a:t>In January 2021, after inauguration, the DOL (under President Biden) proposed a new rule delaying the January 2021 final IC Rule, and on May 7, 2021, the DOL withdrew the broad January 2021 final IC Rule.</a:t>
            </a:r>
          </a:p>
          <a:p>
            <a:r>
              <a:rPr lang="en-US" sz="2000" dirty="0"/>
              <a:t>On March 14, 2022, the U.S. District Court for the Eastern District of TX ruled that the DOL’s delay and withdrawal of the broad January 2021 IC rule was unlawful, thereby reinstating the broad rule.</a:t>
            </a:r>
          </a:p>
          <a:p>
            <a:r>
              <a:rPr lang="en-US" sz="2000" dirty="0"/>
              <a:t>Why does this matter at all?</a:t>
            </a:r>
          </a:p>
          <a:p>
            <a:pPr lvl="1"/>
            <a:r>
              <a:rPr lang="en-US" sz="2000" dirty="0"/>
              <a:t>Independent contractors are not covered by the FLSA; a broad definition of independent contractor is considered “pro employer” while a narrower definition is considered “pro employee”</a:t>
            </a:r>
          </a:p>
          <a:p>
            <a:pPr lvl="1"/>
            <a:endParaRPr lang="en-US" sz="2000" dirty="0"/>
          </a:p>
        </p:txBody>
      </p:sp>
      <p:sp>
        <p:nvSpPr>
          <p:cNvPr id="4" name="Slide Number Placeholder 2">
            <a:extLst>
              <a:ext uri="{FF2B5EF4-FFF2-40B4-BE49-F238E27FC236}">
                <a16:creationId xmlns:a16="http://schemas.microsoft.com/office/drawing/2014/main" id="{35D56983-4E58-4372-94D0-4D674D5B51B1}"/>
              </a:ext>
            </a:extLst>
          </p:cNvPr>
          <p:cNvSpPr>
            <a:spLocks noGrp="1"/>
          </p:cNvSpPr>
          <p:nvPr>
            <p:ph type="sldNum" sz="quarter" idx="12"/>
          </p:nvPr>
        </p:nvSpPr>
        <p:spPr/>
        <p:txBody>
          <a:bodyPr/>
          <a:lstStyle/>
          <a:p>
            <a:fld id="{2A2A6181-BD9D-4EEB-AAD6-40B54AE96A71}" type="slidenum">
              <a:rPr lang="en-US" smtClean="0"/>
              <a:pPr/>
              <a:t>27</a:t>
            </a:fld>
            <a:endParaRPr lang="en-US" dirty="0"/>
          </a:p>
        </p:txBody>
      </p:sp>
    </p:spTree>
    <p:extLst>
      <p:ext uri="{BB962C8B-B14F-4D97-AF65-F5344CB8AC3E}">
        <p14:creationId xmlns:p14="http://schemas.microsoft.com/office/powerpoint/2010/main" val="2068576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860AF-C535-4056-976A-A626AA350D9E}"/>
              </a:ext>
            </a:extLst>
          </p:cNvPr>
          <p:cNvSpPr>
            <a:spLocks noGrp="1"/>
          </p:cNvSpPr>
          <p:nvPr>
            <p:ph type="title"/>
          </p:nvPr>
        </p:nvSpPr>
        <p:spPr/>
        <p:txBody>
          <a:bodyPr/>
          <a:lstStyle/>
          <a:p>
            <a:r>
              <a:rPr lang="en-US" dirty="0"/>
              <a:t>Current DOL Independent Contractor Rule</a:t>
            </a:r>
          </a:p>
        </p:txBody>
      </p:sp>
      <p:sp>
        <p:nvSpPr>
          <p:cNvPr id="3" name="Content Placeholder 2">
            <a:extLst>
              <a:ext uri="{FF2B5EF4-FFF2-40B4-BE49-F238E27FC236}">
                <a16:creationId xmlns:a16="http://schemas.microsoft.com/office/drawing/2014/main" id="{5F56A9A4-AE29-4BBA-8A74-5EE601A0B271}"/>
              </a:ext>
            </a:extLst>
          </p:cNvPr>
          <p:cNvSpPr>
            <a:spLocks noGrp="1"/>
          </p:cNvSpPr>
          <p:nvPr>
            <p:ph idx="1"/>
          </p:nvPr>
        </p:nvSpPr>
        <p:spPr>
          <a:xfrm>
            <a:off x="533758" y="1845550"/>
            <a:ext cx="8076484" cy="4338734"/>
          </a:xfrm>
        </p:spPr>
        <p:txBody>
          <a:bodyPr/>
          <a:lstStyle/>
          <a:p>
            <a:r>
              <a:rPr lang="en-US" dirty="0"/>
              <a:t>Two Primary Factors: </a:t>
            </a:r>
          </a:p>
          <a:p>
            <a:pPr lvl="1">
              <a:buFont typeface="+mj-lt"/>
              <a:buAutoNum type="arabicPeriod"/>
            </a:pPr>
            <a:r>
              <a:rPr lang="en-US" sz="2000" dirty="0"/>
              <a:t>Nature and degree of control over the work</a:t>
            </a:r>
          </a:p>
          <a:p>
            <a:pPr lvl="2"/>
            <a:r>
              <a:rPr lang="en-US" sz="1800" dirty="0"/>
              <a:t>Likely an IC if they set their own work schedule, choose assignments, work for others, and work with little to no oversight/supervision</a:t>
            </a:r>
          </a:p>
          <a:p>
            <a:pPr lvl="1">
              <a:buFont typeface="+mj-lt"/>
              <a:buAutoNum type="arabicPeriod"/>
            </a:pPr>
            <a:r>
              <a:rPr lang="en-US" sz="2000" dirty="0"/>
              <a:t>Worker’s opportunity for profit or loss as a result of initiative or investment</a:t>
            </a:r>
          </a:p>
          <a:p>
            <a:pPr lvl="2"/>
            <a:r>
              <a:rPr lang="en-US" sz="1800" dirty="0"/>
              <a:t>Initiative means personal initiative, management, and business acumen</a:t>
            </a:r>
          </a:p>
          <a:p>
            <a:pPr lvl="2"/>
            <a:r>
              <a:rPr lang="en-US" sz="1800" dirty="0"/>
              <a:t>Investment means based on the management of investments in or capital expenditures (materials, equip, etc.)</a:t>
            </a:r>
          </a:p>
          <a:p>
            <a:endParaRPr lang="en-US" dirty="0"/>
          </a:p>
          <a:p>
            <a:endParaRPr lang="en-US" dirty="0"/>
          </a:p>
        </p:txBody>
      </p:sp>
      <p:sp>
        <p:nvSpPr>
          <p:cNvPr id="4" name="Slide Number Placeholder 2">
            <a:extLst>
              <a:ext uri="{FF2B5EF4-FFF2-40B4-BE49-F238E27FC236}">
                <a16:creationId xmlns:a16="http://schemas.microsoft.com/office/drawing/2014/main" id="{A8619CF1-2DAB-459E-9946-FB17BD076974}"/>
              </a:ext>
            </a:extLst>
          </p:cNvPr>
          <p:cNvSpPr>
            <a:spLocks noGrp="1"/>
          </p:cNvSpPr>
          <p:nvPr>
            <p:ph type="sldNum" sz="quarter" idx="12"/>
          </p:nvPr>
        </p:nvSpPr>
        <p:spPr/>
        <p:txBody>
          <a:bodyPr/>
          <a:lstStyle/>
          <a:p>
            <a:fld id="{2A2A6181-BD9D-4EEB-AAD6-40B54AE96A71}" type="slidenum">
              <a:rPr lang="en-US" smtClean="0"/>
              <a:pPr/>
              <a:t>28</a:t>
            </a:fld>
            <a:endParaRPr lang="en-US" dirty="0"/>
          </a:p>
        </p:txBody>
      </p:sp>
    </p:spTree>
    <p:extLst>
      <p:ext uri="{BB962C8B-B14F-4D97-AF65-F5344CB8AC3E}">
        <p14:creationId xmlns:p14="http://schemas.microsoft.com/office/powerpoint/2010/main" val="968701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38DE8-2CF0-46D9-A1CA-764DB7F414C6}"/>
              </a:ext>
            </a:extLst>
          </p:cNvPr>
          <p:cNvSpPr>
            <a:spLocks noGrp="1"/>
          </p:cNvSpPr>
          <p:nvPr>
            <p:ph type="title"/>
          </p:nvPr>
        </p:nvSpPr>
        <p:spPr>
          <a:xfrm>
            <a:off x="314324" y="888554"/>
            <a:ext cx="8515351" cy="740557"/>
          </a:xfrm>
        </p:spPr>
        <p:txBody>
          <a:bodyPr/>
          <a:lstStyle/>
          <a:p>
            <a:r>
              <a:rPr lang="en-US" dirty="0"/>
              <a:t>Current DOL Independent Contractor Rule </a:t>
            </a:r>
            <a:r>
              <a:rPr lang="en-US" sz="3000" b="0" dirty="0"/>
              <a:t>(cont.)</a:t>
            </a:r>
          </a:p>
        </p:txBody>
      </p:sp>
      <p:sp>
        <p:nvSpPr>
          <p:cNvPr id="3" name="Content Placeholder 2">
            <a:extLst>
              <a:ext uri="{FF2B5EF4-FFF2-40B4-BE49-F238E27FC236}">
                <a16:creationId xmlns:a16="http://schemas.microsoft.com/office/drawing/2014/main" id="{A9B26A7A-8980-43E7-948A-9E206F1A5796}"/>
              </a:ext>
            </a:extLst>
          </p:cNvPr>
          <p:cNvSpPr>
            <a:spLocks noGrp="1"/>
          </p:cNvSpPr>
          <p:nvPr>
            <p:ph idx="1"/>
          </p:nvPr>
        </p:nvSpPr>
        <p:spPr>
          <a:xfrm>
            <a:off x="628813" y="2465692"/>
            <a:ext cx="7886372" cy="3901155"/>
          </a:xfrm>
        </p:spPr>
        <p:txBody>
          <a:bodyPr/>
          <a:lstStyle/>
          <a:p>
            <a:r>
              <a:rPr lang="en-US" dirty="0"/>
              <a:t>Three additional guidelines to consider:</a:t>
            </a:r>
          </a:p>
          <a:p>
            <a:pPr lvl="1">
              <a:buFont typeface="+mj-lt"/>
              <a:buAutoNum type="arabicPeriod"/>
            </a:pPr>
            <a:r>
              <a:rPr lang="en-US" dirty="0"/>
              <a:t>Amount of specialized training or skill required for the work that the potential employer does not provide;</a:t>
            </a:r>
          </a:p>
          <a:p>
            <a:pPr lvl="1">
              <a:buFont typeface="+mj-lt"/>
              <a:buAutoNum type="arabicPeriod"/>
            </a:pPr>
            <a:r>
              <a:rPr lang="en-US" dirty="0"/>
              <a:t>Degree of permanence of the working relationship; </a:t>
            </a:r>
          </a:p>
          <a:p>
            <a:pPr lvl="1">
              <a:buFont typeface="+mj-lt"/>
              <a:buAutoNum type="arabicPeriod"/>
            </a:pPr>
            <a:r>
              <a:rPr lang="en-US" dirty="0"/>
              <a:t>Whether the IC work performed is “part of an integrated unit of production.”</a:t>
            </a:r>
          </a:p>
          <a:p>
            <a:pPr lvl="2"/>
            <a:r>
              <a:rPr lang="en-US" dirty="0"/>
              <a:t>Is worker a component of a company’s integrated production process for goods or services?</a:t>
            </a:r>
          </a:p>
        </p:txBody>
      </p:sp>
      <p:sp>
        <p:nvSpPr>
          <p:cNvPr id="4" name="Slide Number Placeholder 2">
            <a:extLst>
              <a:ext uri="{FF2B5EF4-FFF2-40B4-BE49-F238E27FC236}">
                <a16:creationId xmlns:a16="http://schemas.microsoft.com/office/drawing/2014/main" id="{9FE38502-7A05-457F-B232-AB6F6D409DAD}"/>
              </a:ext>
            </a:extLst>
          </p:cNvPr>
          <p:cNvSpPr>
            <a:spLocks noGrp="1"/>
          </p:cNvSpPr>
          <p:nvPr>
            <p:ph type="sldNum" sz="quarter" idx="12"/>
          </p:nvPr>
        </p:nvSpPr>
        <p:spPr/>
        <p:txBody>
          <a:bodyPr/>
          <a:lstStyle/>
          <a:p>
            <a:fld id="{2A2A6181-BD9D-4EEB-AAD6-40B54AE96A71}" type="slidenum">
              <a:rPr lang="en-US" smtClean="0"/>
              <a:pPr/>
              <a:t>29</a:t>
            </a:fld>
            <a:endParaRPr lang="en-US" dirty="0"/>
          </a:p>
        </p:txBody>
      </p:sp>
      <p:sp>
        <p:nvSpPr>
          <p:cNvPr id="8" name="Rectangle 7">
            <a:extLst>
              <a:ext uri="{FF2B5EF4-FFF2-40B4-BE49-F238E27FC236}">
                <a16:creationId xmlns:a16="http://schemas.microsoft.com/office/drawing/2014/main" id="{2DBE45A9-3403-457E-A4DC-F8E12C9EBDAA}"/>
              </a:ext>
            </a:extLst>
          </p:cNvPr>
          <p:cNvSpPr/>
          <p:nvPr/>
        </p:nvSpPr>
        <p:spPr>
          <a:xfrm>
            <a:off x="417689" y="1634695"/>
            <a:ext cx="8308620" cy="830997"/>
          </a:xfrm>
          <a:prstGeom prst="rect">
            <a:avLst/>
          </a:prstGeom>
        </p:spPr>
        <p:txBody>
          <a:bodyPr wrap="square">
            <a:spAutoFit/>
          </a:bodyPr>
          <a:lstStyle/>
          <a:p>
            <a:r>
              <a:rPr lang="en-US" sz="2400" i="1" dirty="0"/>
              <a:t>If the two primary factors are not determinative or point in different directions …</a:t>
            </a:r>
          </a:p>
        </p:txBody>
      </p:sp>
    </p:spTree>
    <p:extLst>
      <p:ext uri="{BB962C8B-B14F-4D97-AF65-F5344CB8AC3E}">
        <p14:creationId xmlns:p14="http://schemas.microsoft.com/office/powerpoint/2010/main" val="395447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628814" y="2254037"/>
            <a:ext cx="7886372" cy="2329251"/>
          </a:xfrm>
        </p:spPr>
        <p:txBody>
          <a:bodyPr/>
          <a:lstStyle/>
          <a:p>
            <a:pPr marL="0" indent="0" algn="ctr">
              <a:buNone/>
            </a:pPr>
            <a:r>
              <a:rPr lang="en-US" sz="3600" b="1" dirty="0"/>
              <a:t>1. Family and Medical Leave Act </a:t>
            </a:r>
            <a:br>
              <a:rPr lang="en-US" sz="3600" b="1" dirty="0"/>
            </a:br>
            <a:r>
              <a:rPr lang="en-US" sz="3600" b="1" dirty="0"/>
              <a:t>(FMLA) Compliance and Leave Management, Including Mental Health Issues</a:t>
            </a:r>
          </a:p>
          <a:p>
            <a:endParaRPr lang="en-US" dirty="0"/>
          </a:p>
        </p:txBody>
      </p:sp>
      <p:sp>
        <p:nvSpPr>
          <p:cNvPr id="4" name="Slide Number Placeholder 3">
            <a:extLst>
              <a:ext uri="{FF2B5EF4-FFF2-40B4-BE49-F238E27FC236}">
                <a16:creationId xmlns:a16="http://schemas.microsoft.com/office/drawing/2014/main" id="{E9569068-B600-4812-BD01-7B29D64A4B9C}"/>
              </a:ext>
            </a:extLst>
          </p:cNvPr>
          <p:cNvSpPr>
            <a:spLocks noGrp="1"/>
          </p:cNvSpPr>
          <p:nvPr>
            <p:ph type="sldNum" sz="quarter" idx="12"/>
          </p:nvPr>
        </p:nvSpPr>
        <p:spPr/>
        <p:txBody>
          <a:bodyPr/>
          <a:lstStyle/>
          <a:p>
            <a:fld id="{2A2A6181-BD9D-4EEB-AAD6-40B54AE96A71}" type="slidenum">
              <a:rPr lang="en-US" smtClean="0"/>
              <a:pPr/>
              <a:t>3</a:t>
            </a:fld>
            <a:endParaRPr lang="en-US" dirty="0"/>
          </a:p>
        </p:txBody>
      </p:sp>
    </p:spTree>
    <p:extLst>
      <p:ext uri="{BB962C8B-B14F-4D97-AF65-F5344CB8AC3E}">
        <p14:creationId xmlns:p14="http://schemas.microsoft.com/office/powerpoint/2010/main" val="3124139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07D9-86A9-4991-8D13-CBFB300E1DA3}"/>
              </a:ext>
            </a:extLst>
          </p:cNvPr>
          <p:cNvSpPr>
            <a:spLocks noGrp="1"/>
          </p:cNvSpPr>
          <p:nvPr>
            <p:ph type="title"/>
          </p:nvPr>
        </p:nvSpPr>
        <p:spPr/>
        <p:txBody>
          <a:bodyPr/>
          <a:lstStyle/>
          <a:p>
            <a:r>
              <a:rPr lang="en-US" dirty="0"/>
              <a:t>Wage and Hour Audit Tips</a:t>
            </a:r>
          </a:p>
        </p:txBody>
      </p:sp>
      <p:sp>
        <p:nvSpPr>
          <p:cNvPr id="3" name="Content Placeholder 2">
            <a:extLst>
              <a:ext uri="{FF2B5EF4-FFF2-40B4-BE49-F238E27FC236}">
                <a16:creationId xmlns:a16="http://schemas.microsoft.com/office/drawing/2014/main" id="{0CA87C5E-332F-43FD-A2DE-1B01FED74B1D}"/>
              </a:ext>
            </a:extLst>
          </p:cNvPr>
          <p:cNvSpPr>
            <a:spLocks noGrp="1"/>
          </p:cNvSpPr>
          <p:nvPr>
            <p:ph idx="1"/>
          </p:nvPr>
        </p:nvSpPr>
        <p:spPr>
          <a:xfrm>
            <a:off x="529011" y="1970205"/>
            <a:ext cx="8085977" cy="4279964"/>
          </a:xfrm>
        </p:spPr>
        <p:txBody>
          <a:bodyPr/>
          <a:lstStyle/>
          <a:p>
            <a:r>
              <a:rPr lang="en-US" dirty="0"/>
              <a:t>The single best thing an employer can do to reduce liability and legal exposure relating to DOL wage and hour violations is to </a:t>
            </a:r>
            <a:r>
              <a:rPr lang="en-US" u="sng" dirty="0"/>
              <a:t>conduct a self-audit beforehand</a:t>
            </a:r>
            <a:r>
              <a:rPr lang="en-US" dirty="0"/>
              <a:t>.</a:t>
            </a:r>
          </a:p>
          <a:p>
            <a:r>
              <a:rPr lang="en-US" dirty="0"/>
              <a:t>To conduct a comprehensive audit, examine time keeping systems, payroll policies, job descriptions, analyze classifications (exempt/non-exempt/independent contractors).</a:t>
            </a:r>
          </a:p>
          <a:p>
            <a:r>
              <a:rPr lang="en-US" dirty="0"/>
              <a:t>Keep accurate records of the audit to understand what has been addressed and what has changed.</a:t>
            </a:r>
          </a:p>
        </p:txBody>
      </p:sp>
      <p:sp>
        <p:nvSpPr>
          <p:cNvPr id="6" name="Slide Number Placeholder 5">
            <a:extLst>
              <a:ext uri="{FF2B5EF4-FFF2-40B4-BE49-F238E27FC236}">
                <a16:creationId xmlns:a16="http://schemas.microsoft.com/office/drawing/2014/main" id="{A164CFDC-A7D7-4B6E-8275-6D5C67FCFBC5}"/>
              </a:ext>
            </a:extLst>
          </p:cNvPr>
          <p:cNvSpPr>
            <a:spLocks noGrp="1"/>
          </p:cNvSpPr>
          <p:nvPr>
            <p:ph type="sldNum" sz="quarter" idx="12"/>
          </p:nvPr>
        </p:nvSpPr>
        <p:spPr/>
        <p:txBody>
          <a:bodyPr/>
          <a:lstStyle/>
          <a:p>
            <a:fld id="{2A2A6181-BD9D-4EEB-AAD6-40B54AE96A71}" type="slidenum">
              <a:rPr lang="en-US" smtClean="0"/>
              <a:t>30</a:t>
            </a:fld>
            <a:endParaRPr lang="en-US" dirty="0"/>
          </a:p>
        </p:txBody>
      </p:sp>
    </p:spTree>
    <p:extLst>
      <p:ext uri="{BB962C8B-B14F-4D97-AF65-F5344CB8AC3E}">
        <p14:creationId xmlns:p14="http://schemas.microsoft.com/office/powerpoint/2010/main" val="3964279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6A91-E7BD-4FFE-850A-7F6C6959486C}"/>
              </a:ext>
            </a:extLst>
          </p:cNvPr>
          <p:cNvSpPr>
            <a:spLocks noGrp="1"/>
          </p:cNvSpPr>
          <p:nvPr>
            <p:ph type="title"/>
          </p:nvPr>
        </p:nvSpPr>
        <p:spPr/>
        <p:txBody>
          <a:bodyPr/>
          <a:lstStyle/>
          <a:p>
            <a:r>
              <a:rPr lang="en-US" dirty="0"/>
              <a:t>Wage and Hour Audit Tips </a:t>
            </a:r>
            <a:r>
              <a:rPr lang="en-US" sz="3000" b="0" dirty="0"/>
              <a:t>(cont.)</a:t>
            </a:r>
          </a:p>
        </p:txBody>
      </p:sp>
      <p:sp>
        <p:nvSpPr>
          <p:cNvPr id="3" name="Content Placeholder 2">
            <a:extLst>
              <a:ext uri="{FF2B5EF4-FFF2-40B4-BE49-F238E27FC236}">
                <a16:creationId xmlns:a16="http://schemas.microsoft.com/office/drawing/2014/main" id="{1EE5F5CD-6A06-4158-B1EB-384C9E165058}"/>
              </a:ext>
            </a:extLst>
          </p:cNvPr>
          <p:cNvSpPr>
            <a:spLocks noGrp="1"/>
          </p:cNvSpPr>
          <p:nvPr>
            <p:ph idx="1"/>
          </p:nvPr>
        </p:nvSpPr>
        <p:spPr>
          <a:xfrm>
            <a:off x="628815" y="1970206"/>
            <a:ext cx="7886372" cy="4157220"/>
          </a:xfrm>
        </p:spPr>
        <p:txBody>
          <a:bodyPr/>
          <a:lstStyle/>
          <a:p>
            <a:r>
              <a:rPr lang="en-US" dirty="0"/>
              <a:t>Confirm Audit Falls within DOL Authority – Wage and Hour Division has broad authority to:</a:t>
            </a:r>
          </a:p>
          <a:p>
            <a:pPr lvl="1"/>
            <a:r>
              <a:rPr lang="en-US" dirty="0"/>
              <a:t>“audit and investigate an employer’s workplace and pay practices for compliance” with the FLSA and “other laws enforced by the DOL” (e.g. FMLA)</a:t>
            </a:r>
          </a:p>
          <a:p>
            <a:pPr lvl="1"/>
            <a:r>
              <a:rPr lang="en-US" dirty="0"/>
              <a:t>Conduct investigations at any time with or without prior notice</a:t>
            </a:r>
          </a:p>
          <a:p>
            <a:r>
              <a:rPr lang="en-US" dirty="0"/>
              <a:t>Be Prepared – Implement procedures beforehand and designate company representative to work with DOL</a:t>
            </a:r>
          </a:p>
        </p:txBody>
      </p:sp>
      <p:sp>
        <p:nvSpPr>
          <p:cNvPr id="6" name="Slide Number Placeholder 5">
            <a:extLst>
              <a:ext uri="{FF2B5EF4-FFF2-40B4-BE49-F238E27FC236}">
                <a16:creationId xmlns:a16="http://schemas.microsoft.com/office/drawing/2014/main" id="{2746EC39-27FD-42C5-8337-3BF0923C1DE4}"/>
              </a:ext>
            </a:extLst>
          </p:cNvPr>
          <p:cNvSpPr>
            <a:spLocks noGrp="1"/>
          </p:cNvSpPr>
          <p:nvPr>
            <p:ph type="sldNum" sz="quarter" idx="12"/>
          </p:nvPr>
        </p:nvSpPr>
        <p:spPr/>
        <p:txBody>
          <a:bodyPr/>
          <a:lstStyle/>
          <a:p>
            <a:fld id="{2A2A6181-BD9D-4EEB-AAD6-40B54AE96A71}" type="slidenum">
              <a:rPr lang="en-US" smtClean="0"/>
              <a:t>31</a:t>
            </a:fld>
            <a:endParaRPr lang="en-US" dirty="0"/>
          </a:p>
        </p:txBody>
      </p:sp>
    </p:spTree>
    <p:extLst>
      <p:ext uri="{BB962C8B-B14F-4D97-AF65-F5344CB8AC3E}">
        <p14:creationId xmlns:p14="http://schemas.microsoft.com/office/powerpoint/2010/main" val="3557251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9591FB-AFC3-497A-B18B-A2122E490530}"/>
              </a:ext>
            </a:extLst>
          </p:cNvPr>
          <p:cNvSpPr>
            <a:spLocks noGrp="1"/>
          </p:cNvSpPr>
          <p:nvPr>
            <p:ph idx="1"/>
          </p:nvPr>
        </p:nvSpPr>
        <p:spPr>
          <a:xfrm>
            <a:off x="628815" y="1856792"/>
            <a:ext cx="7886372" cy="4270633"/>
          </a:xfrm>
        </p:spPr>
        <p:txBody>
          <a:bodyPr/>
          <a:lstStyle/>
          <a:p>
            <a:r>
              <a:rPr lang="en-US" sz="2200" dirty="0"/>
              <a:t>Engage in the DOL’s audit or investigation – initial communications with the DOL investigator are critical and can set the tone for the rest of the investigation.</a:t>
            </a:r>
          </a:p>
          <a:p>
            <a:r>
              <a:rPr lang="en-US" sz="2200" dirty="0"/>
              <a:t>Attempt to understand the investigator’s primary focus.</a:t>
            </a:r>
          </a:p>
          <a:p>
            <a:r>
              <a:rPr lang="en-US" sz="2200" dirty="0"/>
              <a:t>Clarify the nature and scope of the documents and information requested.</a:t>
            </a:r>
          </a:p>
          <a:p>
            <a:r>
              <a:rPr lang="en-US" sz="2200" dirty="0"/>
              <a:t>Be prepared to share certain documents with the DOL, and remember the DOL has the authority to subpoena documents.</a:t>
            </a:r>
          </a:p>
          <a:p>
            <a:r>
              <a:rPr lang="en-US" sz="2200" dirty="0"/>
              <a:t>Be flexible in coordinating DOL site visits and interviews</a:t>
            </a:r>
          </a:p>
        </p:txBody>
      </p:sp>
      <p:sp>
        <p:nvSpPr>
          <p:cNvPr id="6" name="Slide Number Placeholder 5">
            <a:extLst>
              <a:ext uri="{FF2B5EF4-FFF2-40B4-BE49-F238E27FC236}">
                <a16:creationId xmlns:a16="http://schemas.microsoft.com/office/drawing/2014/main" id="{51ABAB30-10C3-48EF-9011-A1FF17DF6B27}"/>
              </a:ext>
            </a:extLst>
          </p:cNvPr>
          <p:cNvSpPr>
            <a:spLocks noGrp="1"/>
          </p:cNvSpPr>
          <p:nvPr>
            <p:ph type="sldNum" sz="quarter" idx="12"/>
          </p:nvPr>
        </p:nvSpPr>
        <p:spPr/>
        <p:txBody>
          <a:bodyPr/>
          <a:lstStyle/>
          <a:p>
            <a:fld id="{2A2A6181-BD9D-4EEB-AAD6-40B54AE96A71}" type="slidenum">
              <a:rPr lang="en-US" smtClean="0"/>
              <a:t>32</a:t>
            </a:fld>
            <a:endParaRPr lang="en-US" dirty="0"/>
          </a:p>
        </p:txBody>
      </p:sp>
      <p:sp>
        <p:nvSpPr>
          <p:cNvPr id="7" name="Title 1">
            <a:extLst>
              <a:ext uri="{FF2B5EF4-FFF2-40B4-BE49-F238E27FC236}">
                <a16:creationId xmlns:a16="http://schemas.microsoft.com/office/drawing/2014/main" id="{497FF368-1E14-4AD9-B288-5827D12CB06A}"/>
              </a:ext>
            </a:extLst>
          </p:cNvPr>
          <p:cNvSpPr>
            <a:spLocks noGrp="1"/>
          </p:cNvSpPr>
          <p:nvPr>
            <p:ph type="title"/>
          </p:nvPr>
        </p:nvSpPr>
        <p:spPr>
          <a:xfrm>
            <a:off x="628651" y="907215"/>
            <a:ext cx="7886700" cy="1062990"/>
          </a:xfrm>
        </p:spPr>
        <p:txBody>
          <a:bodyPr/>
          <a:lstStyle/>
          <a:p>
            <a:r>
              <a:rPr lang="en-US" dirty="0"/>
              <a:t>Wage and Hour Audit Tips </a:t>
            </a:r>
            <a:r>
              <a:rPr lang="en-US" sz="3000" b="0" dirty="0"/>
              <a:t>(cont.)</a:t>
            </a:r>
          </a:p>
        </p:txBody>
      </p:sp>
    </p:spTree>
    <p:extLst>
      <p:ext uri="{BB962C8B-B14F-4D97-AF65-F5344CB8AC3E}">
        <p14:creationId xmlns:p14="http://schemas.microsoft.com/office/powerpoint/2010/main" val="817209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F0DE-B96D-41D6-BDDF-15A0CB0A740C}"/>
              </a:ext>
            </a:extLst>
          </p:cNvPr>
          <p:cNvSpPr>
            <a:spLocks noGrp="1"/>
          </p:cNvSpPr>
          <p:nvPr>
            <p:ph type="title"/>
          </p:nvPr>
        </p:nvSpPr>
        <p:spPr/>
        <p:txBody>
          <a:bodyPr/>
          <a:lstStyle/>
          <a:p>
            <a:r>
              <a:rPr lang="en-US" dirty="0"/>
              <a:t>Wage and Hour Audit Tips </a:t>
            </a:r>
            <a:r>
              <a:rPr lang="en-US" sz="3000" b="0" dirty="0"/>
              <a:t>(cont.)</a:t>
            </a:r>
            <a:endParaRPr lang="en-US" dirty="0"/>
          </a:p>
        </p:txBody>
      </p:sp>
      <p:sp>
        <p:nvSpPr>
          <p:cNvPr id="3" name="Content Placeholder 2">
            <a:extLst>
              <a:ext uri="{FF2B5EF4-FFF2-40B4-BE49-F238E27FC236}">
                <a16:creationId xmlns:a16="http://schemas.microsoft.com/office/drawing/2014/main" id="{1BAA8B3A-4A40-49A3-BB75-52960FCC0436}"/>
              </a:ext>
            </a:extLst>
          </p:cNvPr>
          <p:cNvSpPr>
            <a:spLocks noGrp="1"/>
          </p:cNvSpPr>
          <p:nvPr>
            <p:ph idx="1"/>
          </p:nvPr>
        </p:nvSpPr>
        <p:spPr/>
        <p:txBody>
          <a:bodyPr/>
          <a:lstStyle/>
          <a:p>
            <a:r>
              <a:rPr lang="en-US" dirty="0"/>
              <a:t>Independent Contractor - Reflect in employee benefit plans that the classification or reclassification of Independent Contractor as an employee by a federal, State or local agency or court of law does not change the exclusion of the individual from plan coverage/participation.</a:t>
            </a:r>
          </a:p>
          <a:p>
            <a:r>
              <a:rPr lang="en-US" dirty="0"/>
              <a:t>Require a contract with the Independent Contractor that memorializes the criteria for independent contractor status.</a:t>
            </a:r>
          </a:p>
          <a:p>
            <a:r>
              <a:rPr lang="en-US" dirty="0"/>
              <a:t>Require insurance from Independent Contractor.</a:t>
            </a:r>
          </a:p>
        </p:txBody>
      </p:sp>
      <p:sp>
        <p:nvSpPr>
          <p:cNvPr id="4" name="Slide Number Placeholder 3">
            <a:extLst>
              <a:ext uri="{FF2B5EF4-FFF2-40B4-BE49-F238E27FC236}">
                <a16:creationId xmlns:a16="http://schemas.microsoft.com/office/drawing/2014/main" id="{9A0D0ECE-5C4E-4FF1-8AA8-303035DE670F}"/>
              </a:ext>
            </a:extLst>
          </p:cNvPr>
          <p:cNvSpPr>
            <a:spLocks noGrp="1"/>
          </p:cNvSpPr>
          <p:nvPr>
            <p:ph type="sldNum" sz="quarter" idx="12"/>
          </p:nvPr>
        </p:nvSpPr>
        <p:spPr/>
        <p:txBody>
          <a:bodyPr/>
          <a:lstStyle/>
          <a:p>
            <a:fld id="{2A2A6181-BD9D-4EEB-AAD6-40B54AE96A71}" type="slidenum">
              <a:rPr lang="en-US" smtClean="0"/>
              <a:pPr/>
              <a:t>33</a:t>
            </a:fld>
            <a:endParaRPr lang="en-US" dirty="0"/>
          </a:p>
        </p:txBody>
      </p:sp>
    </p:spTree>
    <p:extLst>
      <p:ext uri="{BB962C8B-B14F-4D97-AF65-F5344CB8AC3E}">
        <p14:creationId xmlns:p14="http://schemas.microsoft.com/office/powerpoint/2010/main" val="3820823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5697-E48E-4C3A-BC80-65EF3BB20A11}"/>
              </a:ext>
            </a:extLst>
          </p:cNvPr>
          <p:cNvSpPr>
            <a:spLocks noGrp="1"/>
          </p:cNvSpPr>
          <p:nvPr>
            <p:ph type="title"/>
          </p:nvPr>
        </p:nvSpPr>
        <p:spPr/>
        <p:txBody>
          <a:bodyPr/>
          <a:lstStyle/>
          <a:p>
            <a:r>
              <a:rPr lang="en-US" dirty="0"/>
              <a:t>Wage and Hour Hot Topics</a:t>
            </a:r>
          </a:p>
        </p:txBody>
      </p:sp>
      <p:sp>
        <p:nvSpPr>
          <p:cNvPr id="3" name="Content Placeholder 2">
            <a:extLst>
              <a:ext uri="{FF2B5EF4-FFF2-40B4-BE49-F238E27FC236}">
                <a16:creationId xmlns:a16="http://schemas.microsoft.com/office/drawing/2014/main" id="{DC34AC35-8245-4292-BB12-48977D630C39}"/>
              </a:ext>
            </a:extLst>
          </p:cNvPr>
          <p:cNvSpPr>
            <a:spLocks noGrp="1"/>
          </p:cNvSpPr>
          <p:nvPr>
            <p:ph idx="1"/>
          </p:nvPr>
        </p:nvSpPr>
        <p:spPr>
          <a:xfrm>
            <a:off x="628815" y="1903446"/>
            <a:ext cx="7886372" cy="4223980"/>
          </a:xfrm>
        </p:spPr>
        <p:txBody>
          <a:bodyPr/>
          <a:lstStyle/>
          <a:p>
            <a:r>
              <a:rPr lang="en-US" dirty="0"/>
              <a:t>Wages on Demand - Alternate way to pay employees wages earned, no waiting. Employees can receive and access their wages within hours of  completing their work.</a:t>
            </a:r>
          </a:p>
          <a:p>
            <a:r>
              <a:rPr lang="en-US" dirty="0"/>
              <a:t>Incorrect Overtime Calculations </a:t>
            </a:r>
          </a:p>
          <a:p>
            <a:pPr lvl="1"/>
            <a:r>
              <a:rPr lang="en-US" dirty="0"/>
              <a:t>Non-Discretionary Bonuses</a:t>
            </a:r>
          </a:p>
          <a:p>
            <a:pPr lvl="1"/>
            <a:r>
              <a:rPr lang="en-US" dirty="0"/>
              <a:t>Time Clock rounding</a:t>
            </a:r>
          </a:p>
          <a:p>
            <a:r>
              <a:rPr lang="en-US" dirty="0"/>
              <a:t>Working Off The Clock</a:t>
            </a:r>
          </a:p>
          <a:p>
            <a:r>
              <a:rPr lang="en-US" dirty="0"/>
              <a:t>Automatic Meal/Lunch Period Deductions</a:t>
            </a:r>
          </a:p>
          <a:p>
            <a:endParaRPr lang="en-US" dirty="0"/>
          </a:p>
        </p:txBody>
      </p:sp>
      <p:sp>
        <p:nvSpPr>
          <p:cNvPr id="6" name="Slide Number Placeholder 5">
            <a:extLst>
              <a:ext uri="{FF2B5EF4-FFF2-40B4-BE49-F238E27FC236}">
                <a16:creationId xmlns:a16="http://schemas.microsoft.com/office/drawing/2014/main" id="{C1A4B5D1-51BA-4F19-899E-9D38C1891FCB}"/>
              </a:ext>
            </a:extLst>
          </p:cNvPr>
          <p:cNvSpPr>
            <a:spLocks noGrp="1"/>
          </p:cNvSpPr>
          <p:nvPr>
            <p:ph type="sldNum" sz="quarter" idx="12"/>
          </p:nvPr>
        </p:nvSpPr>
        <p:spPr/>
        <p:txBody>
          <a:bodyPr/>
          <a:lstStyle/>
          <a:p>
            <a:fld id="{2A2A6181-BD9D-4EEB-AAD6-40B54AE96A71}" type="slidenum">
              <a:rPr lang="en-US" smtClean="0"/>
              <a:t>34</a:t>
            </a:fld>
            <a:endParaRPr lang="en-US" dirty="0"/>
          </a:p>
        </p:txBody>
      </p:sp>
    </p:spTree>
    <p:extLst>
      <p:ext uri="{BB962C8B-B14F-4D97-AF65-F5344CB8AC3E}">
        <p14:creationId xmlns:p14="http://schemas.microsoft.com/office/powerpoint/2010/main" val="1687156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4323" y="1098492"/>
            <a:ext cx="8515351" cy="728819"/>
          </a:xfrm>
        </p:spPr>
        <p:txBody>
          <a:bodyPr>
            <a:normAutofit fontScale="90000"/>
          </a:bodyPr>
          <a:lstStyle/>
          <a:p>
            <a:r>
              <a:rPr lang="en-US" altLang="en-US" dirty="0"/>
              <a:t>Automatic Meal/Lunch Period </a:t>
            </a:r>
            <a:br>
              <a:rPr lang="en-US" altLang="en-US" dirty="0"/>
            </a:br>
            <a:r>
              <a:rPr lang="en-US" altLang="en-US" dirty="0"/>
              <a:t>Deduction Policies</a:t>
            </a:r>
          </a:p>
        </p:txBody>
      </p:sp>
      <p:sp>
        <p:nvSpPr>
          <p:cNvPr id="9219" name="Rectangle 3"/>
          <p:cNvSpPr>
            <a:spLocks noGrp="1" noChangeArrowheads="1"/>
          </p:cNvSpPr>
          <p:nvPr>
            <p:ph idx="1"/>
          </p:nvPr>
        </p:nvSpPr>
        <p:spPr>
          <a:xfrm>
            <a:off x="391885" y="2159000"/>
            <a:ext cx="8360228" cy="4316444"/>
          </a:xfrm>
        </p:spPr>
        <p:txBody>
          <a:bodyPr/>
          <a:lstStyle/>
          <a:p>
            <a:pPr>
              <a:spcBef>
                <a:spcPts val="1000"/>
              </a:spcBef>
            </a:pPr>
            <a:r>
              <a:rPr lang="en-US" sz="2600" dirty="0"/>
              <a:t>Such policies create significant legal exposure for employers.</a:t>
            </a:r>
          </a:p>
          <a:p>
            <a:pPr>
              <a:spcBef>
                <a:spcPts val="1000"/>
              </a:spcBef>
            </a:pPr>
            <a:r>
              <a:rPr lang="en-US" sz="2600" dirty="0"/>
              <a:t>If employees are meaningfully interrupted with work requests during their 30 min unpaid meal/lunch break, they must be paid for their time.</a:t>
            </a:r>
          </a:p>
          <a:p>
            <a:pPr marL="0" indent="0">
              <a:spcBef>
                <a:spcPts val="1000"/>
              </a:spcBef>
              <a:buNone/>
            </a:pPr>
            <a:endParaRPr lang="en-US" sz="1800" dirty="0"/>
          </a:p>
        </p:txBody>
      </p:sp>
      <p:sp>
        <p:nvSpPr>
          <p:cNvPr id="3" name="Slide Number Placeholder 2">
            <a:extLst>
              <a:ext uri="{FF2B5EF4-FFF2-40B4-BE49-F238E27FC236}">
                <a16:creationId xmlns:a16="http://schemas.microsoft.com/office/drawing/2014/main" id="{4DB05678-8AAF-41D2-852C-A3336DEDF82F}"/>
              </a:ext>
            </a:extLst>
          </p:cNvPr>
          <p:cNvSpPr>
            <a:spLocks noGrp="1"/>
          </p:cNvSpPr>
          <p:nvPr>
            <p:ph type="sldNum" sz="quarter" idx="12"/>
          </p:nvPr>
        </p:nvSpPr>
        <p:spPr/>
        <p:txBody>
          <a:bodyPr/>
          <a:lstStyle/>
          <a:p>
            <a:fld id="{2A2A6181-BD9D-4EEB-AAD6-40B54AE96A71}" type="slidenum">
              <a:rPr lang="en-US" smtClean="0"/>
              <a:pPr/>
              <a:t>35</a:t>
            </a:fld>
            <a:endParaRPr lang="en-US" dirty="0"/>
          </a:p>
        </p:txBody>
      </p:sp>
    </p:spTree>
    <p:extLst>
      <p:ext uri="{BB962C8B-B14F-4D97-AF65-F5344CB8AC3E}">
        <p14:creationId xmlns:p14="http://schemas.microsoft.com/office/powerpoint/2010/main" val="2254300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4323" y="983608"/>
            <a:ext cx="8515351" cy="728819"/>
          </a:xfrm>
        </p:spPr>
        <p:txBody>
          <a:bodyPr>
            <a:normAutofit fontScale="90000"/>
          </a:bodyPr>
          <a:lstStyle/>
          <a:p>
            <a:r>
              <a:rPr lang="en-US" altLang="en-US" dirty="0"/>
              <a:t>Automatic Meal/Lunch Period</a:t>
            </a:r>
            <a:br>
              <a:rPr lang="en-US" altLang="en-US" dirty="0"/>
            </a:br>
            <a:r>
              <a:rPr lang="en-US" altLang="en-US" dirty="0"/>
              <a:t>Deduction Policies </a:t>
            </a:r>
            <a:r>
              <a:rPr lang="en-US" altLang="en-US" sz="3000" b="0" dirty="0"/>
              <a:t>(cont.)</a:t>
            </a:r>
          </a:p>
        </p:txBody>
      </p:sp>
      <p:sp>
        <p:nvSpPr>
          <p:cNvPr id="9219" name="Rectangle 3"/>
          <p:cNvSpPr>
            <a:spLocks noGrp="1" noChangeArrowheads="1"/>
          </p:cNvSpPr>
          <p:nvPr>
            <p:ph idx="1"/>
          </p:nvPr>
        </p:nvSpPr>
        <p:spPr>
          <a:xfrm>
            <a:off x="391885" y="1993900"/>
            <a:ext cx="8360228" cy="4481544"/>
          </a:xfrm>
        </p:spPr>
        <p:txBody>
          <a:bodyPr/>
          <a:lstStyle/>
          <a:p>
            <a:pPr>
              <a:spcBef>
                <a:spcPts val="1000"/>
              </a:spcBef>
            </a:pPr>
            <a:r>
              <a:rPr lang="en-US" dirty="0"/>
              <a:t>To reduce legal risk and exposure to claims relating to automatic meal/lunch period deduction policies, employers should:</a:t>
            </a:r>
          </a:p>
          <a:p>
            <a:pPr lvl="1">
              <a:spcBef>
                <a:spcPts val="1000"/>
              </a:spcBef>
            </a:pPr>
            <a:r>
              <a:rPr lang="en-US" sz="2000" dirty="0"/>
              <a:t>Consult with legal counsel on a policy;</a:t>
            </a:r>
          </a:p>
          <a:p>
            <a:pPr lvl="1">
              <a:spcBef>
                <a:spcPts val="1000"/>
              </a:spcBef>
            </a:pPr>
            <a:r>
              <a:rPr lang="en-US" sz="2000" dirty="0"/>
              <a:t>Prohibit employees from working during lunch;</a:t>
            </a:r>
          </a:p>
          <a:p>
            <a:pPr lvl="1">
              <a:spcBef>
                <a:spcPts val="1000"/>
              </a:spcBef>
            </a:pPr>
            <a:r>
              <a:rPr lang="en-US" sz="2000" dirty="0"/>
              <a:t>Have a form for employees to report work performed;</a:t>
            </a:r>
          </a:p>
          <a:p>
            <a:pPr lvl="1">
              <a:spcBef>
                <a:spcPts val="1000"/>
              </a:spcBef>
            </a:pPr>
            <a:r>
              <a:rPr lang="en-US" sz="2000" dirty="0"/>
              <a:t>Designate separate lunch area away from work environment;</a:t>
            </a:r>
          </a:p>
          <a:p>
            <a:pPr lvl="1">
              <a:spcBef>
                <a:spcPts val="1000"/>
              </a:spcBef>
            </a:pPr>
            <a:r>
              <a:rPr lang="en-US" sz="2000" dirty="0"/>
              <a:t>Check in with employees to ensure they are not being interrupted during their meal/lunch breaks; and</a:t>
            </a:r>
          </a:p>
          <a:p>
            <a:pPr lvl="1">
              <a:spcBef>
                <a:spcPts val="1000"/>
              </a:spcBef>
            </a:pPr>
            <a:r>
              <a:rPr lang="en-US" sz="2000" dirty="0"/>
              <a:t>Provide new hire training and ongoing training.</a:t>
            </a:r>
          </a:p>
        </p:txBody>
      </p:sp>
      <p:sp>
        <p:nvSpPr>
          <p:cNvPr id="3" name="Slide Number Placeholder 2">
            <a:extLst>
              <a:ext uri="{FF2B5EF4-FFF2-40B4-BE49-F238E27FC236}">
                <a16:creationId xmlns:a16="http://schemas.microsoft.com/office/drawing/2014/main" id="{4DB05678-8AAF-41D2-852C-A3336DEDF82F}"/>
              </a:ext>
            </a:extLst>
          </p:cNvPr>
          <p:cNvSpPr>
            <a:spLocks noGrp="1"/>
          </p:cNvSpPr>
          <p:nvPr>
            <p:ph type="sldNum" sz="quarter" idx="12"/>
          </p:nvPr>
        </p:nvSpPr>
        <p:spPr/>
        <p:txBody>
          <a:bodyPr/>
          <a:lstStyle/>
          <a:p>
            <a:fld id="{2A2A6181-BD9D-4EEB-AAD6-40B54AE96A71}" type="slidenum">
              <a:rPr lang="en-US" smtClean="0"/>
              <a:pPr/>
              <a:t>36</a:t>
            </a:fld>
            <a:endParaRPr lang="en-US" dirty="0"/>
          </a:p>
        </p:txBody>
      </p:sp>
    </p:spTree>
    <p:extLst>
      <p:ext uri="{BB962C8B-B14F-4D97-AF65-F5344CB8AC3E}">
        <p14:creationId xmlns:p14="http://schemas.microsoft.com/office/powerpoint/2010/main" val="4254122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628814" y="2775327"/>
            <a:ext cx="7886372" cy="1307345"/>
          </a:xfrm>
        </p:spPr>
        <p:txBody>
          <a:bodyPr/>
          <a:lstStyle/>
          <a:p>
            <a:pPr marL="0" indent="0" algn="ctr">
              <a:buNone/>
            </a:pPr>
            <a:r>
              <a:rPr lang="en-US" sz="3600" b="1" dirty="0"/>
              <a:t>3. Employee Handbook </a:t>
            </a:r>
            <a:br>
              <a:rPr lang="en-US" sz="3600" b="1" dirty="0"/>
            </a:br>
            <a:r>
              <a:rPr lang="en-US" sz="3600" b="1" dirty="0"/>
              <a:t>and Key Employment Practices</a:t>
            </a:r>
          </a:p>
          <a:p>
            <a:pPr algn="ctr"/>
            <a:endParaRPr lang="en-US" sz="2800" dirty="0"/>
          </a:p>
        </p:txBody>
      </p:sp>
      <p:sp>
        <p:nvSpPr>
          <p:cNvPr id="4" name="Slide Number Placeholder 3">
            <a:extLst>
              <a:ext uri="{FF2B5EF4-FFF2-40B4-BE49-F238E27FC236}">
                <a16:creationId xmlns:a16="http://schemas.microsoft.com/office/drawing/2014/main" id="{E9569068-B600-4812-BD01-7B29D64A4B9C}"/>
              </a:ext>
            </a:extLst>
          </p:cNvPr>
          <p:cNvSpPr>
            <a:spLocks noGrp="1"/>
          </p:cNvSpPr>
          <p:nvPr>
            <p:ph type="sldNum" sz="quarter" idx="12"/>
          </p:nvPr>
        </p:nvSpPr>
        <p:spPr/>
        <p:txBody>
          <a:bodyPr/>
          <a:lstStyle/>
          <a:p>
            <a:fld id="{2A2A6181-BD9D-4EEB-AAD6-40B54AE96A71}" type="slidenum">
              <a:rPr lang="en-US" smtClean="0"/>
              <a:pPr/>
              <a:t>37</a:t>
            </a:fld>
            <a:endParaRPr lang="en-US" dirty="0"/>
          </a:p>
        </p:txBody>
      </p:sp>
    </p:spTree>
    <p:extLst>
      <p:ext uri="{BB962C8B-B14F-4D97-AF65-F5344CB8AC3E}">
        <p14:creationId xmlns:p14="http://schemas.microsoft.com/office/powerpoint/2010/main" val="2613638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0D16-8A33-4AD2-BBCF-364285A12897}"/>
              </a:ext>
            </a:extLst>
          </p:cNvPr>
          <p:cNvSpPr>
            <a:spLocks noGrp="1"/>
          </p:cNvSpPr>
          <p:nvPr>
            <p:ph type="title"/>
          </p:nvPr>
        </p:nvSpPr>
        <p:spPr/>
        <p:txBody>
          <a:bodyPr/>
          <a:lstStyle/>
          <a:p>
            <a:r>
              <a:rPr lang="en-US" dirty="0"/>
              <a:t>Change in Governmental Oversight</a:t>
            </a:r>
          </a:p>
        </p:txBody>
      </p:sp>
      <p:sp>
        <p:nvSpPr>
          <p:cNvPr id="3" name="Content Placeholder 2">
            <a:extLst>
              <a:ext uri="{FF2B5EF4-FFF2-40B4-BE49-F238E27FC236}">
                <a16:creationId xmlns:a16="http://schemas.microsoft.com/office/drawing/2014/main" id="{6CCC7AFD-4909-4F78-B962-0D494F1FDC31}"/>
              </a:ext>
            </a:extLst>
          </p:cNvPr>
          <p:cNvSpPr>
            <a:spLocks noGrp="1"/>
          </p:cNvSpPr>
          <p:nvPr>
            <p:ph idx="1"/>
          </p:nvPr>
        </p:nvSpPr>
        <p:spPr>
          <a:xfrm>
            <a:off x="628815" y="1894114"/>
            <a:ext cx="7886372" cy="4233311"/>
          </a:xfrm>
        </p:spPr>
        <p:txBody>
          <a:bodyPr/>
          <a:lstStyle/>
          <a:p>
            <a:pPr>
              <a:spcBef>
                <a:spcPts val="1200"/>
              </a:spcBef>
            </a:pPr>
            <a:r>
              <a:rPr lang="en-US" dirty="0"/>
              <a:t>DOL/NLRB collaboration agreement</a:t>
            </a:r>
          </a:p>
          <a:p>
            <a:pPr>
              <a:spcBef>
                <a:spcPts val="1200"/>
              </a:spcBef>
            </a:pPr>
            <a:r>
              <a:rPr lang="en-US" dirty="0"/>
              <a:t>OFCCP – Employer affirmative action and EEO-1 disclosures</a:t>
            </a:r>
          </a:p>
          <a:p>
            <a:pPr>
              <a:spcBef>
                <a:spcPts val="1200"/>
              </a:spcBef>
            </a:pPr>
            <a:r>
              <a:rPr lang="en-US" dirty="0"/>
              <a:t>Noncompetition Agreements and the FTC</a:t>
            </a:r>
          </a:p>
          <a:p>
            <a:pPr>
              <a:spcBef>
                <a:spcPts val="1200"/>
              </a:spcBef>
            </a:pPr>
            <a:r>
              <a:rPr lang="en-US" dirty="0"/>
              <a:t>Nondisclosure/Confidentiality policies and NLRB directions</a:t>
            </a:r>
          </a:p>
          <a:p>
            <a:pPr>
              <a:spcBef>
                <a:spcPts val="1200"/>
              </a:spcBef>
            </a:pPr>
            <a:r>
              <a:rPr lang="en-US" dirty="0"/>
              <a:t>Consumer Financial Protection Bureau and NLRB “Partnership” on employee surveillance, monitoring, data collection and financial practices</a:t>
            </a:r>
          </a:p>
          <a:p>
            <a:pPr>
              <a:spcBef>
                <a:spcPts val="1200"/>
              </a:spcBef>
            </a:pPr>
            <a:r>
              <a:rPr lang="en-US" dirty="0"/>
              <a:t>Wage/rate of pay disclosures – Wage Transparency</a:t>
            </a:r>
          </a:p>
          <a:p>
            <a:pPr>
              <a:spcBef>
                <a:spcPts val="1200"/>
              </a:spcBef>
            </a:pPr>
            <a:r>
              <a:rPr lang="en-US" dirty="0"/>
              <a:t>Religious obligations to employer policies</a:t>
            </a:r>
          </a:p>
        </p:txBody>
      </p:sp>
      <p:sp>
        <p:nvSpPr>
          <p:cNvPr id="4" name="Slide Number Placeholder 3">
            <a:extLst>
              <a:ext uri="{FF2B5EF4-FFF2-40B4-BE49-F238E27FC236}">
                <a16:creationId xmlns:a16="http://schemas.microsoft.com/office/drawing/2014/main" id="{F845105D-8539-43F2-B1EC-2C33A33D0362}"/>
              </a:ext>
            </a:extLst>
          </p:cNvPr>
          <p:cNvSpPr>
            <a:spLocks noGrp="1"/>
          </p:cNvSpPr>
          <p:nvPr>
            <p:ph type="sldNum" sz="quarter" idx="12"/>
          </p:nvPr>
        </p:nvSpPr>
        <p:spPr/>
        <p:txBody>
          <a:bodyPr/>
          <a:lstStyle/>
          <a:p>
            <a:fld id="{2A2A6181-BD9D-4EEB-AAD6-40B54AE96A71}" type="slidenum">
              <a:rPr lang="en-US" smtClean="0"/>
              <a:pPr/>
              <a:t>38</a:t>
            </a:fld>
            <a:endParaRPr lang="en-US" dirty="0"/>
          </a:p>
        </p:txBody>
      </p:sp>
    </p:spTree>
    <p:extLst>
      <p:ext uri="{BB962C8B-B14F-4D97-AF65-F5344CB8AC3E}">
        <p14:creationId xmlns:p14="http://schemas.microsoft.com/office/powerpoint/2010/main" val="739912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43CC-E869-40BE-B493-C9BDF6C53B12}"/>
              </a:ext>
            </a:extLst>
          </p:cNvPr>
          <p:cNvSpPr>
            <a:spLocks noGrp="1"/>
          </p:cNvSpPr>
          <p:nvPr>
            <p:ph type="title"/>
          </p:nvPr>
        </p:nvSpPr>
        <p:spPr/>
        <p:txBody>
          <a:bodyPr/>
          <a:lstStyle/>
          <a:p>
            <a:r>
              <a:rPr lang="en-US" dirty="0"/>
              <a:t>Reengagement at Work</a:t>
            </a:r>
          </a:p>
        </p:txBody>
      </p:sp>
      <p:sp>
        <p:nvSpPr>
          <p:cNvPr id="3" name="Content Placeholder 2">
            <a:extLst>
              <a:ext uri="{FF2B5EF4-FFF2-40B4-BE49-F238E27FC236}">
                <a16:creationId xmlns:a16="http://schemas.microsoft.com/office/drawing/2014/main" id="{FE0617E6-9D40-47DB-8B99-05F5CE0ADC43}"/>
              </a:ext>
            </a:extLst>
          </p:cNvPr>
          <p:cNvSpPr>
            <a:spLocks noGrp="1"/>
          </p:cNvSpPr>
          <p:nvPr>
            <p:ph idx="1"/>
          </p:nvPr>
        </p:nvSpPr>
        <p:spPr/>
        <p:txBody>
          <a:bodyPr/>
          <a:lstStyle/>
          <a:p>
            <a:r>
              <a:rPr lang="en-US" sz="2800" dirty="0"/>
              <a:t>Return to work</a:t>
            </a:r>
          </a:p>
          <a:p>
            <a:r>
              <a:rPr lang="en-US" sz="2800" dirty="0"/>
              <a:t>Remote work requirements and risks</a:t>
            </a:r>
          </a:p>
          <a:p>
            <a:r>
              <a:rPr lang="en-US" sz="2800" dirty="0"/>
              <a:t>ADA and accommodations</a:t>
            </a:r>
          </a:p>
        </p:txBody>
      </p:sp>
      <p:sp>
        <p:nvSpPr>
          <p:cNvPr id="4" name="Slide Number Placeholder 3">
            <a:extLst>
              <a:ext uri="{FF2B5EF4-FFF2-40B4-BE49-F238E27FC236}">
                <a16:creationId xmlns:a16="http://schemas.microsoft.com/office/drawing/2014/main" id="{3BC090FE-8374-4A61-887F-ED903D80A5EE}"/>
              </a:ext>
            </a:extLst>
          </p:cNvPr>
          <p:cNvSpPr>
            <a:spLocks noGrp="1"/>
          </p:cNvSpPr>
          <p:nvPr>
            <p:ph type="sldNum" sz="quarter" idx="12"/>
          </p:nvPr>
        </p:nvSpPr>
        <p:spPr/>
        <p:txBody>
          <a:bodyPr/>
          <a:lstStyle/>
          <a:p>
            <a:fld id="{2A2A6181-BD9D-4EEB-AAD6-40B54AE96A71}" type="slidenum">
              <a:rPr lang="en-US" smtClean="0"/>
              <a:pPr/>
              <a:t>39</a:t>
            </a:fld>
            <a:endParaRPr lang="en-US" dirty="0"/>
          </a:p>
        </p:txBody>
      </p:sp>
    </p:spTree>
    <p:extLst>
      <p:ext uri="{BB962C8B-B14F-4D97-AF65-F5344CB8AC3E}">
        <p14:creationId xmlns:p14="http://schemas.microsoft.com/office/powerpoint/2010/main" val="318051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A3C4F-BCD3-42CC-B131-7D421F5A2F7B}"/>
              </a:ext>
            </a:extLst>
          </p:cNvPr>
          <p:cNvSpPr>
            <a:spLocks noGrp="1"/>
          </p:cNvSpPr>
          <p:nvPr>
            <p:ph type="title"/>
          </p:nvPr>
        </p:nvSpPr>
        <p:spPr/>
        <p:txBody>
          <a:bodyPr/>
          <a:lstStyle/>
          <a:p>
            <a:r>
              <a:rPr lang="en-US" dirty="0"/>
              <a:t>Supervisor Rules to Live By</a:t>
            </a:r>
          </a:p>
        </p:txBody>
      </p:sp>
      <p:sp>
        <p:nvSpPr>
          <p:cNvPr id="3" name="Content Placeholder 2">
            <a:extLst>
              <a:ext uri="{FF2B5EF4-FFF2-40B4-BE49-F238E27FC236}">
                <a16:creationId xmlns:a16="http://schemas.microsoft.com/office/drawing/2014/main" id="{7AB4E83D-B113-4F95-8CF9-57858AC97FEB}"/>
              </a:ext>
            </a:extLst>
          </p:cNvPr>
          <p:cNvSpPr>
            <a:spLocks noGrp="1"/>
          </p:cNvSpPr>
          <p:nvPr>
            <p:ph idx="1"/>
          </p:nvPr>
        </p:nvSpPr>
        <p:spPr>
          <a:xfrm>
            <a:off x="936707" y="1970205"/>
            <a:ext cx="7270585" cy="4157220"/>
          </a:xfrm>
        </p:spPr>
        <p:txBody>
          <a:bodyPr/>
          <a:lstStyle/>
          <a:p>
            <a:pPr>
              <a:buFont typeface="Wingdings" panose="05000000000000000000" pitchFamily="2" charset="2"/>
              <a:buChar char="ü"/>
            </a:pPr>
            <a:r>
              <a:rPr lang="en-US" sz="2600" dirty="0"/>
              <a:t>Under the law, you are the “President” of the Company</a:t>
            </a:r>
          </a:p>
          <a:p>
            <a:pPr>
              <a:buFont typeface="Wingdings" panose="05000000000000000000" pitchFamily="2" charset="2"/>
              <a:buChar char="ü"/>
            </a:pPr>
            <a:r>
              <a:rPr lang="en-US" sz="2600" dirty="0"/>
              <a:t>What you say and do binds the business as if approved by the President</a:t>
            </a:r>
          </a:p>
          <a:p>
            <a:pPr>
              <a:buFont typeface="Wingdings" panose="05000000000000000000" pitchFamily="2" charset="2"/>
              <a:buChar char="ü"/>
            </a:pPr>
            <a:r>
              <a:rPr lang="en-US" sz="2600" dirty="0"/>
              <a:t>Your responsibility to employees and the business do not end when you punch out</a:t>
            </a:r>
          </a:p>
        </p:txBody>
      </p:sp>
      <p:sp>
        <p:nvSpPr>
          <p:cNvPr id="4" name="Slide Number Placeholder 3">
            <a:extLst>
              <a:ext uri="{FF2B5EF4-FFF2-40B4-BE49-F238E27FC236}">
                <a16:creationId xmlns:a16="http://schemas.microsoft.com/office/drawing/2014/main" id="{054B39F8-9E3B-4CAA-A712-935EAF49879E}"/>
              </a:ext>
            </a:extLst>
          </p:cNvPr>
          <p:cNvSpPr>
            <a:spLocks noGrp="1"/>
          </p:cNvSpPr>
          <p:nvPr>
            <p:ph type="sldNum" sz="quarter" idx="12"/>
          </p:nvPr>
        </p:nvSpPr>
        <p:spPr/>
        <p:txBody>
          <a:bodyPr/>
          <a:lstStyle/>
          <a:p>
            <a:fld id="{2A2A6181-BD9D-4EEB-AAD6-40B54AE96A71}" type="slidenum">
              <a:rPr lang="en-US" smtClean="0"/>
              <a:pPr/>
              <a:t>4</a:t>
            </a:fld>
            <a:endParaRPr lang="en-US" dirty="0"/>
          </a:p>
        </p:txBody>
      </p:sp>
    </p:spTree>
    <p:extLst>
      <p:ext uri="{BB962C8B-B14F-4D97-AF65-F5344CB8AC3E}">
        <p14:creationId xmlns:p14="http://schemas.microsoft.com/office/powerpoint/2010/main" val="4079249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re’s No Place Like Work">
            <a:extLst>
              <a:ext uri="{FF2B5EF4-FFF2-40B4-BE49-F238E27FC236}">
                <a16:creationId xmlns:a16="http://schemas.microsoft.com/office/drawing/2014/main" id="{8CA0A042-DF9F-4810-94F0-9AB5FDCFA9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4927" y="1364499"/>
            <a:ext cx="6214146" cy="4637223"/>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A31F1AD6-2A78-4290-8971-ED0256A16F9F}"/>
              </a:ext>
            </a:extLst>
          </p:cNvPr>
          <p:cNvSpPr>
            <a:spLocks noGrp="1"/>
          </p:cNvSpPr>
          <p:nvPr>
            <p:ph type="sldNum" sz="quarter" idx="12"/>
          </p:nvPr>
        </p:nvSpPr>
        <p:spPr/>
        <p:txBody>
          <a:bodyPr/>
          <a:lstStyle/>
          <a:p>
            <a:fld id="{2A2A6181-BD9D-4EEB-AAD6-40B54AE96A71}" type="slidenum">
              <a:rPr lang="en-US" smtClean="0"/>
              <a:pPr/>
              <a:t>40</a:t>
            </a:fld>
            <a:endParaRPr lang="en-US" dirty="0"/>
          </a:p>
        </p:txBody>
      </p:sp>
    </p:spTree>
    <p:extLst>
      <p:ext uri="{BB962C8B-B14F-4D97-AF65-F5344CB8AC3E}">
        <p14:creationId xmlns:p14="http://schemas.microsoft.com/office/powerpoint/2010/main" val="2364987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5588-C7E2-4CE1-BDF1-8DA3E0298681}"/>
              </a:ext>
            </a:extLst>
          </p:cNvPr>
          <p:cNvSpPr>
            <a:spLocks noGrp="1"/>
          </p:cNvSpPr>
          <p:nvPr>
            <p:ph type="title"/>
          </p:nvPr>
        </p:nvSpPr>
        <p:spPr/>
        <p:txBody>
          <a:bodyPr/>
          <a:lstStyle/>
          <a:p>
            <a:r>
              <a:rPr lang="en-US" dirty="0"/>
              <a:t>General Policies as Defenses</a:t>
            </a:r>
          </a:p>
        </p:txBody>
      </p:sp>
      <p:sp>
        <p:nvSpPr>
          <p:cNvPr id="3" name="Content Placeholder 2">
            <a:extLst>
              <a:ext uri="{FF2B5EF4-FFF2-40B4-BE49-F238E27FC236}">
                <a16:creationId xmlns:a16="http://schemas.microsoft.com/office/drawing/2014/main" id="{CBDBBBF8-ACFB-42A5-BE37-2E1A0F1DF70D}"/>
              </a:ext>
            </a:extLst>
          </p:cNvPr>
          <p:cNvSpPr>
            <a:spLocks noGrp="1"/>
          </p:cNvSpPr>
          <p:nvPr>
            <p:ph idx="1"/>
          </p:nvPr>
        </p:nvSpPr>
        <p:spPr>
          <a:xfrm>
            <a:off x="628815" y="1875454"/>
            <a:ext cx="7886372" cy="4251972"/>
          </a:xfrm>
        </p:spPr>
        <p:txBody>
          <a:bodyPr/>
          <a:lstStyle/>
          <a:p>
            <a:pPr>
              <a:spcBef>
                <a:spcPts val="1200"/>
              </a:spcBef>
            </a:pPr>
            <a:r>
              <a:rPr lang="en-US" dirty="0"/>
              <a:t>Government contracts</a:t>
            </a:r>
          </a:p>
          <a:p>
            <a:pPr>
              <a:spcBef>
                <a:spcPts val="1200"/>
              </a:spcBef>
            </a:pPr>
            <a:r>
              <a:rPr lang="en-US" dirty="0"/>
              <a:t>Harassment claims</a:t>
            </a:r>
          </a:p>
          <a:p>
            <a:pPr>
              <a:spcBef>
                <a:spcPts val="1200"/>
              </a:spcBef>
            </a:pPr>
            <a:r>
              <a:rPr lang="en-US" dirty="0"/>
              <a:t>Failure to hire/promote claims</a:t>
            </a:r>
          </a:p>
          <a:p>
            <a:pPr>
              <a:spcBef>
                <a:spcPts val="1200"/>
              </a:spcBef>
            </a:pPr>
            <a:r>
              <a:rPr lang="en-US" dirty="0"/>
              <a:t>Disability accommodation claims</a:t>
            </a:r>
          </a:p>
          <a:p>
            <a:pPr lvl="1">
              <a:spcBef>
                <a:spcPts val="1200"/>
              </a:spcBef>
            </a:pPr>
            <a:r>
              <a:rPr lang="en-US" sz="2400" dirty="0"/>
              <a:t>Medical certification</a:t>
            </a:r>
          </a:p>
          <a:p>
            <a:pPr lvl="1">
              <a:spcBef>
                <a:spcPts val="1200"/>
              </a:spcBef>
            </a:pPr>
            <a:r>
              <a:rPr lang="en-US" sz="2400" dirty="0"/>
              <a:t>Interactive process</a:t>
            </a:r>
          </a:p>
          <a:p>
            <a:pPr>
              <a:spcBef>
                <a:spcPts val="1200"/>
              </a:spcBef>
            </a:pPr>
            <a:r>
              <a:rPr lang="en-US" dirty="0"/>
              <a:t>Religious accommodation</a:t>
            </a:r>
          </a:p>
          <a:p>
            <a:pPr lvl="1">
              <a:spcBef>
                <a:spcPts val="1200"/>
              </a:spcBef>
            </a:pPr>
            <a:r>
              <a:rPr lang="en-US" sz="2400" dirty="0"/>
              <a:t>Vaccinations!</a:t>
            </a:r>
          </a:p>
        </p:txBody>
      </p:sp>
      <p:sp>
        <p:nvSpPr>
          <p:cNvPr id="4" name="Slide Number Placeholder 2">
            <a:extLst>
              <a:ext uri="{FF2B5EF4-FFF2-40B4-BE49-F238E27FC236}">
                <a16:creationId xmlns:a16="http://schemas.microsoft.com/office/drawing/2014/main" id="{08BB1364-0530-4D3B-9E20-51A7C9DDC1D1}"/>
              </a:ext>
            </a:extLst>
          </p:cNvPr>
          <p:cNvSpPr>
            <a:spLocks noGrp="1"/>
          </p:cNvSpPr>
          <p:nvPr>
            <p:ph type="sldNum" sz="quarter" idx="12"/>
          </p:nvPr>
        </p:nvSpPr>
        <p:spPr/>
        <p:txBody>
          <a:bodyPr/>
          <a:lstStyle/>
          <a:p>
            <a:fld id="{2A2A6181-BD9D-4EEB-AAD6-40B54AE96A71}" type="slidenum">
              <a:rPr lang="en-US" smtClean="0"/>
              <a:pPr/>
              <a:t>41</a:t>
            </a:fld>
            <a:endParaRPr lang="en-US" dirty="0"/>
          </a:p>
        </p:txBody>
      </p:sp>
    </p:spTree>
    <p:extLst>
      <p:ext uri="{BB962C8B-B14F-4D97-AF65-F5344CB8AC3E}">
        <p14:creationId xmlns:p14="http://schemas.microsoft.com/office/powerpoint/2010/main" val="16152599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AC37A-3FF1-48E8-9C54-7AA67058A874}"/>
              </a:ext>
            </a:extLst>
          </p:cNvPr>
          <p:cNvSpPr>
            <a:spLocks noGrp="1"/>
          </p:cNvSpPr>
          <p:nvPr>
            <p:ph type="title"/>
          </p:nvPr>
        </p:nvSpPr>
        <p:spPr>
          <a:xfrm>
            <a:off x="628651" y="944539"/>
            <a:ext cx="7886700" cy="581891"/>
          </a:xfrm>
        </p:spPr>
        <p:txBody>
          <a:bodyPr/>
          <a:lstStyle/>
          <a:p>
            <a:r>
              <a:rPr lang="en-US" dirty="0"/>
              <a:t>Key Provisions Checklist</a:t>
            </a:r>
          </a:p>
        </p:txBody>
      </p:sp>
      <p:sp>
        <p:nvSpPr>
          <p:cNvPr id="3" name="Content Placeholder 2">
            <a:extLst>
              <a:ext uri="{FF2B5EF4-FFF2-40B4-BE49-F238E27FC236}">
                <a16:creationId xmlns:a16="http://schemas.microsoft.com/office/drawing/2014/main" id="{8D7A7D82-C81A-4A46-8E4B-FB96273478FD}"/>
              </a:ext>
            </a:extLst>
          </p:cNvPr>
          <p:cNvSpPr>
            <a:spLocks noGrp="1"/>
          </p:cNvSpPr>
          <p:nvPr>
            <p:ph idx="1"/>
          </p:nvPr>
        </p:nvSpPr>
        <p:spPr>
          <a:xfrm>
            <a:off x="628649" y="2258007"/>
            <a:ext cx="7886372" cy="3850756"/>
          </a:xfrm>
        </p:spPr>
        <p:txBody>
          <a:bodyPr numCol="2"/>
          <a:lstStyle/>
          <a:p>
            <a:pPr>
              <a:buFont typeface="Wingdings" panose="05000000000000000000" pitchFamily="2" charset="2"/>
              <a:buChar char="q"/>
            </a:pPr>
            <a:r>
              <a:rPr lang="en-US" sz="2000" dirty="0"/>
              <a:t>Employee Classifications</a:t>
            </a:r>
          </a:p>
          <a:p>
            <a:pPr>
              <a:buFont typeface="Wingdings" panose="05000000000000000000" pitchFamily="2" charset="2"/>
              <a:buChar char="q"/>
            </a:pPr>
            <a:r>
              <a:rPr lang="en-US" sz="2000" dirty="0"/>
              <a:t>Workweek and Business Hours</a:t>
            </a:r>
          </a:p>
          <a:p>
            <a:pPr>
              <a:buFont typeface="Wingdings" panose="05000000000000000000" pitchFamily="2" charset="2"/>
              <a:buChar char="q"/>
            </a:pPr>
            <a:r>
              <a:rPr lang="en-US" sz="2000" dirty="0"/>
              <a:t>Pay Period and Payday</a:t>
            </a:r>
          </a:p>
          <a:p>
            <a:pPr>
              <a:buFont typeface="Wingdings" panose="05000000000000000000" pitchFamily="2" charset="2"/>
              <a:buChar char="q"/>
            </a:pPr>
            <a:r>
              <a:rPr lang="en-US" sz="2000" dirty="0"/>
              <a:t>Discretionary Bonuses</a:t>
            </a:r>
          </a:p>
          <a:p>
            <a:pPr>
              <a:buFont typeface="Wingdings" panose="05000000000000000000" pitchFamily="2" charset="2"/>
              <a:buChar char="q"/>
            </a:pPr>
            <a:r>
              <a:rPr lang="en-US" sz="2000" dirty="0"/>
              <a:t>Paycheck Deductions</a:t>
            </a:r>
          </a:p>
          <a:p>
            <a:pPr>
              <a:buFont typeface="Wingdings" panose="05000000000000000000" pitchFamily="2" charset="2"/>
              <a:buChar char="q"/>
            </a:pPr>
            <a:r>
              <a:rPr lang="en-US" sz="2000" dirty="0"/>
              <a:t>Timekeeping</a:t>
            </a:r>
          </a:p>
          <a:p>
            <a:pPr>
              <a:buFont typeface="Wingdings" panose="05000000000000000000" pitchFamily="2" charset="2"/>
              <a:buChar char="q"/>
            </a:pPr>
            <a:r>
              <a:rPr lang="en-US" sz="2000" dirty="0"/>
              <a:t>Meal and Rest Periods</a:t>
            </a:r>
          </a:p>
          <a:p>
            <a:pPr>
              <a:buFont typeface="Wingdings" panose="05000000000000000000" pitchFamily="2" charset="2"/>
              <a:buChar char="q"/>
            </a:pPr>
            <a:r>
              <a:rPr lang="en-US" sz="2000" dirty="0"/>
              <a:t>Lactation Breaks</a:t>
            </a:r>
          </a:p>
          <a:p>
            <a:pPr>
              <a:buFont typeface="Wingdings" panose="05000000000000000000" pitchFamily="2" charset="2"/>
              <a:buChar char="q"/>
            </a:pPr>
            <a:r>
              <a:rPr lang="en-US" sz="2000" dirty="0"/>
              <a:t>Business Expense Reimbursement</a:t>
            </a:r>
          </a:p>
          <a:p>
            <a:pPr>
              <a:buFont typeface="Wingdings" panose="05000000000000000000" pitchFamily="2" charset="2"/>
              <a:buChar char="q"/>
            </a:pPr>
            <a:r>
              <a:rPr lang="en-US" sz="2000" dirty="0"/>
              <a:t>Employee Referral Policy</a:t>
            </a:r>
          </a:p>
          <a:p>
            <a:pPr>
              <a:buFont typeface="Wingdings" panose="05000000000000000000" pitchFamily="2" charset="2"/>
              <a:buChar char="q"/>
            </a:pPr>
            <a:r>
              <a:rPr lang="en-US" sz="2000" dirty="0"/>
              <a:t>Confidentiality</a:t>
            </a:r>
          </a:p>
          <a:p>
            <a:pPr>
              <a:buFont typeface="Wingdings" panose="05000000000000000000" pitchFamily="2" charset="2"/>
              <a:buChar char="q"/>
            </a:pPr>
            <a:r>
              <a:rPr lang="en-US" sz="2000" dirty="0"/>
              <a:t>Workplace Representation</a:t>
            </a:r>
          </a:p>
          <a:p>
            <a:pPr>
              <a:buFont typeface="Wingdings" panose="05000000000000000000" pitchFamily="2" charset="2"/>
              <a:buChar char="q"/>
            </a:pPr>
            <a:r>
              <a:rPr lang="en-US" sz="2000" dirty="0"/>
              <a:t>Cooperation Requirements</a:t>
            </a:r>
          </a:p>
          <a:p>
            <a:pPr>
              <a:buFont typeface="Wingdings" panose="05000000000000000000" pitchFamily="2" charset="2"/>
              <a:buChar char="q"/>
            </a:pPr>
            <a:r>
              <a:rPr lang="en-US" sz="2000" dirty="0"/>
              <a:t>No disparagement</a:t>
            </a:r>
          </a:p>
        </p:txBody>
      </p:sp>
      <p:sp>
        <p:nvSpPr>
          <p:cNvPr id="6" name="Slide Number Placeholder 2">
            <a:extLst>
              <a:ext uri="{FF2B5EF4-FFF2-40B4-BE49-F238E27FC236}">
                <a16:creationId xmlns:a16="http://schemas.microsoft.com/office/drawing/2014/main" id="{7CEDD863-A814-4D45-A560-8087178509C7}"/>
              </a:ext>
            </a:extLst>
          </p:cNvPr>
          <p:cNvSpPr>
            <a:spLocks noGrp="1"/>
          </p:cNvSpPr>
          <p:nvPr>
            <p:ph type="sldNum" sz="quarter" idx="12"/>
          </p:nvPr>
        </p:nvSpPr>
        <p:spPr/>
        <p:txBody>
          <a:bodyPr/>
          <a:lstStyle/>
          <a:p>
            <a:fld id="{2A2A6181-BD9D-4EEB-AAD6-40B54AE96A71}" type="slidenum">
              <a:rPr lang="en-US" smtClean="0"/>
              <a:pPr/>
              <a:t>42</a:t>
            </a:fld>
            <a:endParaRPr lang="en-US" dirty="0"/>
          </a:p>
        </p:txBody>
      </p:sp>
      <p:sp>
        <p:nvSpPr>
          <p:cNvPr id="5" name="Content Placeholder 2">
            <a:extLst>
              <a:ext uri="{FF2B5EF4-FFF2-40B4-BE49-F238E27FC236}">
                <a16:creationId xmlns:a16="http://schemas.microsoft.com/office/drawing/2014/main" id="{AD703208-890B-4A0E-90C2-0DBF0BF5426A}"/>
              </a:ext>
            </a:extLst>
          </p:cNvPr>
          <p:cNvSpPr txBox="1">
            <a:spLocks/>
          </p:cNvSpPr>
          <p:nvPr/>
        </p:nvSpPr>
        <p:spPr>
          <a:xfrm>
            <a:off x="628649" y="1582611"/>
            <a:ext cx="7886372" cy="581891"/>
          </a:xfrm>
          <a:prstGeom prst="rect">
            <a:avLst/>
          </a:prstGeom>
        </p:spPr>
        <p:txBody>
          <a:bodyPr numCol="1" spcCol="182880"/>
          <a:lstStyle>
            <a:lvl1pPr marL="342900" indent="-342900" algn="l" defTabSz="685800" rtl="0" eaLnBrk="1" latinLnBrk="0" hangingPunct="1">
              <a:lnSpc>
                <a:spcPct val="100000"/>
              </a:lnSpc>
              <a:spcBef>
                <a:spcPts val="1900"/>
              </a:spcBef>
              <a:buFont typeface="Wingdings" panose="05000000000000000000" pitchFamily="2" charset="2"/>
              <a:buChar char="§"/>
              <a:defRPr lang="en-US" sz="2400" kern="1800" spc="0" baseline="0" dirty="0">
                <a:solidFill>
                  <a:schemeClr val="tx1"/>
                </a:solidFill>
                <a:latin typeface="+mn-lt"/>
                <a:ea typeface="+mn-ea"/>
                <a:cs typeface="+mn-cs"/>
              </a:defRPr>
            </a:lvl1pPr>
            <a:lvl2pPr marL="800100" indent="-457200" algn="l" defTabSz="685800" rtl="0" eaLnBrk="1" latinLnBrk="0" hangingPunct="1">
              <a:lnSpc>
                <a:spcPct val="100000"/>
              </a:lnSpc>
              <a:spcBef>
                <a:spcPts val="1900"/>
              </a:spcBef>
              <a:buFont typeface="Arial" panose="020B0604020202020204" pitchFamily="34" charset="0"/>
              <a:buChar char="•"/>
              <a:defRPr lang="en-US" sz="2200" kern="1800" spc="0" baseline="0" dirty="0">
                <a:solidFill>
                  <a:schemeClr val="tx1"/>
                </a:solidFill>
                <a:latin typeface="+mn-lt"/>
                <a:ea typeface="+mn-ea"/>
                <a:cs typeface="+mn-cs"/>
              </a:defRPr>
            </a:lvl2pPr>
            <a:lvl3pPr marL="1028700" indent="-342900" algn="l" defTabSz="685800" rtl="0" eaLnBrk="1" latinLnBrk="0" hangingPunct="1">
              <a:lnSpc>
                <a:spcPct val="100000"/>
              </a:lnSpc>
              <a:spcBef>
                <a:spcPts val="1900"/>
              </a:spcBef>
              <a:buFont typeface="Calibri" panose="020F0502020204030204" pitchFamily="34" charset="0"/>
              <a:buChar char="–"/>
              <a:defRPr lang="en-US" sz="2000" kern="1800" spc="0" baseline="0" dirty="0">
                <a:solidFill>
                  <a:schemeClr val="tx1"/>
                </a:solidFill>
                <a:latin typeface="+mn-lt"/>
                <a:ea typeface="+mn-ea"/>
                <a:cs typeface="+mn-cs"/>
              </a:defRPr>
            </a:lvl3pPr>
            <a:lvl4pPr marL="1371600" indent="-342900" algn="l" defTabSz="685800" rtl="0" eaLnBrk="1" latinLnBrk="0" hangingPunct="1">
              <a:lnSpc>
                <a:spcPct val="100000"/>
              </a:lnSpc>
              <a:spcBef>
                <a:spcPts val="1900"/>
              </a:spcBef>
              <a:buFont typeface="Courier New" panose="02070309020205020404" pitchFamily="49" charset="0"/>
              <a:buChar char="o"/>
              <a:defRPr lang="en-US" sz="1800" kern="1800" spc="0" baseline="0" dirty="0">
                <a:solidFill>
                  <a:schemeClr val="tx1"/>
                </a:solidFill>
                <a:latin typeface="+mn-lt"/>
                <a:ea typeface="+mn-ea"/>
                <a:cs typeface="+mn-cs"/>
              </a:defRPr>
            </a:lvl4pPr>
            <a:lvl5pPr marL="1714500" indent="-342900" algn="l" defTabSz="685800" rtl="0" eaLnBrk="1" latinLnBrk="0" hangingPunct="1">
              <a:lnSpc>
                <a:spcPct val="100000"/>
              </a:lnSpc>
              <a:spcBef>
                <a:spcPts val="1900"/>
              </a:spcBef>
              <a:buFont typeface="Wingdings" panose="05000000000000000000" pitchFamily="2" charset="2"/>
              <a:buChar char="Ø"/>
              <a:defRPr lang="en-US" sz="1600" kern="1800" spc="0" baseline="0" dirty="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Aft>
                <a:spcPts val="600"/>
              </a:spcAft>
              <a:buClr>
                <a:schemeClr val="accent2"/>
              </a:buClr>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Payroll Practices and Compensation</a:t>
            </a:r>
          </a:p>
        </p:txBody>
      </p:sp>
    </p:spTree>
    <p:extLst>
      <p:ext uri="{BB962C8B-B14F-4D97-AF65-F5344CB8AC3E}">
        <p14:creationId xmlns:p14="http://schemas.microsoft.com/office/powerpoint/2010/main" val="2145328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8116E-CB49-4666-A427-CA850D1A5DA2}"/>
              </a:ext>
            </a:extLst>
          </p:cNvPr>
          <p:cNvSpPr>
            <a:spLocks noGrp="1"/>
          </p:cNvSpPr>
          <p:nvPr>
            <p:ph type="title"/>
          </p:nvPr>
        </p:nvSpPr>
        <p:spPr/>
        <p:txBody>
          <a:bodyPr/>
          <a:lstStyle/>
          <a:p>
            <a:r>
              <a:rPr lang="en-US" dirty="0"/>
              <a:t>Payroll Policies as Defenses</a:t>
            </a:r>
          </a:p>
        </p:txBody>
      </p:sp>
      <p:sp>
        <p:nvSpPr>
          <p:cNvPr id="3" name="Content Placeholder 2">
            <a:extLst>
              <a:ext uri="{FF2B5EF4-FFF2-40B4-BE49-F238E27FC236}">
                <a16:creationId xmlns:a16="http://schemas.microsoft.com/office/drawing/2014/main" id="{9E5006C1-559B-4AC2-AFD6-00F4749A1CDC}"/>
              </a:ext>
            </a:extLst>
          </p:cNvPr>
          <p:cNvSpPr>
            <a:spLocks noGrp="1"/>
          </p:cNvSpPr>
          <p:nvPr>
            <p:ph idx="1"/>
          </p:nvPr>
        </p:nvSpPr>
        <p:spPr>
          <a:xfrm>
            <a:off x="628814" y="2210296"/>
            <a:ext cx="7886372" cy="3285435"/>
          </a:xfrm>
        </p:spPr>
        <p:txBody>
          <a:bodyPr numCol="2"/>
          <a:lstStyle/>
          <a:p>
            <a:r>
              <a:rPr lang="en-US" dirty="0"/>
              <a:t>Wage and hour class/collective actions</a:t>
            </a:r>
          </a:p>
          <a:p>
            <a:pPr>
              <a:spcBef>
                <a:spcPts val="1200"/>
              </a:spcBef>
            </a:pPr>
            <a:r>
              <a:rPr lang="en-US" dirty="0"/>
              <a:t>Time clock rounding claims</a:t>
            </a:r>
          </a:p>
          <a:p>
            <a:r>
              <a:rPr lang="en-US" dirty="0"/>
              <a:t>Break claims</a:t>
            </a:r>
          </a:p>
          <a:p>
            <a:r>
              <a:rPr lang="en-US" dirty="0"/>
              <a:t>Bonus and incentive comp</a:t>
            </a:r>
          </a:p>
          <a:p>
            <a:r>
              <a:rPr lang="en-US" dirty="0"/>
              <a:t>Commission payout</a:t>
            </a:r>
          </a:p>
          <a:p>
            <a:r>
              <a:rPr lang="en-US" dirty="0"/>
              <a:t>Travel pay</a:t>
            </a:r>
          </a:p>
          <a:p>
            <a:r>
              <a:rPr lang="en-US" dirty="0"/>
              <a:t>PTO/vacation advances</a:t>
            </a:r>
          </a:p>
          <a:p>
            <a:r>
              <a:rPr lang="en-US" dirty="0"/>
              <a:t>Training cost recovery</a:t>
            </a:r>
          </a:p>
          <a:p>
            <a:r>
              <a:rPr lang="en-US" dirty="0"/>
              <a:t>Final paycheck deductions</a:t>
            </a:r>
          </a:p>
        </p:txBody>
      </p:sp>
      <p:sp>
        <p:nvSpPr>
          <p:cNvPr id="4" name="Slide Number Placeholder 2">
            <a:extLst>
              <a:ext uri="{FF2B5EF4-FFF2-40B4-BE49-F238E27FC236}">
                <a16:creationId xmlns:a16="http://schemas.microsoft.com/office/drawing/2014/main" id="{5181684A-ACAE-478E-8A31-B7FDC4E46EBD}"/>
              </a:ext>
            </a:extLst>
          </p:cNvPr>
          <p:cNvSpPr>
            <a:spLocks noGrp="1"/>
          </p:cNvSpPr>
          <p:nvPr>
            <p:ph type="sldNum" sz="quarter" idx="12"/>
          </p:nvPr>
        </p:nvSpPr>
        <p:spPr/>
        <p:txBody>
          <a:bodyPr/>
          <a:lstStyle/>
          <a:p>
            <a:fld id="{2A2A6181-BD9D-4EEB-AAD6-40B54AE96A71}" type="slidenum">
              <a:rPr lang="en-US" smtClean="0"/>
              <a:pPr/>
              <a:t>43</a:t>
            </a:fld>
            <a:endParaRPr lang="en-US" dirty="0"/>
          </a:p>
        </p:txBody>
      </p:sp>
    </p:spTree>
    <p:extLst>
      <p:ext uri="{BB962C8B-B14F-4D97-AF65-F5344CB8AC3E}">
        <p14:creationId xmlns:p14="http://schemas.microsoft.com/office/powerpoint/2010/main" val="29355573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3C3F7-9E89-441D-A89B-DBE7891C1E67}"/>
              </a:ext>
            </a:extLst>
          </p:cNvPr>
          <p:cNvSpPr>
            <a:spLocks noGrp="1"/>
          </p:cNvSpPr>
          <p:nvPr>
            <p:ph type="title"/>
          </p:nvPr>
        </p:nvSpPr>
        <p:spPr>
          <a:xfrm>
            <a:off x="628651" y="907215"/>
            <a:ext cx="7886700" cy="697650"/>
          </a:xfrm>
        </p:spPr>
        <p:txBody>
          <a:bodyPr/>
          <a:lstStyle/>
          <a:p>
            <a:r>
              <a:rPr lang="en-US" dirty="0"/>
              <a:t>Key Provisions Checklist</a:t>
            </a:r>
          </a:p>
        </p:txBody>
      </p:sp>
      <p:sp>
        <p:nvSpPr>
          <p:cNvPr id="3" name="Content Placeholder 2">
            <a:extLst>
              <a:ext uri="{FF2B5EF4-FFF2-40B4-BE49-F238E27FC236}">
                <a16:creationId xmlns:a16="http://schemas.microsoft.com/office/drawing/2014/main" id="{9CDA3915-B4D1-4146-BEEA-A7F4FD388A52}"/>
              </a:ext>
            </a:extLst>
          </p:cNvPr>
          <p:cNvSpPr>
            <a:spLocks noGrp="1"/>
          </p:cNvSpPr>
          <p:nvPr>
            <p:ph idx="1"/>
          </p:nvPr>
        </p:nvSpPr>
        <p:spPr>
          <a:xfrm>
            <a:off x="628649" y="2216999"/>
            <a:ext cx="7886372" cy="3748119"/>
          </a:xfrm>
        </p:spPr>
        <p:txBody>
          <a:bodyPr numCol="2"/>
          <a:lstStyle/>
          <a:p>
            <a:pPr lvl="1">
              <a:buFont typeface="Wingdings" panose="05000000000000000000" pitchFamily="2" charset="2"/>
              <a:buChar char="q"/>
            </a:pPr>
            <a:r>
              <a:rPr lang="en-US" dirty="0"/>
              <a:t>Attendance Policy</a:t>
            </a:r>
          </a:p>
          <a:p>
            <a:pPr lvl="1">
              <a:buFont typeface="Wingdings" panose="05000000000000000000" pitchFamily="2" charset="2"/>
              <a:buChar char="q"/>
            </a:pPr>
            <a:r>
              <a:rPr lang="en-US" dirty="0"/>
              <a:t>Standards of Conduct</a:t>
            </a:r>
          </a:p>
          <a:p>
            <a:pPr lvl="1">
              <a:buFont typeface="Wingdings" panose="05000000000000000000" pitchFamily="2" charset="2"/>
              <a:buChar char="q"/>
            </a:pPr>
            <a:r>
              <a:rPr lang="en-US" dirty="0"/>
              <a:t>Performance Review Policy</a:t>
            </a:r>
          </a:p>
          <a:p>
            <a:pPr lvl="1">
              <a:buFont typeface="Wingdings" panose="05000000000000000000" pitchFamily="2" charset="2"/>
              <a:buChar char="q"/>
            </a:pPr>
            <a:r>
              <a:rPr lang="en-US" dirty="0"/>
              <a:t>Dress Code and Grooming Policy</a:t>
            </a:r>
          </a:p>
          <a:p>
            <a:pPr lvl="1">
              <a:buFont typeface="Wingdings" panose="05000000000000000000" pitchFamily="2" charset="2"/>
              <a:buChar char="q"/>
            </a:pPr>
            <a:r>
              <a:rPr lang="en-US" dirty="0"/>
              <a:t>Solicitation and Distribution</a:t>
            </a:r>
          </a:p>
          <a:p>
            <a:pPr lvl="1">
              <a:buFont typeface="Wingdings" panose="05000000000000000000" pitchFamily="2" charset="2"/>
              <a:buChar char="q"/>
            </a:pPr>
            <a:r>
              <a:rPr lang="en-US" dirty="0"/>
              <a:t>Social Media Policy</a:t>
            </a:r>
          </a:p>
          <a:p>
            <a:pPr lvl="1">
              <a:buFont typeface="Wingdings" panose="05000000000000000000" pitchFamily="2" charset="2"/>
              <a:buChar char="q"/>
            </a:pPr>
            <a:r>
              <a:rPr lang="en-US" dirty="0"/>
              <a:t>IT Resources &amp; Communications Systems Policy</a:t>
            </a:r>
          </a:p>
          <a:p>
            <a:pPr lvl="1">
              <a:buFont typeface="Wingdings" panose="05000000000000000000" pitchFamily="2" charset="2"/>
              <a:buChar char="q"/>
            </a:pPr>
            <a:r>
              <a:rPr lang="en-US" dirty="0"/>
              <a:t>Code of Ethics</a:t>
            </a:r>
          </a:p>
          <a:p>
            <a:pPr lvl="1">
              <a:buFont typeface="Wingdings" panose="05000000000000000000" pitchFamily="2" charset="2"/>
              <a:buChar char="q"/>
            </a:pPr>
            <a:r>
              <a:rPr lang="en-US" dirty="0"/>
              <a:t>Outside Employment Policy</a:t>
            </a:r>
          </a:p>
          <a:p>
            <a:pPr lvl="1">
              <a:buFont typeface="Wingdings" panose="05000000000000000000" pitchFamily="2" charset="2"/>
              <a:buChar char="q"/>
            </a:pPr>
            <a:r>
              <a:rPr lang="en-US" dirty="0"/>
              <a:t>Telecommuting Policy</a:t>
            </a:r>
          </a:p>
        </p:txBody>
      </p:sp>
      <p:sp>
        <p:nvSpPr>
          <p:cNvPr id="6" name="Slide Number Placeholder 2">
            <a:extLst>
              <a:ext uri="{FF2B5EF4-FFF2-40B4-BE49-F238E27FC236}">
                <a16:creationId xmlns:a16="http://schemas.microsoft.com/office/drawing/2014/main" id="{63FFC1FF-A06F-4677-A299-1C9CB4223951}"/>
              </a:ext>
            </a:extLst>
          </p:cNvPr>
          <p:cNvSpPr>
            <a:spLocks noGrp="1"/>
          </p:cNvSpPr>
          <p:nvPr>
            <p:ph type="sldNum" sz="quarter" idx="12"/>
          </p:nvPr>
        </p:nvSpPr>
        <p:spPr/>
        <p:txBody>
          <a:bodyPr/>
          <a:lstStyle/>
          <a:p>
            <a:fld id="{2A2A6181-BD9D-4EEB-AAD6-40B54AE96A71}" type="slidenum">
              <a:rPr lang="en-US" smtClean="0"/>
              <a:pPr/>
              <a:t>44</a:t>
            </a:fld>
            <a:endParaRPr lang="en-US" dirty="0"/>
          </a:p>
        </p:txBody>
      </p:sp>
      <p:sp>
        <p:nvSpPr>
          <p:cNvPr id="5" name="Content Placeholder 2">
            <a:extLst>
              <a:ext uri="{FF2B5EF4-FFF2-40B4-BE49-F238E27FC236}">
                <a16:creationId xmlns:a16="http://schemas.microsoft.com/office/drawing/2014/main" id="{9A39CEED-D975-4676-B575-CE5C2339BBB2}"/>
              </a:ext>
            </a:extLst>
          </p:cNvPr>
          <p:cNvSpPr txBox="1">
            <a:spLocks/>
          </p:cNvSpPr>
          <p:nvPr/>
        </p:nvSpPr>
        <p:spPr>
          <a:xfrm>
            <a:off x="628649" y="1604865"/>
            <a:ext cx="7886372" cy="575531"/>
          </a:xfrm>
          <a:prstGeom prst="rect">
            <a:avLst/>
          </a:prstGeom>
        </p:spPr>
        <p:txBody>
          <a:bodyPr/>
          <a:lstStyle>
            <a:lvl1pPr marL="342900" indent="-342900" algn="l" defTabSz="685800" rtl="0" eaLnBrk="1" latinLnBrk="0" hangingPunct="1">
              <a:lnSpc>
                <a:spcPct val="100000"/>
              </a:lnSpc>
              <a:spcBef>
                <a:spcPts val="1900"/>
              </a:spcBef>
              <a:buFont typeface="Wingdings" panose="05000000000000000000" pitchFamily="2" charset="2"/>
              <a:buChar char="§"/>
              <a:defRPr lang="en-US" sz="2400" kern="1800" spc="0" baseline="0" dirty="0">
                <a:solidFill>
                  <a:schemeClr val="tx1"/>
                </a:solidFill>
                <a:latin typeface="+mn-lt"/>
                <a:ea typeface="+mn-ea"/>
                <a:cs typeface="+mn-cs"/>
              </a:defRPr>
            </a:lvl1pPr>
            <a:lvl2pPr marL="800100" indent="-457200" algn="l" defTabSz="685800" rtl="0" eaLnBrk="1" latinLnBrk="0" hangingPunct="1">
              <a:lnSpc>
                <a:spcPct val="100000"/>
              </a:lnSpc>
              <a:spcBef>
                <a:spcPts val="1900"/>
              </a:spcBef>
              <a:buFont typeface="Arial" panose="020B0604020202020204" pitchFamily="34" charset="0"/>
              <a:buChar char="•"/>
              <a:defRPr lang="en-US" sz="2200" kern="1800" spc="0" baseline="0" dirty="0">
                <a:solidFill>
                  <a:schemeClr val="tx1"/>
                </a:solidFill>
                <a:latin typeface="+mn-lt"/>
                <a:ea typeface="+mn-ea"/>
                <a:cs typeface="+mn-cs"/>
              </a:defRPr>
            </a:lvl2pPr>
            <a:lvl3pPr marL="1028700" indent="-342900" algn="l" defTabSz="685800" rtl="0" eaLnBrk="1" latinLnBrk="0" hangingPunct="1">
              <a:lnSpc>
                <a:spcPct val="100000"/>
              </a:lnSpc>
              <a:spcBef>
                <a:spcPts val="1900"/>
              </a:spcBef>
              <a:buFont typeface="Calibri" panose="020F0502020204030204" pitchFamily="34" charset="0"/>
              <a:buChar char="–"/>
              <a:defRPr lang="en-US" sz="2000" kern="1800" spc="0" baseline="0" dirty="0">
                <a:solidFill>
                  <a:schemeClr val="tx1"/>
                </a:solidFill>
                <a:latin typeface="+mn-lt"/>
                <a:ea typeface="+mn-ea"/>
                <a:cs typeface="+mn-cs"/>
              </a:defRPr>
            </a:lvl3pPr>
            <a:lvl4pPr marL="1371600" indent="-342900" algn="l" defTabSz="685800" rtl="0" eaLnBrk="1" latinLnBrk="0" hangingPunct="1">
              <a:lnSpc>
                <a:spcPct val="100000"/>
              </a:lnSpc>
              <a:spcBef>
                <a:spcPts val="1900"/>
              </a:spcBef>
              <a:buFont typeface="Courier New" panose="02070309020205020404" pitchFamily="49" charset="0"/>
              <a:buChar char="o"/>
              <a:defRPr lang="en-US" sz="1800" kern="1800" spc="0" baseline="0" dirty="0">
                <a:solidFill>
                  <a:schemeClr val="tx1"/>
                </a:solidFill>
                <a:latin typeface="+mn-lt"/>
                <a:ea typeface="+mn-ea"/>
                <a:cs typeface="+mn-cs"/>
              </a:defRPr>
            </a:lvl4pPr>
            <a:lvl5pPr marL="1714500" indent="-342900" algn="l" defTabSz="685800" rtl="0" eaLnBrk="1" latinLnBrk="0" hangingPunct="1">
              <a:lnSpc>
                <a:spcPct val="100000"/>
              </a:lnSpc>
              <a:spcBef>
                <a:spcPts val="1900"/>
              </a:spcBef>
              <a:buFont typeface="Wingdings" panose="05000000000000000000" pitchFamily="2" charset="2"/>
              <a:buChar char="Ø"/>
              <a:defRPr lang="en-US" sz="1600" kern="1800" spc="0" baseline="0" dirty="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Clr>
                <a:schemeClr val="accent2"/>
              </a:buClr>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Daily Conduct</a:t>
            </a:r>
          </a:p>
        </p:txBody>
      </p:sp>
    </p:spTree>
    <p:extLst>
      <p:ext uri="{BB962C8B-B14F-4D97-AF65-F5344CB8AC3E}">
        <p14:creationId xmlns:p14="http://schemas.microsoft.com/office/powerpoint/2010/main" val="1252934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6255D-AE9C-491E-8CAA-C1200F97B7C5}"/>
              </a:ext>
            </a:extLst>
          </p:cNvPr>
          <p:cNvSpPr>
            <a:spLocks noGrp="1"/>
          </p:cNvSpPr>
          <p:nvPr>
            <p:ph type="title"/>
          </p:nvPr>
        </p:nvSpPr>
        <p:spPr/>
        <p:txBody>
          <a:bodyPr/>
          <a:lstStyle/>
          <a:p>
            <a:r>
              <a:rPr lang="en-US" dirty="0"/>
              <a:t>Daily Conduct Policies as Defenses</a:t>
            </a:r>
          </a:p>
        </p:txBody>
      </p:sp>
      <p:sp>
        <p:nvSpPr>
          <p:cNvPr id="3" name="Content Placeholder 2">
            <a:extLst>
              <a:ext uri="{FF2B5EF4-FFF2-40B4-BE49-F238E27FC236}">
                <a16:creationId xmlns:a16="http://schemas.microsoft.com/office/drawing/2014/main" id="{F6B73BBC-FA85-429F-813F-70631661B1CF}"/>
              </a:ext>
            </a:extLst>
          </p:cNvPr>
          <p:cNvSpPr>
            <a:spLocks noGrp="1"/>
          </p:cNvSpPr>
          <p:nvPr>
            <p:ph idx="1"/>
          </p:nvPr>
        </p:nvSpPr>
        <p:spPr/>
        <p:txBody>
          <a:bodyPr/>
          <a:lstStyle/>
          <a:p>
            <a:r>
              <a:rPr lang="en-US" dirty="0"/>
              <a:t>Attendance</a:t>
            </a:r>
          </a:p>
          <a:p>
            <a:pPr lvl="1"/>
            <a:r>
              <a:rPr lang="en-US" dirty="0"/>
              <a:t>No call/No show</a:t>
            </a:r>
          </a:p>
          <a:p>
            <a:pPr lvl="1"/>
            <a:r>
              <a:rPr lang="en-US" dirty="0"/>
              <a:t>Progressive discipline</a:t>
            </a:r>
          </a:p>
          <a:p>
            <a:pPr lvl="1"/>
            <a:r>
              <a:rPr lang="en-US" dirty="0"/>
              <a:t>Effect of disability and medical leave</a:t>
            </a:r>
          </a:p>
          <a:p>
            <a:r>
              <a:rPr lang="en-US" dirty="0"/>
              <a:t>Disclaiming privacy in your IT policy</a:t>
            </a:r>
          </a:p>
          <a:p>
            <a:r>
              <a:rPr lang="en-US" dirty="0"/>
              <a:t>Handling remote work – employee representations and safety considerations</a:t>
            </a:r>
          </a:p>
        </p:txBody>
      </p:sp>
      <p:sp>
        <p:nvSpPr>
          <p:cNvPr id="4" name="Slide Number Placeholder 2">
            <a:extLst>
              <a:ext uri="{FF2B5EF4-FFF2-40B4-BE49-F238E27FC236}">
                <a16:creationId xmlns:a16="http://schemas.microsoft.com/office/drawing/2014/main" id="{3A14BBA7-F42F-4315-960B-86AB9C1F46DC}"/>
              </a:ext>
            </a:extLst>
          </p:cNvPr>
          <p:cNvSpPr>
            <a:spLocks noGrp="1"/>
          </p:cNvSpPr>
          <p:nvPr>
            <p:ph type="sldNum" sz="quarter" idx="12"/>
          </p:nvPr>
        </p:nvSpPr>
        <p:spPr/>
        <p:txBody>
          <a:bodyPr/>
          <a:lstStyle/>
          <a:p>
            <a:fld id="{2A2A6181-BD9D-4EEB-AAD6-40B54AE96A71}" type="slidenum">
              <a:rPr lang="en-US" smtClean="0"/>
              <a:pPr/>
              <a:t>45</a:t>
            </a:fld>
            <a:endParaRPr lang="en-US" dirty="0"/>
          </a:p>
        </p:txBody>
      </p:sp>
    </p:spTree>
    <p:extLst>
      <p:ext uri="{BB962C8B-B14F-4D97-AF65-F5344CB8AC3E}">
        <p14:creationId xmlns:p14="http://schemas.microsoft.com/office/powerpoint/2010/main" val="4253651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BF1F3-0D02-4147-B001-4CCA64BF6330}"/>
              </a:ext>
            </a:extLst>
          </p:cNvPr>
          <p:cNvSpPr>
            <a:spLocks noGrp="1"/>
          </p:cNvSpPr>
          <p:nvPr>
            <p:ph type="title"/>
          </p:nvPr>
        </p:nvSpPr>
        <p:spPr>
          <a:xfrm>
            <a:off x="628651" y="907215"/>
            <a:ext cx="7886700" cy="856271"/>
          </a:xfrm>
        </p:spPr>
        <p:txBody>
          <a:bodyPr/>
          <a:lstStyle/>
          <a:p>
            <a:r>
              <a:rPr lang="en-US" dirty="0"/>
              <a:t>Key Provisions Checklist</a:t>
            </a:r>
          </a:p>
        </p:txBody>
      </p:sp>
      <p:sp>
        <p:nvSpPr>
          <p:cNvPr id="3" name="Content Placeholder 2">
            <a:extLst>
              <a:ext uri="{FF2B5EF4-FFF2-40B4-BE49-F238E27FC236}">
                <a16:creationId xmlns:a16="http://schemas.microsoft.com/office/drawing/2014/main" id="{C20AF1C5-EE2A-4130-8742-E7F63E2EC0EE}"/>
              </a:ext>
            </a:extLst>
          </p:cNvPr>
          <p:cNvSpPr>
            <a:spLocks noGrp="1"/>
          </p:cNvSpPr>
          <p:nvPr>
            <p:ph idx="1"/>
          </p:nvPr>
        </p:nvSpPr>
        <p:spPr>
          <a:xfrm>
            <a:off x="628814" y="2188350"/>
            <a:ext cx="7886372" cy="4094411"/>
          </a:xfrm>
        </p:spPr>
        <p:txBody>
          <a:bodyPr numCol="2"/>
          <a:lstStyle/>
          <a:p>
            <a:pPr lvl="1">
              <a:buFont typeface="Wingdings" panose="05000000000000000000" pitchFamily="2" charset="2"/>
              <a:buChar char="q"/>
            </a:pPr>
            <a:r>
              <a:rPr lang="en-US" dirty="0"/>
              <a:t>Smoke-Free Workplace Policy</a:t>
            </a:r>
          </a:p>
          <a:p>
            <a:pPr lvl="1">
              <a:buFont typeface="Wingdings" panose="05000000000000000000" pitchFamily="2" charset="2"/>
              <a:buChar char="q"/>
            </a:pPr>
            <a:r>
              <a:rPr lang="en-US" dirty="0"/>
              <a:t>Substance Abuse in the Workplace Policy</a:t>
            </a:r>
          </a:p>
          <a:p>
            <a:pPr lvl="2">
              <a:buFont typeface="Wingdings" panose="05000000000000000000" pitchFamily="2" charset="2"/>
              <a:buChar char="q"/>
            </a:pPr>
            <a:r>
              <a:rPr lang="en-US" dirty="0"/>
              <a:t>Medical Marijuana</a:t>
            </a:r>
          </a:p>
          <a:p>
            <a:pPr lvl="1">
              <a:buFont typeface="Wingdings" panose="05000000000000000000" pitchFamily="2" charset="2"/>
              <a:buChar char="q"/>
            </a:pPr>
            <a:r>
              <a:rPr lang="en-US" dirty="0"/>
              <a:t>Drug Testing in the Workplace Policy</a:t>
            </a:r>
          </a:p>
          <a:p>
            <a:pPr lvl="2">
              <a:buFont typeface="Wingdings" panose="05000000000000000000" pitchFamily="2" charset="2"/>
              <a:buChar char="q"/>
            </a:pPr>
            <a:r>
              <a:rPr lang="en-US" dirty="0"/>
              <a:t>Pre, random, for cause, post-accident</a:t>
            </a:r>
          </a:p>
          <a:p>
            <a:pPr lvl="1">
              <a:buFont typeface="Wingdings" panose="05000000000000000000" pitchFamily="2" charset="2"/>
              <a:buChar char="q"/>
            </a:pPr>
            <a:r>
              <a:rPr lang="en-US" dirty="0"/>
              <a:t>Workplace Searches Policy</a:t>
            </a:r>
          </a:p>
          <a:p>
            <a:pPr lvl="1">
              <a:buFont typeface="Wingdings" panose="05000000000000000000" pitchFamily="2" charset="2"/>
              <a:buChar char="q"/>
            </a:pPr>
            <a:r>
              <a:rPr lang="en-US" dirty="0"/>
              <a:t>Workplace Violence Policy</a:t>
            </a:r>
          </a:p>
          <a:p>
            <a:pPr lvl="1">
              <a:buFont typeface="Wingdings" panose="05000000000000000000" pitchFamily="2" charset="2"/>
              <a:buChar char="q"/>
            </a:pPr>
            <a:r>
              <a:rPr lang="en-US" dirty="0"/>
              <a:t>Safe Workplace Policy</a:t>
            </a:r>
          </a:p>
          <a:p>
            <a:pPr lvl="1">
              <a:buFont typeface="Wingdings" panose="05000000000000000000" pitchFamily="2" charset="2"/>
              <a:buChar char="q"/>
            </a:pPr>
            <a:r>
              <a:rPr lang="en-US" dirty="0"/>
              <a:t>Retaliation Policy</a:t>
            </a:r>
          </a:p>
        </p:txBody>
      </p:sp>
      <p:sp>
        <p:nvSpPr>
          <p:cNvPr id="4" name="Slide Number Placeholder 2">
            <a:extLst>
              <a:ext uri="{FF2B5EF4-FFF2-40B4-BE49-F238E27FC236}">
                <a16:creationId xmlns:a16="http://schemas.microsoft.com/office/drawing/2014/main" id="{05212BF1-C87F-4B69-9180-562A9C03F461}"/>
              </a:ext>
            </a:extLst>
          </p:cNvPr>
          <p:cNvSpPr>
            <a:spLocks noGrp="1"/>
          </p:cNvSpPr>
          <p:nvPr>
            <p:ph type="sldNum" sz="quarter" idx="12"/>
          </p:nvPr>
        </p:nvSpPr>
        <p:spPr/>
        <p:txBody>
          <a:bodyPr/>
          <a:lstStyle/>
          <a:p>
            <a:fld id="{2A2A6181-BD9D-4EEB-AAD6-40B54AE96A71}" type="slidenum">
              <a:rPr lang="en-US" smtClean="0"/>
              <a:pPr/>
              <a:t>46</a:t>
            </a:fld>
            <a:endParaRPr lang="en-US" dirty="0"/>
          </a:p>
        </p:txBody>
      </p:sp>
      <p:sp>
        <p:nvSpPr>
          <p:cNvPr id="8" name="Rectangle 7">
            <a:extLst>
              <a:ext uri="{FF2B5EF4-FFF2-40B4-BE49-F238E27FC236}">
                <a16:creationId xmlns:a16="http://schemas.microsoft.com/office/drawing/2014/main" id="{7F510268-DA9B-4034-881E-BAA7CA251A2F}"/>
              </a:ext>
            </a:extLst>
          </p:cNvPr>
          <p:cNvSpPr/>
          <p:nvPr/>
        </p:nvSpPr>
        <p:spPr>
          <a:xfrm>
            <a:off x="628649" y="1635689"/>
            <a:ext cx="3037883" cy="523220"/>
          </a:xfrm>
          <a:prstGeom prst="rect">
            <a:avLst/>
          </a:prstGeom>
        </p:spPr>
        <p:txBody>
          <a:bodyPr wrap="none">
            <a:spAutoFit/>
          </a:bodyPr>
          <a:lstStyle/>
          <a:p>
            <a:pPr>
              <a:buClr>
                <a:schemeClr val="accent2"/>
              </a:buClr>
              <a:buFont typeface="Wingdings" panose="05000000000000000000" pitchFamily="2" charset="2"/>
              <a:buChar char="ü"/>
            </a:pPr>
            <a:r>
              <a:rPr lang="en-US" sz="2800" dirty="0">
                <a:cs typeface="Times New Roman" panose="02020603050405020304" pitchFamily="18" charset="0"/>
              </a:rPr>
              <a:t>Health and Safety</a:t>
            </a:r>
          </a:p>
        </p:txBody>
      </p:sp>
    </p:spTree>
    <p:extLst>
      <p:ext uri="{BB962C8B-B14F-4D97-AF65-F5344CB8AC3E}">
        <p14:creationId xmlns:p14="http://schemas.microsoft.com/office/powerpoint/2010/main" val="1410200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94EF7-ABFE-4948-8095-E9BBD80B1495}"/>
              </a:ext>
            </a:extLst>
          </p:cNvPr>
          <p:cNvSpPr>
            <a:spLocks noGrp="1"/>
          </p:cNvSpPr>
          <p:nvPr>
            <p:ph type="title"/>
          </p:nvPr>
        </p:nvSpPr>
        <p:spPr/>
        <p:txBody>
          <a:bodyPr/>
          <a:lstStyle/>
          <a:p>
            <a:r>
              <a:rPr lang="en-US" dirty="0"/>
              <a:t>Health &amp; Safety Policies as Defenses</a:t>
            </a:r>
          </a:p>
        </p:txBody>
      </p:sp>
      <p:sp>
        <p:nvSpPr>
          <p:cNvPr id="3" name="Content Placeholder 2">
            <a:extLst>
              <a:ext uri="{FF2B5EF4-FFF2-40B4-BE49-F238E27FC236}">
                <a16:creationId xmlns:a16="http://schemas.microsoft.com/office/drawing/2014/main" id="{A3E7C103-173B-4CF9-AA95-92F0B774AF22}"/>
              </a:ext>
            </a:extLst>
          </p:cNvPr>
          <p:cNvSpPr>
            <a:spLocks noGrp="1"/>
          </p:cNvSpPr>
          <p:nvPr>
            <p:ph idx="1"/>
          </p:nvPr>
        </p:nvSpPr>
        <p:spPr>
          <a:xfrm>
            <a:off x="628815" y="2006082"/>
            <a:ext cx="5585373" cy="4121343"/>
          </a:xfrm>
        </p:spPr>
        <p:txBody>
          <a:bodyPr/>
          <a:lstStyle/>
          <a:p>
            <a:r>
              <a:rPr lang="en-US" dirty="0"/>
              <a:t>Drug testing</a:t>
            </a:r>
          </a:p>
          <a:p>
            <a:r>
              <a:rPr lang="en-US" dirty="0"/>
              <a:t>Substances that matter</a:t>
            </a:r>
          </a:p>
          <a:p>
            <a:r>
              <a:rPr lang="en-US" dirty="0"/>
              <a:t>Violence and threats</a:t>
            </a:r>
          </a:p>
          <a:p>
            <a:r>
              <a:rPr lang="en-US" dirty="0"/>
              <a:t>Marijuana Testing – how will things change with medical marijuana?</a:t>
            </a:r>
          </a:p>
          <a:p>
            <a:r>
              <a:rPr lang="en-US" dirty="0"/>
              <a:t>Standard for discipline discharge – existence or impairment</a:t>
            </a:r>
          </a:p>
        </p:txBody>
      </p:sp>
      <p:sp>
        <p:nvSpPr>
          <p:cNvPr id="5" name="Slide Number Placeholder 2">
            <a:extLst>
              <a:ext uri="{FF2B5EF4-FFF2-40B4-BE49-F238E27FC236}">
                <a16:creationId xmlns:a16="http://schemas.microsoft.com/office/drawing/2014/main" id="{C791AC42-4F70-4C6F-85E1-3224319F5C33}"/>
              </a:ext>
            </a:extLst>
          </p:cNvPr>
          <p:cNvSpPr>
            <a:spLocks noGrp="1"/>
          </p:cNvSpPr>
          <p:nvPr>
            <p:ph type="sldNum" sz="quarter" idx="12"/>
          </p:nvPr>
        </p:nvSpPr>
        <p:spPr/>
        <p:txBody>
          <a:bodyPr/>
          <a:lstStyle/>
          <a:p>
            <a:fld id="{2A2A6181-BD9D-4EEB-AAD6-40B54AE96A71}" type="slidenum">
              <a:rPr lang="en-US" smtClean="0"/>
              <a:pPr/>
              <a:t>47</a:t>
            </a:fld>
            <a:endParaRPr lang="en-US" dirty="0"/>
          </a:p>
        </p:txBody>
      </p:sp>
      <p:pic>
        <p:nvPicPr>
          <p:cNvPr id="1026" name="Picture 2" descr="drug and alcohol policy | policies and procedures for drug testing">
            <a:extLst>
              <a:ext uri="{FF2B5EF4-FFF2-40B4-BE49-F238E27FC236}">
                <a16:creationId xmlns:a16="http://schemas.microsoft.com/office/drawing/2014/main" id="{ED0CCBEC-7394-4B32-8870-06A006DE8C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8899" y="3870861"/>
            <a:ext cx="2981830" cy="1783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1851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2313-2C83-49E9-9387-BCC99215848A}"/>
              </a:ext>
            </a:extLst>
          </p:cNvPr>
          <p:cNvSpPr>
            <a:spLocks noGrp="1"/>
          </p:cNvSpPr>
          <p:nvPr>
            <p:ph type="title"/>
          </p:nvPr>
        </p:nvSpPr>
        <p:spPr>
          <a:xfrm>
            <a:off x="628651" y="907215"/>
            <a:ext cx="7886700" cy="954107"/>
          </a:xfrm>
        </p:spPr>
        <p:txBody>
          <a:bodyPr/>
          <a:lstStyle/>
          <a:p>
            <a:r>
              <a:rPr lang="en-US" dirty="0"/>
              <a:t>Key Provisions Checklist</a:t>
            </a:r>
          </a:p>
        </p:txBody>
      </p:sp>
      <p:sp>
        <p:nvSpPr>
          <p:cNvPr id="5" name="Slide Number Placeholder 2">
            <a:extLst>
              <a:ext uri="{FF2B5EF4-FFF2-40B4-BE49-F238E27FC236}">
                <a16:creationId xmlns:a16="http://schemas.microsoft.com/office/drawing/2014/main" id="{3D45455A-3EC9-4BFF-BD48-4250A978D082}"/>
              </a:ext>
            </a:extLst>
          </p:cNvPr>
          <p:cNvSpPr>
            <a:spLocks noGrp="1"/>
          </p:cNvSpPr>
          <p:nvPr>
            <p:ph type="sldNum" sz="quarter" idx="12"/>
          </p:nvPr>
        </p:nvSpPr>
        <p:spPr/>
        <p:txBody>
          <a:bodyPr/>
          <a:lstStyle/>
          <a:p>
            <a:fld id="{2A2A6181-BD9D-4EEB-AAD6-40B54AE96A71}" type="slidenum">
              <a:rPr lang="en-US" smtClean="0"/>
              <a:pPr/>
              <a:t>48</a:t>
            </a:fld>
            <a:endParaRPr lang="en-US" dirty="0"/>
          </a:p>
        </p:txBody>
      </p:sp>
      <p:sp>
        <p:nvSpPr>
          <p:cNvPr id="4" name="Content Placeholder 2">
            <a:extLst>
              <a:ext uri="{FF2B5EF4-FFF2-40B4-BE49-F238E27FC236}">
                <a16:creationId xmlns:a16="http://schemas.microsoft.com/office/drawing/2014/main" id="{E630A0B2-3FA6-4A9B-88B3-9ED0FBCDD448}"/>
              </a:ext>
            </a:extLst>
          </p:cNvPr>
          <p:cNvSpPr txBox="1">
            <a:spLocks/>
          </p:cNvSpPr>
          <p:nvPr/>
        </p:nvSpPr>
        <p:spPr>
          <a:xfrm>
            <a:off x="539008" y="2714947"/>
            <a:ext cx="8421584" cy="3230531"/>
          </a:xfrm>
          <a:prstGeom prst="rect">
            <a:avLst/>
          </a:prstGeom>
        </p:spPr>
        <p:txBody>
          <a:bodyPr numCol="2" spcCol="182880"/>
          <a:lstStyle>
            <a:lvl1pPr marL="342900" indent="-342900" algn="l" defTabSz="685800" rtl="0" eaLnBrk="1" latinLnBrk="0" hangingPunct="1">
              <a:lnSpc>
                <a:spcPct val="100000"/>
              </a:lnSpc>
              <a:spcBef>
                <a:spcPts val="1900"/>
              </a:spcBef>
              <a:buFont typeface="Wingdings" panose="05000000000000000000" pitchFamily="2" charset="2"/>
              <a:buChar char="§"/>
              <a:defRPr lang="en-US" sz="2400" kern="1800" spc="0" baseline="0" dirty="0">
                <a:solidFill>
                  <a:schemeClr val="tx1"/>
                </a:solidFill>
                <a:latin typeface="+mn-lt"/>
                <a:ea typeface="+mn-ea"/>
                <a:cs typeface="+mn-cs"/>
              </a:defRPr>
            </a:lvl1pPr>
            <a:lvl2pPr marL="800100" indent="-457200" algn="l" defTabSz="685800" rtl="0" eaLnBrk="1" latinLnBrk="0" hangingPunct="1">
              <a:lnSpc>
                <a:spcPct val="100000"/>
              </a:lnSpc>
              <a:spcBef>
                <a:spcPts val="1900"/>
              </a:spcBef>
              <a:buFont typeface="Arial" panose="020B0604020202020204" pitchFamily="34" charset="0"/>
              <a:buChar char="•"/>
              <a:defRPr lang="en-US" sz="2200" kern="1800" spc="0" baseline="0" dirty="0">
                <a:solidFill>
                  <a:schemeClr val="tx1"/>
                </a:solidFill>
                <a:latin typeface="+mn-lt"/>
                <a:ea typeface="+mn-ea"/>
                <a:cs typeface="+mn-cs"/>
              </a:defRPr>
            </a:lvl2pPr>
            <a:lvl3pPr marL="1028700" indent="-342900" algn="l" defTabSz="685800" rtl="0" eaLnBrk="1" latinLnBrk="0" hangingPunct="1">
              <a:lnSpc>
                <a:spcPct val="100000"/>
              </a:lnSpc>
              <a:spcBef>
                <a:spcPts val="1900"/>
              </a:spcBef>
              <a:buFont typeface="Calibri" panose="020F0502020204030204" pitchFamily="34" charset="0"/>
              <a:buChar char="–"/>
              <a:defRPr lang="en-US" sz="2000" kern="1800" spc="0" baseline="0" dirty="0">
                <a:solidFill>
                  <a:schemeClr val="tx1"/>
                </a:solidFill>
                <a:latin typeface="+mn-lt"/>
                <a:ea typeface="+mn-ea"/>
                <a:cs typeface="+mn-cs"/>
              </a:defRPr>
            </a:lvl3pPr>
            <a:lvl4pPr marL="1371600" indent="-342900" algn="l" defTabSz="685800" rtl="0" eaLnBrk="1" latinLnBrk="0" hangingPunct="1">
              <a:lnSpc>
                <a:spcPct val="100000"/>
              </a:lnSpc>
              <a:spcBef>
                <a:spcPts val="1900"/>
              </a:spcBef>
              <a:buFont typeface="Courier New" panose="02070309020205020404" pitchFamily="49" charset="0"/>
              <a:buChar char="o"/>
              <a:defRPr lang="en-US" sz="1800" kern="1800" spc="0" baseline="0" dirty="0">
                <a:solidFill>
                  <a:schemeClr val="tx1"/>
                </a:solidFill>
                <a:latin typeface="+mn-lt"/>
                <a:ea typeface="+mn-ea"/>
                <a:cs typeface="+mn-cs"/>
              </a:defRPr>
            </a:lvl4pPr>
            <a:lvl5pPr marL="1714500" indent="-342900" algn="l" defTabSz="685800" rtl="0" eaLnBrk="1" latinLnBrk="0" hangingPunct="1">
              <a:lnSpc>
                <a:spcPct val="100000"/>
              </a:lnSpc>
              <a:spcBef>
                <a:spcPts val="1900"/>
              </a:spcBef>
              <a:buFont typeface="Wingdings" panose="05000000000000000000" pitchFamily="2" charset="2"/>
              <a:buChar char="Ø"/>
              <a:defRPr lang="en-US" sz="1600" kern="1800" spc="0" baseline="0" dirty="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Holiday, Vacation, and Sick Days</a:t>
            </a:r>
          </a:p>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Bereavement Leave Policy</a:t>
            </a:r>
          </a:p>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Family and Medical Leave (Federal + State)</a:t>
            </a:r>
          </a:p>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Pregnancy and Parental Leave Policy</a:t>
            </a:r>
          </a:p>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Military Service Leave Policy</a:t>
            </a:r>
          </a:p>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Jury Duty Leave Policy</a:t>
            </a:r>
          </a:p>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Witness and Victims of Crime Leave Policy</a:t>
            </a:r>
          </a:p>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Bone Marrow, Organ, and Blood Donation Leave</a:t>
            </a:r>
          </a:p>
          <a:p>
            <a:pPr lvl="1">
              <a:spcBef>
                <a:spcPts val="1200"/>
              </a:spcBef>
              <a:buClr>
                <a:schemeClr val="tx1"/>
              </a:buClr>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State and Local Policy Requirements – paid sick leave, VESSA</a:t>
            </a:r>
          </a:p>
        </p:txBody>
      </p:sp>
      <p:sp>
        <p:nvSpPr>
          <p:cNvPr id="9" name="Rectangle 8">
            <a:extLst>
              <a:ext uri="{FF2B5EF4-FFF2-40B4-BE49-F238E27FC236}">
                <a16:creationId xmlns:a16="http://schemas.microsoft.com/office/drawing/2014/main" id="{A0AF82C6-6EC2-4DBE-AEDE-3E4579E07726}"/>
              </a:ext>
            </a:extLst>
          </p:cNvPr>
          <p:cNvSpPr/>
          <p:nvPr/>
        </p:nvSpPr>
        <p:spPr>
          <a:xfrm>
            <a:off x="628649" y="1676788"/>
            <a:ext cx="3171253" cy="954107"/>
          </a:xfrm>
          <a:prstGeom prst="rect">
            <a:avLst/>
          </a:prstGeom>
        </p:spPr>
        <p:txBody>
          <a:bodyPr wrap="none">
            <a:spAutoFit/>
          </a:bodyPr>
          <a:lstStyle/>
          <a:p>
            <a:pPr>
              <a:buClr>
                <a:schemeClr val="accent2"/>
              </a:buClr>
              <a:buFont typeface="Wingdings" panose="05000000000000000000" pitchFamily="2" charset="2"/>
              <a:buChar char="ü"/>
            </a:pPr>
            <a:r>
              <a:rPr lang="en-US" sz="2800" dirty="0">
                <a:cs typeface="Times New Roman" panose="02020603050405020304" pitchFamily="18" charset="0"/>
              </a:rPr>
              <a:t>Employee Benefits</a:t>
            </a:r>
          </a:p>
          <a:p>
            <a:pPr>
              <a:buClr>
                <a:schemeClr val="accent2"/>
              </a:buClr>
              <a:buFont typeface="Wingdings" panose="05000000000000000000" pitchFamily="2" charset="2"/>
              <a:buChar char="ü"/>
            </a:pPr>
            <a:r>
              <a:rPr lang="en-US" sz="2800" dirty="0">
                <a:cs typeface="Times New Roman" panose="02020603050405020304" pitchFamily="18" charset="0"/>
              </a:rPr>
              <a:t>Leave Policies</a:t>
            </a:r>
          </a:p>
        </p:txBody>
      </p:sp>
    </p:spTree>
    <p:extLst>
      <p:ext uri="{BB962C8B-B14F-4D97-AF65-F5344CB8AC3E}">
        <p14:creationId xmlns:p14="http://schemas.microsoft.com/office/powerpoint/2010/main" val="1996293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ADED5-F7B3-4A14-B59E-101D20128903}"/>
              </a:ext>
            </a:extLst>
          </p:cNvPr>
          <p:cNvSpPr>
            <a:spLocks noGrp="1"/>
          </p:cNvSpPr>
          <p:nvPr>
            <p:ph type="title"/>
          </p:nvPr>
        </p:nvSpPr>
        <p:spPr/>
        <p:txBody>
          <a:bodyPr/>
          <a:lstStyle/>
          <a:p>
            <a:r>
              <a:rPr lang="en-US" dirty="0"/>
              <a:t>Leave Policies as Defenses</a:t>
            </a:r>
          </a:p>
        </p:txBody>
      </p:sp>
      <p:sp>
        <p:nvSpPr>
          <p:cNvPr id="3" name="Content Placeholder 2">
            <a:extLst>
              <a:ext uri="{FF2B5EF4-FFF2-40B4-BE49-F238E27FC236}">
                <a16:creationId xmlns:a16="http://schemas.microsoft.com/office/drawing/2014/main" id="{2075D829-E235-4647-9A10-96571F0F55AC}"/>
              </a:ext>
            </a:extLst>
          </p:cNvPr>
          <p:cNvSpPr>
            <a:spLocks noGrp="1"/>
          </p:cNvSpPr>
          <p:nvPr>
            <p:ph idx="1"/>
          </p:nvPr>
        </p:nvSpPr>
        <p:spPr/>
        <p:txBody>
          <a:bodyPr/>
          <a:lstStyle/>
          <a:p>
            <a:r>
              <a:rPr lang="en-US" dirty="0"/>
              <a:t>PTO payout</a:t>
            </a:r>
          </a:p>
          <a:p>
            <a:r>
              <a:rPr lang="en-US" dirty="0"/>
              <a:t>PTO during resignation period</a:t>
            </a:r>
          </a:p>
          <a:p>
            <a:r>
              <a:rPr lang="en-US" dirty="0"/>
              <a:t>FMLA and WFMLA</a:t>
            </a:r>
          </a:p>
          <a:p>
            <a:r>
              <a:rPr lang="en-US" dirty="0"/>
              <a:t>Coordination of non-required leaves</a:t>
            </a:r>
          </a:p>
        </p:txBody>
      </p:sp>
      <p:sp>
        <p:nvSpPr>
          <p:cNvPr id="5" name="Slide Number Placeholder 2">
            <a:extLst>
              <a:ext uri="{FF2B5EF4-FFF2-40B4-BE49-F238E27FC236}">
                <a16:creationId xmlns:a16="http://schemas.microsoft.com/office/drawing/2014/main" id="{1C88C6EA-9B69-44D0-8652-05FCC801BF1D}"/>
              </a:ext>
            </a:extLst>
          </p:cNvPr>
          <p:cNvSpPr>
            <a:spLocks noGrp="1"/>
          </p:cNvSpPr>
          <p:nvPr>
            <p:ph type="sldNum" sz="quarter" idx="12"/>
          </p:nvPr>
        </p:nvSpPr>
        <p:spPr/>
        <p:txBody>
          <a:bodyPr/>
          <a:lstStyle/>
          <a:p>
            <a:fld id="{2A2A6181-BD9D-4EEB-AAD6-40B54AE96A71}" type="slidenum">
              <a:rPr lang="en-US" smtClean="0"/>
              <a:pPr/>
              <a:t>49</a:t>
            </a:fld>
            <a:endParaRPr lang="en-US" dirty="0"/>
          </a:p>
        </p:txBody>
      </p:sp>
      <p:pic>
        <p:nvPicPr>
          <p:cNvPr id="2050" name="Picture 2" descr="Employee Leaves | Department of Human Resources">
            <a:extLst>
              <a:ext uri="{FF2B5EF4-FFF2-40B4-BE49-F238E27FC236}">
                <a16:creationId xmlns:a16="http://schemas.microsoft.com/office/drawing/2014/main" id="{0B5335E6-2928-4588-9E13-1B8A1A6042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6219" y="4534211"/>
            <a:ext cx="4291561" cy="16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09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Integrated Leave Management</a:t>
            </a:r>
          </a:p>
        </p:txBody>
      </p:sp>
      <p:sp>
        <p:nvSpPr>
          <p:cNvPr id="3" name="Content Placeholder 2"/>
          <p:cNvSpPr>
            <a:spLocks noGrp="1"/>
          </p:cNvSpPr>
          <p:nvPr>
            <p:ph idx="1"/>
          </p:nvPr>
        </p:nvSpPr>
        <p:spPr>
          <a:xfrm>
            <a:off x="628815" y="1977028"/>
            <a:ext cx="7886372" cy="4389819"/>
          </a:xfrm>
        </p:spPr>
        <p:txBody>
          <a:bodyPr/>
          <a:lstStyle/>
          <a:p>
            <a:pPr>
              <a:spcBef>
                <a:spcPts val="1200"/>
              </a:spcBef>
            </a:pPr>
            <a:r>
              <a:rPr lang="en-US" dirty="0"/>
              <a:t>FMLA</a:t>
            </a:r>
          </a:p>
          <a:p>
            <a:pPr>
              <a:spcBef>
                <a:spcPts val="1200"/>
              </a:spcBef>
            </a:pPr>
            <a:r>
              <a:rPr lang="en-US" dirty="0"/>
              <a:t>ADA</a:t>
            </a:r>
          </a:p>
          <a:p>
            <a:pPr>
              <a:spcBef>
                <a:spcPts val="1200"/>
              </a:spcBef>
            </a:pPr>
            <a:r>
              <a:rPr lang="en-US" dirty="0"/>
              <a:t>Workers’ Compensation</a:t>
            </a:r>
          </a:p>
          <a:p>
            <a:pPr>
              <a:spcBef>
                <a:spcPts val="1200"/>
              </a:spcBef>
            </a:pPr>
            <a:r>
              <a:rPr lang="en-US" dirty="0"/>
              <a:t>STD/LTD</a:t>
            </a:r>
          </a:p>
          <a:p>
            <a:pPr>
              <a:spcBef>
                <a:spcPts val="1200"/>
              </a:spcBef>
            </a:pPr>
            <a:r>
              <a:rPr lang="en-US" dirty="0"/>
              <a:t>LOA/Medical Leave/Sick Leave</a:t>
            </a:r>
          </a:p>
          <a:p>
            <a:pPr>
              <a:spcBef>
                <a:spcPts val="1200"/>
              </a:spcBef>
            </a:pPr>
            <a:r>
              <a:rPr lang="en-US" dirty="0"/>
              <a:t>Other?</a:t>
            </a:r>
          </a:p>
          <a:p>
            <a:pPr marL="0" indent="0">
              <a:spcBef>
                <a:spcPts val="1200"/>
              </a:spcBef>
              <a:buNone/>
            </a:pPr>
            <a:r>
              <a:rPr lang="en-US" dirty="0"/>
              <a:t>Not a policy by policy approach – need to look at all possible obligations! But also integrate for a coordination of rights, obligations and entitlements.</a:t>
            </a:r>
          </a:p>
        </p:txBody>
      </p:sp>
      <p:sp>
        <p:nvSpPr>
          <p:cNvPr id="4" name="Slide Number Placeholder 3"/>
          <p:cNvSpPr>
            <a:spLocks noGrp="1"/>
          </p:cNvSpPr>
          <p:nvPr>
            <p:ph type="sldNum" sz="quarter" idx="12"/>
          </p:nvPr>
        </p:nvSpPr>
        <p:spPr/>
        <p:txBody>
          <a:bodyPr/>
          <a:lstStyle/>
          <a:p>
            <a:fld id="{DB64C5D8-89CB-40BB-AF2F-7330669B676C}" type="slidenum">
              <a:rPr lang="en-US" smtClean="0"/>
              <a:pPr/>
              <a:t>5</a:t>
            </a:fld>
            <a:endParaRPr lang="en-US" dirty="0"/>
          </a:p>
        </p:txBody>
      </p:sp>
    </p:spTree>
    <p:extLst>
      <p:ext uri="{BB962C8B-B14F-4D97-AF65-F5344CB8AC3E}">
        <p14:creationId xmlns:p14="http://schemas.microsoft.com/office/powerpoint/2010/main" val="32776504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20A90-482C-4F98-89F2-F38A357BEA88}"/>
              </a:ext>
            </a:extLst>
          </p:cNvPr>
          <p:cNvSpPr>
            <a:spLocks noGrp="1"/>
          </p:cNvSpPr>
          <p:nvPr>
            <p:ph type="title"/>
          </p:nvPr>
        </p:nvSpPr>
        <p:spPr/>
        <p:txBody>
          <a:bodyPr/>
          <a:lstStyle/>
          <a:p>
            <a:r>
              <a:rPr lang="en-US" dirty="0"/>
              <a:t>Other Provisions</a:t>
            </a:r>
          </a:p>
        </p:txBody>
      </p:sp>
      <p:sp>
        <p:nvSpPr>
          <p:cNvPr id="3" name="Content Placeholder 2">
            <a:extLst>
              <a:ext uri="{FF2B5EF4-FFF2-40B4-BE49-F238E27FC236}">
                <a16:creationId xmlns:a16="http://schemas.microsoft.com/office/drawing/2014/main" id="{26D83AAE-670D-4140-94FF-B448FC1779DA}"/>
              </a:ext>
            </a:extLst>
          </p:cNvPr>
          <p:cNvSpPr>
            <a:spLocks noGrp="1"/>
          </p:cNvSpPr>
          <p:nvPr>
            <p:ph idx="1"/>
          </p:nvPr>
        </p:nvSpPr>
        <p:spPr>
          <a:xfrm>
            <a:off x="628815" y="1751822"/>
            <a:ext cx="8048654" cy="4261303"/>
          </a:xfrm>
        </p:spPr>
        <p:txBody>
          <a:bodyPr/>
          <a:lstStyle/>
          <a:p>
            <a:r>
              <a:rPr lang="en-US" dirty="0"/>
              <a:t>At will!</a:t>
            </a:r>
          </a:p>
          <a:p>
            <a:r>
              <a:rPr lang="en-US" dirty="0"/>
              <a:t>At will!</a:t>
            </a:r>
          </a:p>
          <a:p>
            <a:r>
              <a:rPr lang="en-US" dirty="0"/>
              <a:t>At will!</a:t>
            </a:r>
          </a:p>
          <a:p>
            <a:r>
              <a:rPr lang="en-US" dirty="0"/>
              <a:t>Disclaimer that no contractual rights – but not futile to have 3rd party assistance</a:t>
            </a:r>
          </a:p>
          <a:p>
            <a:r>
              <a:rPr lang="en-US" dirty="0"/>
              <a:t>Keep discretion at forefront</a:t>
            </a:r>
          </a:p>
          <a:p>
            <a:r>
              <a:rPr lang="en-US" dirty="0"/>
              <a:t>Acknowledgment of receipt</a:t>
            </a:r>
          </a:p>
          <a:p>
            <a:r>
              <a:rPr lang="en-US" dirty="0"/>
              <a:t>Right to Work (the shifting sands)</a:t>
            </a:r>
          </a:p>
        </p:txBody>
      </p:sp>
      <p:sp>
        <p:nvSpPr>
          <p:cNvPr id="4" name="Slide Number Placeholder 2">
            <a:extLst>
              <a:ext uri="{FF2B5EF4-FFF2-40B4-BE49-F238E27FC236}">
                <a16:creationId xmlns:a16="http://schemas.microsoft.com/office/drawing/2014/main" id="{AA728F3E-3961-498F-BB02-5DBCF1F61F91}"/>
              </a:ext>
            </a:extLst>
          </p:cNvPr>
          <p:cNvSpPr>
            <a:spLocks noGrp="1"/>
          </p:cNvSpPr>
          <p:nvPr>
            <p:ph type="sldNum" sz="quarter" idx="12"/>
          </p:nvPr>
        </p:nvSpPr>
        <p:spPr/>
        <p:txBody>
          <a:bodyPr/>
          <a:lstStyle/>
          <a:p>
            <a:fld id="{2A2A6181-BD9D-4EEB-AAD6-40B54AE96A71}" type="slidenum">
              <a:rPr lang="en-US" smtClean="0"/>
              <a:pPr/>
              <a:t>50</a:t>
            </a:fld>
            <a:endParaRPr lang="en-US" dirty="0"/>
          </a:p>
        </p:txBody>
      </p:sp>
    </p:spTree>
    <p:extLst>
      <p:ext uri="{BB962C8B-B14F-4D97-AF65-F5344CB8AC3E}">
        <p14:creationId xmlns:p14="http://schemas.microsoft.com/office/powerpoint/2010/main" val="17196721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CB5CF-AB08-43C5-9031-63A3C37E34A6}"/>
              </a:ext>
            </a:extLst>
          </p:cNvPr>
          <p:cNvSpPr>
            <a:spLocks noGrp="1"/>
          </p:cNvSpPr>
          <p:nvPr>
            <p:ph type="title"/>
          </p:nvPr>
        </p:nvSpPr>
        <p:spPr/>
        <p:txBody>
          <a:bodyPr/>
          <a:lstStyle/>
          <a:p>
            <a:r>
              <a:rPr lang="en-US" dirty="0"/>
              <a:t>Provisions to </a:t>
            </a:r>
            <a:r>
              <a:rPr lang="en-US" u="sng" dirty="0"/>
              <a:t>Not</a:t>
            </a:r>
            <a:r>
              <a:rPr lang="en-US" dirty="0"/>
              <a:t> Include</a:t>
            </a:r>
          </a:p>
        </p:txBody>
      </p:sp>
      <p:sp>
        <p:nvSpPr>
          <p:cNvPr id="3" name="Content Placeholder 2">
            <a:extLst>
              <a:ext uri="{FF2B5EF4-FFF2-40B4-BE49-F238E27FC236}">
                <a16:creationId xmlns:a16="http://schemas.microsoft.com/office/drawing/2014/main" id="{82481E29-3057-4EB1-A1BB-34CA432B2919}"/>
              </a:ext>
            </a:extLst>
          </p:cNvPr>
          <p:cNvSpPr>
            <a:spLocks noGrp="1"/>
          </p:cNvSpPr>
          <p:nvPr>
            <p:ph idx="1"/>
          </p:nvPr>
        </p:nvSpPr>
        <p:spPr/>
        <p:txBody>
          <a:bodyPr/>
          <a:lstStyle/>
          <a:p>
            <a:r>
              <a:rPr lang="en-US" sz="2600" dirty="0"/>
              <a:t>Overly broad policies</a:t>
            </a:r>
          </a:p>
          <a:p>
            <a:r>
              <a:rPr lang="en-US" sz="2600" dirty="0"/>
              <a:t>Policies that infringe on rights employees have under the NLRA</a:t>
            </a:r>
          </a:p>
          <a:p>
            <a:r>
              <a:rPr lang="en-US" sz="2600" dirty="0"/>
              <a:t>If unionized: policies cannot contradict the terms of the collective bargaining agreements they have with their employees’ union(s) – unless contract defers</a:t>
            </a:r>
          </a:p>
        </p:txBody>
      </p:sp>
      <p:sp>
        <p:nvSpPr>
          <p:cNvPr id="4" name="Slide Number Placeholder 2">
            <a:extLst>
              <a:ext uri="{FF2B5EF4-FFF2-40B4-BE49-F238E27FC236}">
                <a16:creationId xmlns:a16="http://schemas.microsoft.com/office/drawing/2014/main" id="{0E77B30D-9883-4B74-8CAA-77620EC1CC32}"/>
              </a:ext>
            </a:extLst>
          </p:cNvPr>
          <p:cNvSpPr>
            <a:spLocks noGrp="1"/>
          </p:cNvSpPr>
          <p:nvPr>
            <p:ph type="sldNum" sz="quarter" idx="12"/>
          </p:nvPr>
        </p:nvSpPr>
        <p:spPr/>
        <p:txBody>
          <a:bodyPr/>
          <a:lstStyle/>
          <a:p>
            <a:fld id="{2A2A6181-BD9D-4EEB-AAD6-40B54AE96A71}" type="slidenum">
              <a:rPr lang="en-US" smtClean="0"/>
              <a:pPr/>
              <a:t>51</a:t>
            </a:fld>
            <a:endParaRPr lang="en-US" dirty="0"/>
          </a:p>
        </p:txBody>
      </p:sp>
    </p:spTree>
    <p:extLst>
      <p:ext uri="{BB962C8B-B14F-4D97-AF65-F5344CB8AC3E}">
        <p14:creationId xmlns:p14="http://schemas.microsoft.com/office/powerpoint/2010/main" val="2367632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9F91D-D24F-49DC-AA33-8ED95BF1BFA5}"/>
              </a:ext>
            </a:extLst>
          </p:cNvPr>
          <p:cNvSpPr>
            <a:spLocks noGrp="1"/>
          </p:cNvSpPr>
          <p:nvPr>
            <p:ph type="title"/>
          </p:nvPr>
        </p:nvSpPr>
        <p:spPr/>
        <p:txBody>
          <a:bodyPr>
            <a:normAutofit fontScale="90000"/>
          </a:bodyPr>
          <a:lstStyle/>
          <a:p>
            <a:r>
              <a:rPr lang="en-US" dirty="0"/>
              <a:t>Risk Area: </a:t>
            </a:r>
            <a:br>
              <a:rPr lang="en-US" dirty="0"/>
            </a:br>
            <a:r>
              <a:rPr lang="en-US" dirty="0"/>
              <a:t>Applying Policies Inconsistently </a:t>
            </a:r>
          </a:p>
        </p:txBody>
      </p:sp>
      <p:sp>
        <p:nvSpPr>
          <p:cNvPr id="3" name="Content Placeholder 2">
            <a:extLst>
              <a:ext uri="{FF2B5EF4-FFF2-40B4-BE49-F238E27FC236}">
                <a16:creationId xmlns:a16="http://schemas.microsoft.com/office/drawing/2014/main" id="{6D39773E-280B-4BB4-9FD2-8951C51770A3}"/>
              </a:ext>
            </a:extLst>
          </p:cNvPr>
          <p:cNvSpPr>
            <a:spLocks noGrp="1"/>
          </p:cNvSpPr>
          <p:nvPr>
            <p:ph idx="1"/>
          </p:nvPr>
        </p:nvSpPr>
        <p:spPr>
          <a:xfrm>
            <a:off x="314407" y="2146041"/>
            <a:ext cx="8515185" cy="3993036"/>
          </a:xfrm>
        </p:spPr>
        <p:txBody>
          <a:bodyPr/>
          <a:lstStyle/>
          <a:p>
            <a:r>
              <a:rPr lang="en-US" dirty="0"/>
              <a:t>Open the door to claims of discrimination and unfair treatment</a:t>
            </a:r>
          </a:p>
          <a:p>
            <a:r>
              <a:rPr lang="en-US" dirty="0"/>
              <a:t>Insubordination</a:t>
            </a:r>
          </a:p>
          <a:p>
            <a:r>
              <a:rPr lang="en-US" dirty="0"/>
              <a:t>Importance of training supervisors on reasons for the policies and how to apply them fairly and consistently</a:t>
            </a:r>
          </a:p>
          <a:p>
            <a:pPr lvl="1"/>
            <a:r>
              <a:rPr lang="en-US" dirty="0"/>
              <a:t>Application of discipline</a:t>
            </a:r>
          </a:p>
          <a:p>
            <a:r>
              <a:rPr lang="en-US" dirty="0"/>
              <a:t>Encourage employees to ask clarifying questions about policies and who to contact if they witness inconsistent application</a:t>
            </a:r>
          </a:p>
        </p:txBody>
      </p:sp>
      <p:sp>
        <p:nvSpPr>
          <p:cNvPr id="4" name="Slide Number Placeholder 2">
            <a:extLst>
              <a:ext uri="{FF2B5EF4-FFF2-40B4-BE49-F238E27FC236}">
                <a16:creationId xmlns:a16="http://schemas.microsoft.com/office/drawing/2014/main" id="{33316E43-E49A-4E6E-BF3E-9C2CD675A464}"/>
              </a:ext>
            </a:extLst>
          </p:cNvPr>
          <p:cNvSpPr>
            <a:spLocks noGrp="1"/>
          </p:cNvSpPr>
          <p:nvPr>
            <p:ph type="sldNum" sz="quarter" idx="12"/>
          </p:nvPr>
        </p:nvSpPr>
        <p:spPr/>
        <p:txBody>
          <a:bodyPr/>
          <a:lstStyle/>
          <a:p>
            <a:fld id="{2A2A6181-BD9D-4EEB-AAD6-40B54AE96A71}" type="slidenum">
              <a:rPr lang="en-US" smtClean="0"/>
              <a:pPr/>
              <a:t>52</a:t>
            </a:fld>
            <a:endParaRPr lang="en-US" dirty="0"/>
          </a:p>
        </p:txBody>
      </p:sp>
    </p:spTree>
    <p:extLst>
      <p:ext uri="{BB962C8B-B14F-4D97-AF65-F5344CB8AC3E}">
        <p14:creationId xmlns:p14="http://schemas.microsoft.com/office/powerpoint/2010/main" val="20632202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0667-0805-4106-87B1-5661DCD4BD5C}"/>
              </a:ext>
            </a:extLst>
          </p:cNvPr>
          <p:cNvSpPr>
            <a:spLocks noGrp="1"/>
          </p:cNvSpPr>
          <p:nvPr>
            <p:ph type="title"/>
          </p:nvPr>
        </p:nvSpPr>
        <p:spPr/>
        <p:txBody>
          <a:bodyPr>
            <a:normAutofit fontScale="90000"/>
          </a:bodyPr>
          <a:lstStyle/>
          <a:p>
            <a:r>
              <a:rPr lang="en-US" dirty="0"/>
              <a:t>Risk Area: </a:t>
            </a:r>
            <a:br>
              <a:rPr lang="en-US" dirty="0"/>
            </a:br>
            <a:r>
              <a:rPr lang="en-US" dirty="0"/>
              <a:t>Applying Policies Rigidly </a:t>
            </a:r>
          </a:p>
        </p:txBody>
      </p:sp>
      <p:sp>
        <p:nvSpPr>
          <p:cNvPr id="3" name="Content Placeholder 2">
            <a:extLst>
              <a:ext uri="{FF2B5EF4-FFF2-40B4-BE49-F238E27FC236}">
                <a16:creationId xmlns:a16="http://schemas.microsoft.com/office/drawing/2014/main" id="{0BC5EB67-4116-4473-9ED9-851E04007BCE}"/>
              </a:ext>
            </a:extLst>
          </p:cNvPr>
          <p:cNvSpPr>
            <a:spLocks noGrp="1"/>
          </p:cNvSpPr>
          <p:nvPr>
            <p:ph idx="1"/>
          </p:nvPr>
        </p:nvSpPr>
        <p:spPr/>
        <p:txBody>
          <a:bodyPr/>
          <a:lstStyle/>
          <a:p>
            <a:pPr>
              <a:spcBef>
                <a:spcPts val="1200"/>
              </a:spcBef>
            </a:pPr>
            <a:r>
              <a:rPr lang="en-US" dirty="0"/>
              <a:t>A policy is not law</a:t>
            </a:r>
          </a:p>
          <a:p>
            <a:pPr>
              <a:spcBef>
                <a:spcPts val="1200"/>
              </a:spcBef>
            </a:pPr>
            <a:r>
              <a:rPr lang="en-US" dirty="0"/>
              <a:t>A policy is not a contract</a:t>
            </a:r>
          </a:p>
          <a:p>
            <a:pPr>
              <a:spcBef>
                <a:spcPts val="1200"/>
              </a:spcBef>
            </a:pPr>
            <a:r>
              <a:rPr lang="en-US" dirty="0"/>
              <a:t>No fault attendance traps</a:t>
            </a:r>
          </a:p>
          <a:p>
            <a:pPr>
              <a:spcBef>
                <a:spcPts val="1200"/>
              </a:spcBef>
            </a:pPr>
            <a:r>
              <a:rPr lang="en-US" dirty="0"/>
              <a:t>Unnecessary background checks </a:t>
            </a:r>
          </a:p>
          <a:p>
            <a:pPr>
              <a:spcBef>
                <a:spcPts val="1200"/>
              </a:spcBef>
            </a:pPr>
            <a:r>
              <a:rPr lang="en-US" dirty="0"/>
              <a:t>Waiting for accommodation requests when you have notice</a:t>
            </a:r>
          </a:p>
          <a:p>
            <a:pPr>
              <a:spcBef>
                <a:spcPts val="1200"/>
              </a:spcBef>
            </a:pPr>
            <a:r>
              <a:rPr lang="en-US" dirty="0"/>
              <a:t>Generally ignoring notice at the price of practicality</a:t>
            </a:r>
          </a:p>
          <a:p>
            <a:pPr>
              <a:spcBef>
                <a:spcPts val="1200"/>
              </a:spcBef>
            </a:pPr>
            <a:r>
              <a:rPr lang="en-US" dirty="0"/>
              <a:t>Non-competition, Confidentiality clauses and “universal” application</a:t>
            </a:r>
          </a:p>
        </p:txBody>
      </p:sp>
      <p:sp>
        <p:nvSpPr>
          <p:cNvPr id="4" name="Slide Number Placeholder 2">
            <a:extLst>
              <a:ext uri="{FF2B5EF4-FFF2-40B4-BE49-F238E27FC236}">
                <a16:creationId xmlns:a16="http://schemas.microsoft.com/office/drawing/2014/main" id="{A1BFBFC3-BF2F-4BAF-9E0A-0A2F83EE848B}"/>
              </a:ext>
            </a:extLst>
          </p:cNvPr>
          <p:cNvSpPr>
            <a:spLocks noGrp="1"/>
          </p:cNvSpPr>
          <p:nvPr>
            <p:ph type="sldNum" sz="quarter" idx="12"/>
          </p:nvPr>
        </p:nvSpPr>
        <p:spPr/>
        <p:txBody>
          <a:bodyPr/>
          <a:lstStyle/>
          <a:p>
            <a:fld id="{2A2A6181-BD9D-4EEB-AAD6-40B54AE96A71}" type="slidenum">
              <a:rPr lang="en-US" smtClean="0"/>
              <a:pPr/>
              <a:t>53</a:t>
            </a:fld>
            <a:endParaRPr lang="en-US" dirty="0"/>
          </a:p>
        </p:txBody>
      </p:sp>
    </p:spTree>
    <p:extLst>
      <p:ext uri="{BB962C8B-B14F-4D97-AF65-F5344CB8AC3E}">
        <p14:creationId xmlns:p14="http://schemas.microsoft.com/office/powerpoint/2010/main" val="5046285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3DB8-AD9C-4AC8-A12C-65FAF83F3A32}"/>
              </a:ext>
            </a:extLst>
          </p:cNvPr>
          <p:cNvSpPr>
            <a:spLocks noGrp="1"/>
          </p:cNvSpPr>
          <p:nvPr>
            <p:ph type="title"/>
          </p:nvPr>
        </p:nvSpPr>
        <p:spPr/>
        <p:txBody>
          <a:bodyPr>
            <a:normAutofit fontScale="90000"/>
          </a:bodyPr>
          <a:lstStyle/>
          <a:p>
            <a:r>
              <a:rPr lang="en-US" dirty="0"/>
              <a:t>Risk Area: </a:t>
            </a:r>
            <a:br>
              <a:rPr lang="en-US" dirty="0"/>
            </a:br>
            <a:r>
              <a:rPr lang="en-US" dirty="0"/>
              <a:t>Social Media Policy &amp; NLRB Issues</a:t>
            </a:r>
          </a:p>
        </p:txBody>
      </p:sp>
      <p:sp>
        <p:nvSpPr>
          <p:cNvPr id="3" name="Content Placeholder 2">
            <a:extLst>
              <a:ext uri="{FF2B5EF4-FFF2-40B4-BE49-F238E27FC236}">
                <a16:creationId xmlns:a16="http://schemas.microsoft.com/office/drawing/2014/main" id="{89766599-E0C2-43F0-BCCB-DB41D98CD72B}"/>
              </a:ext>
            </a:extLst>
          </p:cNvPr>
          <p:cNvSpPr>
            <a:spLocks noGrp="1"/>
          </p:cNvSpPr>
          <p:nvPr>
            <p:ph idx="1"/>
          </p:nvPr>
        </p:nvSpPr>
        <p:spPr>
          <a:xfrm>
            <a:off x="307910" y="2108718"/>
            <a:ext cx="8528180" cy="4018707"/>
          </a:xfrm>
        </p:spPr>
        <p:txBody>
          <a:bodyPr/>
          <a:lstStyle/>
          <a:p>
            <a:pPr>
              <a:spcBef>
                <a:spcPts val="1200"/>
              </a:spcBef>
            </a:pPr>
            <a:r>
              <a:rPr lang="en-US" sz="2000" dirty="0"/>
              <a:t>Proactively defines acceptable and unacceptable uses in the context of the employment relationship</a:t>
            </a:r>
          </a:p>
          <a:p>
            <a:pPr>
              <a:spcBef>
                <a:spcPts val="1200"/>
              </a:spcBef>
            </a:pPr>
            <a:r>
              <a:rPr lang="en-US" sz="2000" dirty="0"/>
              <a:t>Policy must not interfere with employees’ right to discuss terms/ conditions of employment with fellow employees and third parties </a:t>
            </a:r>
          </a:p>
          <a:p>
            <a:pPr>
              <a:spcBef>
                <a:spcPts val="1200"/>
              </a:spcBef>
            </a:pPr>
            <a:r>
              <a:rPr lang="en-US" sz="2000" dirty="0"/>
              <a:t>Balance factors when drafting the policy:</a:t>
            </a:r>
          </a:p>
          <a:p>
            <a:pPr lvl="1">
              <a:spcBef>
                <a:spcPts val="1200"/>
              </a:spcBef>
            </a:pPr>
            <a:r>
              <a:rPr lang="en-US" sz="2000" dirty="0"/>
              <a:t>Employer’s attitude toward social media use in its workplace</a:t>
            </a:r>
          </a:p>
          <a:p>
            <a:pPr lvl="1">
              <a:spcBef>
                <a:spcPts val="1200"/>
              </a:spcBef>
            </a:pPr>
            <a:r>
              <a:rPr lang="en-US" sz="2000" dirty="0"/>
              <a:t>Nature of the employer’s business</a:t>
            </a:r>
          </a:p>
          <a:p>
            <a:pPr lvl="1">
              <a:spcBef>
                <a:spcPts val="1200"/>
              </a:spcBef>
            </a:pPr>
            <a:r>
              <a:rPr lang="en-US" sz="2000" dirty="0"/>
              <a:t>Characteristics of the employees and workplace environment</a:t>
            </a:r>
          </a:p>
          <a:p>
            <a:pPr lvl="1">
              <a:spcBef>
                <a:spcPts val="1200"/>
              </a:spcBef>
            </a:pPr>
            <a:r>
              <a:rPr lang="en-US" sz="2000" dirty="0"/>
              <a:t>Legal restrictions on chilling concerted activity protected under the NLRA in both unionized and nonunionized workplaces </a:t>
            </a:r>
          </a:p>
        </p:txBody>
      </p:sp>
      <p:sp>
        <p:nvSpPr>
          <p:cNvPr id="4" name="Slide Number Placeholder 2">
            <a:extLst>
              <a:ext uri="{FF2B5EF4-FFF2-40B4-BE49-F238E27FC236}">
                <a16:creationId xmlns:a16="http://schemas.microsoft.com/office/drawing/2014/main" id="{37613418-7F81-451B-9586-BCD0C4179EF8}"/>
              </a:ext>
            </a:extLst>
          </p:cNvPr>
          <p:cNvSpPr>
            <a:spLocks noGrp="1"/>
          </p:cNvSpPr>
          <p:nvPr>
            <p:ph type="sldNum" sz="quarter" idx="12"/>
          </p:nvPr>
        </p:nvSpPr>
        <p:spPr/>
        <p:txBody>
          <a:bodyPr/>
          <a:lstStyle/>
          <a:p>
            <a:fld id="{2A2A6181-BD9D-4EEB-AAD6-40B54AE96A71}" type="slidenum">
              <a:rPr lang="en-US" smtClean="0"/>
              <a:pPr/>
              <a:t>54</a:t>
            </a:fld>
            <a:endParaRPr lang="en-US" dirty="0"/>
          </a:p>
        </p:txBody>
      </p:sp>
    </p:spTree>
    <p:extLst>
      <p:ext uri="{BB962C8B-B14F-4D97-AF65-F5344CB8AC3E}">
        <p14:creationId xmlns:p14="http://schemas.microsoft.com/office/powerpoint/2010/main" val="16173391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66492-7579-4704-905D-E366037918AD}"/>
              </a:ext>
            </a:extLst>
          </p:cNvPr>
          <p:cNvSpPr>
            <a:spLocks noGrp="1"/>
          </p:cNvSpPr>
          <p:nvPr>
            <p:ph type="title"/>
          </p:nvPr>
        </p:nvSpPr>
        <p:spPr/>
        <p:txBody>
          <a:bodyPr/>
          <a:lstStyle/>
          <a:p>
            <a:r>
              <a:rPr lang="en-US" dirty="0"/>
              <a:t>Training Your Supervisors</a:t>
            </a:r>
          </a:p>
        </p:txBody>
      </p:sp>
      <p:sp>
        <p:nvSpPr>
          <p:cNvPr id="3" name="Content Placeholder 2">
            <a:extLst>
              <a:ext uri="{FF2B5EF4-FFF2-40B4-BE49-F238E27FC236}">
                <a16:creationId xmlns:a16="http://schemas.microsoft.com/office/drawing/2014/main" id="{D478A344-6E01-4088-AA2F-D8A690C4142D}"/>
              </a:ext>
            </a:extLst>
          </p:cNvPr>
          <p:cNvSpPr>
            <a:spLocks noGrp="1"/>
          </p:cNvSpPr>
          <p:nvPr>
            <p:ph idx="1"/>
          </p:nvPr>
        </p:nvSpPr>
        <p:spPr/>
        <p:txBody>
          <a:bodyPr/>
          <a:lstStyle/>
          <a:p>
            <a:r>
              <a:rPr lang="en-US" sz="2600" dirty="0"/>
              <a:t>They don’t want to be the heavy.</a:t>
            </a:r>
          </a:p>
          <a:p>
            <a:r>
              <a:rPr lang="en-US" sz="2600" dirty="0"/>
              <a:t>They don’t have extensive management training.</a:t>
            </a:r>
          </a:p>
          <a:p>
            <a:r>
              <a:rPr lang="en-US" sz="2600" dirty="0"/>
              <a:t>They are on the front lines.</a:t>
            </a:r>
          </a:p>
          <a:p>
            <a:r>
              <a:rPr lang="en-US" sz="2600" dirty="0"/>
              <a:t>They hear more than anyone.</a:t>
            </a:r>
          </a:p>
          <a:p>
            <a:r>
              <a:rPr lang="en-US" sz="2600" dirty="0"/>
              <a:t>They have messy personal relationships.</a:t>
            </a:r>
          </a:p>
          <a:p>
            <a:pPr marL="0" indent="0">
              <a:buNone/>
            </a:pPr>
            <a:r>
              <a:rPr lang="en-US" sz="2600" dirty="0"/>
              <a:t>		    	Train Train Train</a:t>
            </a:r>
          </a:p>
          <a:p>
            <a:endParaRPr lang="en-US" sz="2600" dirty="0"/>
          </a:p>
        </p:txBody>
      </p:sp>
      <p:sp>
        <p:nvSpPr>
          <p:cNvPr id="5" name="Slide Number Placeholder 2">
            <a:extLst>
              <a:ext uri="{FF2B5EF4-FFF2-40B4-BE49-F238E27FC236}">
                <a16:creationId xmlns:a16="http://schemas.microsoft.com/office/drawing/2014/main" id="{89E2C66E-3DBD-4EAC-A97D-60534653EDF2}"/>
              </a:ext>
            </a:extLst>
          </p:cNvPr>
          <p:cNvSpPr>
            <a:spLocks noGrp="1"/>
          </p:cNvSpPr>
          <p:nvPr>
            <p:ph type="sldNum" sz="quarter" idx="12"/>
          </p:nvPr>
        </p:nvSpPr>
        <p:spPr/>
        <p:txBody>
          <a:bodyPr/>
          <a:lstStyle/>
          <a:p>
            <a:fld id="{2A2A6181-BD9D-4EEB-AAD6-40B54AE96A71}" type="slidenum">
              <a:rPr lang="en-US" smtClean="0"/>
              <a:pPr/>
              <a:t>55</a:t>
            </a:fld>
            <a:endParaRPr lang="en-US" dirty="0"/>
          </a:p>
        </p:txBody>
      </p:sp>
      <p:sp>
        <p:nvSpPr>
          <p:cNvPr id="4" name="Arrow: Right 3">
            <a:extLst>
              <a:ext uri="{FF2B5EF4-FFF2-40B4-BE49-F238E27FC236}">
                <a16:creationId xmlns:a16="http://schemas.microsoft.com/office/drawing/2014/main" id="{D90084B4-3AB1-47B0-AFB9-0019A2517027}"/>
              </a:ext>
            </a:extLst>
          </p:cNvPr>
          <p:cNvSpPr/>
          <p:nvPr/>
        </p:nvSpPr>
        <p:spPr>
          <a:xfrm>
            <a:off x="1179512" y="5322300"/>
            <a:ext cx="1424519" cy="29472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076385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E9188-3EEF-4161-B6FD-82729974910C}"/>
              </a:ext>
            </a:extLst>
          </p:cNvPr>
          <p:cNvSpPr>
            <a:spLocks noGrp="1"/>
          </p:cNvSpPr>
          <p:nvPr>
            <p:ph type="title"/>
          </p:nvPr>
        </p:nvSpPr>
        <p:spPr/>
        <p:txBody>
          <a:bodyPr/>
          <a:lstStyle/>
          <a:p>
            <a:r>
              <a:rPr lang="en-US" dirty="0"/>
              <a:t>Supervisory “Musts”: Disciplinary Procedures</a:t>
            </a:r>
          </a:p>
        </p:txBody>
      </p:sp>
      <p:sp>
        <p:nvSpPr>
          <p:cNvPr id="3" name="Content Placeholder 2">
            <a:extLst>
              <a:ext uri="{FF2B5EF4-FFF2-40B4-BE49-F238E27FC236}">
                <a16:creationId xmlns:a16="http://schemas.microsoft.com/office/drawing/2014/main" id="{86F4A534-4D86-44D3-8929-1DC78212BBEE}"/>
              </a:ext>
            </a:extLst>
          </p:cNvPr>
          <p:cNvSpPr>
            <a:spLocks noGrp="1"/>
          </p:cNvSpPr>
          <p:nvPr>
            <p:ph idx="1"/>
          </p:nvPr>
        </p:nvSpPr>
        <p:spPr>
          <a:xfrm>
            <a:off x="477693" y="1813138"/>
            <a:ext cx="8188614" cy="4441849"/>
          </a:xfrm>
        </p:spPr>
        <p:txBody>
          <a:bodyPr/>
          <a:lstStyle/>
          <a:p>
            <a:pPr>
              <a:spcBef>
                <a:spcPts val="1000"/>
              </a:spcBef>
            </a:pPr>
            <a:r>
              <a:rPr lang="en-US" sz="2200" dirty="0"/>
              <a:t>Discipline policy must be consistent with the employer’s actual practices.</a:t>
            </a:r>
          </a:p>
          <a:p>
            <a:pPr>
              <a:spcBef>
                <a:spcPts val="1000"/>
              </a:spcBef>
            </a:pPr>
            <a:r>
              <a:rPr lang="en-US" sz="2200" dirty="0"/>
              <a:t>Use of progressive discipline policy doesn’t need to be written in handbook, but if it is: </a:t>
            </a:r>
          </a:p>
          <a:p>
            <a:pPr lvl="1">
              <a:spcBef>
                <a:spcPts val="1000"/>
              </a:spcBef>
            </a:pPr>
            <a:r>
              <a:rPr lang="en-US" sz="2000" dirty="0"/>
              <a:t>Avoid detailed listing of steps-applied based on significance of behavior</a:t>
            </a:r>
          </a:p>
          <a:p>
            <a:pPr lvl="1">
              <a:spcBef>
                <a:spcPts val="1000"/>
              </a:spcBef>
            </a:pPr>
            <a:r>
              <a:rPr lang="en-US" sz="2000" dirty="0"/>
              <a:t>Clearly state the procedure is discretionary</a:t>
            </a:r>
          </a:p>
          <a:p>
            <a:pPr lvl="1">
              <a:spcBef>
                <a:spcPts val="1000"/>
              </a:spcBef>
            </a:pPr>
            <a:r>
              <a:rPr lang="en-US" sz="2000" dirty="0"/>
              <a:t>State that it does not change the at-will nature of the employment.</a:t>
            </a:r>
          </a:p>
          <a:p>
            <a:pPr>
              <a:spcBef>
                <a:spcPts val="1000"/>
              </a:spcBef>
            </a:pPr>
            <a:r>
              <a:rPr lang="en-US" sz="2200" dirty="0"/>
              <a:t>Train supervisors to discuss any infraction with HR before assigning discipline.</a:t>
            </a:r>
          </a:p>
          <a:p>
            <a:pPr>
              <a:spcBef>
                <a:spcPts val="1000"/>
              </a:spcBef>
            </a:pPr>
            <a:r>
              <a:rPr lang="en-US" sz="2200" dirty="0"/>
              <a:t>Train supervisors to document!</a:t>
            </a:r>
          </a:p>
        </p:txBody>
      </p:sp>
      <p:sp>
        <p:nvSpPr>
          <p:cNvPr id="4" name="Slide Number Placeholder 2">
            <a:extLst>
              <a:ext uri="{FF2B5EF4-FFF2-40B4-BE49-F238E27FC236}">
                <a16:creationId xmlns:a16="http://schemas.microsoft.com/office/drawing/2014/main" id="{90E4823B-ED58-4E0C-BB95-16D00E755C55}"/>
              </a:ext>
            </a:extLst>
          </p:cNvPr>
          <p:cNvSpPr>
            <a:spLocks noGrp="1"/>
          </p:cNvSpPr>
          <p:nvPr>
            <p:ph type="sldNum" sz="quarter" idx="12"/>
          </p:nvPr>
        </p:nvSpPr>
        <p:spPr/>
        <p:txBody>
          <a:bodyPr/>
          <a:lstStyle/>
          <a:p>
            <a:fld id="{2A2A6181-BD9D-4EEB-AAD6-40B54AE96A71}" type="slidenum">
              <a:rPr lang="en-US" smtClean="0"/>
              <a:pPr/>
              <a:t>56</a:t>
            </a:fld>
            <a:endParaRPr lang="en-US" dirty="0"/>
          </a:p>
        </p:txBody>
      </p:sp>
    </p:spTree>
    <p:extLst>
      <p:ext uri="{BB962C8B-B14F-4D97-AF65-F5344CB8AC3E}">
        <p14:creationId xmlns:p14="http://schemas.microsoft.com/office/powerpoint/2010/main" val="8961952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4264-FB17-4188-9E93-D26D805265B0}"/>
              </a:ext>
            </a:extLst>
          </p:cNvPr>
          <p:cNvSpPr>
            <a:spLocks noGrp="1"/>
          </p:cNvSpPr>
          <p:nvPr>
            <p:ph type="title"/>
          </p:nvPr>
        </p:nvSpPr>
        <p:spPr>
          <a:xfrm>
            <a:off x="0" y="907215"/>
            <a:ext cx="9144000" cy="1062990"/>
          </a:xfrm>
        </p:spPr>
        <p:txBody>
          <a:bodyPr>
            <a:normAutofit/>
          </a:bodyPr>
          <a:lstStyle/>
          <a:p>
            <a:r>
              <a:rPr lang="en-US" sz="3000" dirty="0"/>
              <a:t>Supervisory “Musts”: Timekeeping &amp; Break Monitoring</a:t>
            </a:r>
          </a:p>
        </p:txBody>
      </p:sp>
      <p:sp>
        <p:nvSpPr>
          <p:cNvPr id="3" name="Content Placeholder 2">
            <a:extLst>
              <a:ext uri="{FF2B5EF4-FFF2-40B4-BE49-F238E27FC236}">
                <a16:creationId xmlns:a16="http://schemas.microsoft.com/office/drawing/2014/main" id="{4F11E197-AD82-453E-BC2B-EB79CE4024D9}"/>
              </a:ext>
            </a:extLst>
          </p:cNvPr>
          <p:cNvSpPr>
            <a:spLocks noGrp="1"/>
          </p:cNvSpPr>
          <p:nvPr>
            <p:ph idx="1"/>
          </p:nvPr>
        </p:nvSpPr>
        <p:spPr>
          <a:xfrm>
            <a:off x="628814" y="1854200"/>
            <a:ext cx="8113969" cy="4406641"/>
          </a:xfrm>
        </p:spPr>
        <p:txBody>
          <a:bodyPr/>
          <a:lstStyle/>
          <a:p>
            <a:pPr>
              <a:spcBef>
                <a:spcPts val="600"/>
              </a:spcBef>
            </a:pPr>
            <a:r>
              <a:rPr lang="en-US" sz="2200" dirty="0"/>
              <a:t>Timekeeping Records</a:t>
            </a:r>
          </a:p>
          <a:p>
            <a:pPr lvl="1">
              <a:spcBef>
                <a:spcPts val="600"/>
              </a:spcBef>
            </a:pPr>
            <a:r>
              <a:rPr lang="en-US" sz="2000" dirty="0"/>
              <a:t>Required records</a:t>
            </a:r>
          </a:p>
          <a:p>
            <a:pPr lvl="1">
              <a:spcBef>
                <a:spcPts val="600"/>
              </a:spcBef>
            </a:pPr>
            <a:r>
              <a:rPr lang="en-US" sz="2000" dirty="0"/>
              <a:t>Record retention</a:t>
            </a:r>
          </a:p>
          <a:p>
            <a:pPr>
              <a:spcBef>
                <a:spcPts val="600"/>
              </a:spcBef>
            </a:pPr>
            <a:r>
              <a:rPr lang="en-US" sz="2200" dirty="0"/>
              <a:t>Timekeeping – identify compensable activities such as: </a:t>
            </a:r>
          </a:p>
          <a:p>
            <a:pPr lvl="1">
              <a:spcBef>
                <a:spcPts val="600"/>
              </a:spcBef>
            </a:pPr>
            <a:r>
              <a:rPr lang="en-US" sz="2000" dirty="0"/>
              <a:t>Required conferences and training programs</a:t>
            </a:r>
          </a:p>
          <a:p>
            <a:pPr lvl="1">
              <a:spcBef>
                <a:spcPts val="600"/>
              </a:spcBef>
            </a:pPr>
            <a:r>
              <a:rPr lang="en-US" sz="2000" dirty="0"/>
              <a:t>Rest breaks of less than 30 minutes</a:t>
            </a:r>
          </a:p>
          <a:p>
            <a:pPr lvl="1">
              <a:spcBef>
                <a:spcPts val="600"/>
              </a:spcBef>
            </a:pPr>
            <a:r>
              <a:rPr lang="en-US" sz="2000" dirty="0"/>
              <a:t>Time spent working during an unpaid meal period</a:t>
            </a:r>
          </a:p>
          <a:p>
            <a:pPr>
              <a:spcBef>
                <a:spcPts val="600"/>
              </a:spcBef>
            </a:pPr>
            <a:r>
              <a:rPr lang="en-US" sz="2200" dirty="0"/>
              <a:t>Meal periods and rest breaks – require employees to: </a:t>
            </a:r>
          </a:p>
          <a:p>
            <a:pPr lvl="1">
              <a:spcBef>
                <a:spcPts val="600"/>
              </a:spcBef>
            </a:pPr>
            <a:r>
              <a:rPr lang="en-US" sz="2000" dirty="0"/>
              <a:t>Clock out before an unpaid meal period/break; and</a:t>
            </a:r>
          </a:p>
          <a:p>
            <a:pPr lvl="1">
              <a:spcBef>
                <a:spcPts val="600"/>
              </a:spcBef>
            </a:pPr>
            <a:r>
              <a:rPr lang="en-US" sz="2000" dirty="0"/>
              <a:t>Clock back in before performing any work</a:t>
            </a:r>
          </a:p>
          <a:p>
            <a:pPr>
              <a:spcBef>
                <a:spcPts val="600"/>
              </a:spcBef>
            </a:pPr>
            <a:r>
              <a:rPr lang="en-US" sz="2200" dirty="0"/>
              <a:t>Train supervisors to monitor and discipline</a:t>
            </a:r>
          </a:p>
        </p:txBody>
      </p:sp>
      <p:sp>
        <p:nvSpPr>
          <p:cNvPr id="4" name="Slide Number Placeholder 2">
            <a:extLst>
              <a:ext uri="{FF2B5EF4-FFF2-40B4-BE49-F238E27FC236}">
                <a16:creationId xmlns:a16="http://schemas.microsoft.com/office/drawing/2014/main" id="{29DD5235-AE6A-4235-8595-572BF4D6A722}"/>
              </a:ext>
            </a:extLst>
          </p:cNvPr>
          <p:cNvSpPr>
            <a:spLocks noGrp="1"/>
          </p:cNvSpPr>
          <p:nvPr>
            <p:ph type="sldNum" sz="quarter" idx="12"/>
          </p:nvPr>
        </p:nvSpPr>
        <p:spPr/>
        <p:txBody>
          <a:bodyPr/>
          <a:lstStyle/>
          <a:p>
            <a:fld id="{2A2A6181-BD9D-4EEB-AAD6-40B54AE96A71}" type="slidenum">
              <a:rPr lang="en-US" smtClean="0"/>
              <a:pPr/>
              <a:t>57</a:t>
            </a:fld>
            <a:endParaRPr lang="en-US" dirty="0"/>
          </a:p>
        </p:txBody>
      </p:sp>
    </p:spTree>
    <p:extLst>
      <p:ext uri="{BB962C8B-B14F-4D97-AF65-F5344CB8AC3E}">
        <p14:creationId xmlns:p14="http://schemas.microsoft.com/office/powerpoint/2010/main" val="16847526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628487" y="3111759"/>
            <a:ext cx="7886372" cy="634482"/>
          </a:xfrm>
        </p:spPr>
        <p:txBody>
          <a:bodyPr/>
          <a:lstStyle/>
          <a:p>
            <a:pPr marL="0" indent="0" algn="ctr">
              <a:buNone/>
            </a:pPr>
            <a:r>
              <a:rPr lang="en-US" sz="3600" b="1" dirty="0"/>
              <a:t>4. The Hiring Dilemma</a:t>
            </a:r>
          </a:p>
          <a:p>
            <a:endParaRPr lang="en-US" dirty="0"/>
          </a:p>
        </p:txBody>
      </p:sp>
      <p:sp>
        <p:nvSpPr>
          <p:cNvPr id="4" name="Slide Number Placeholder 3">
            <a:extLst>
              <a:ext uri="{FF2B5EF4-FFF2-40B4-BE49-F238E27FC236}">
                <a16:creationId xmlns:a16="http://schemas.microsoft.com/office/drawing/2014/main" id="{E9569068-B600-4812-BD01-7B29D64A4B9C}"/>
              </a:ext>
            </a:extLst>
          </p:cNvPr>
          <p:cNvSpPr>
            <a:spLocks noGrp="1"/>
          </p:cNvSpPr>
          <p:nvPr>
            <p:ph type="sldNum" sz="quarter" idx="12"/>
          </p:nvPr>
        </p:nvSpPr>
        <p:spPr/>
        <p:txBody>
          <a:bodyPr/>
          <a:lstStyle/>
          <a:p>
            <a:fld id="{2A2A6181-BD9D-4EEB-AAD6-40B54AE96A71}" type="slidenum">
              <a:rPr lang="en-US" smtClean="0"/>
              <a:pPr/>
              <a:t>58</a:t>
            </a:fld>
            <a:endParaRPr lang="en-US" dirty="0"/>
          </a:p>
        </p:txBody>
      </p:sp>
    </p:spTree>
    <p:extLst>
      <p:ext uri="{BB962C8B-B14F-4D97-AF65-F5344CB8AC3E}">
        <p14:creationId xmlns:p14="http://schemas.microsoft.com/office/powerpoint/2010/main" val="22391277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17CD-922D-41FC-ABB0-2983D8ADAAEF}"/>
              </a:ext>
            </a:extLst>
          </p:cNvPr>
          <p:cNvSpPr>
            <a:spLocks noGrp="1"/>
          </p:cNvSpPr>
          <p:nvPr>
            <p:ph type="title"/>
          </p:nvPr>
        </p:nvSpPr>
        <p:spPr/>
        <p:txBody>
          <a:bodyPr/>
          <a:lstStyle/>
          <a:p>
            <a:r>
              <a:rPr lang="en-US" dirty="0"/>
              <a:t>Keys to Hiring</a:t>
            </a:r>
          </a:p>
        </p:txBody>
      </p:sp>
      <p:sp>
        <p:nvSpPr>
          <p:cNvPr id="3" name="Content Placeholder 2">
            <a:extLst>
              <a:ext uri="{FF2B5EF4-FFF2-40B4-BE49-F238E27FC236}">
                <a16:creationId xmlns:a16="http://schemas.microsoft.com/office/drawing/2014/main" id="{E1DED971-1BD9-4206-864A-5AE8E28BFE60}"/>
              </a:ext>
            </a:extLst>
          </p:cNvPr>
          <p:cNvSpPr>
            <a:spLocks noGrp="1"/>
          </p:cNvSpPr>
          <p:nvPr>
            <p:ph idx="1"/>
          </p:nvPr>
        </p:nvSpPr>
        <p:spPr/>
        <p:txBody>
          <a:bodyPr/>
          <a:lstStyle/>
          <a:p>
            <a:r>
              <a:rPr lang="en-US" dirty="0"/>
              <a:t>Defining the scope of the job, what is required of it (essential and nonessential requirements)</a:t>
            </a:r>
          </a:p>
          <a:p>
            <a:r>
              <a:rPr lang="en-US" dirty="0"/>
              <a:t>Where is it to be performed – Home; Office; Hybrid</a:t>
            </a:r>
          </a:p>
          <a:p>
            <a:r>
              <a:rPr lang="en-US" dirty="0"/>
              <a:t>Economic value of the work – the all in cost: wages, benefits, etc.</a:t>
            </a:r>
          </a:p>
          <a:p>
            <a:r>
              <a:rPr lang="en-US" dirty="0"/>
              <a:t>The culture of the business and the value it brings to employees and the community</a:t>
            </a:r>
          </a:p>
          <a:p>
            <a:endParaRPr lang="en-US" dirty="0"/>
          </a:p>
        </p:txBody>
      </p:sp>
      <p:sp>
        <p:nvSpPr>
          <p:cNvPr id="4" name="Slide Number Placeholder 3">
            <a:extLst>
              <a:ext uri="{FF2B5EF4-FFF2-40B4-BE49-F238E27FC236}">
                <a16:creationId xmlns:a16="http://schemas.microsoft.com/office/drawing/2014/main" id="{654E220C-A1A2-4A06-927B-DD10D77558DF}"/>
              </a:ext>
            </a:extLst>
          </p:cNvPr>
          <p:cNvSpPr>
            <a:spLocks noGrp="1"/>
          </p:cNvSpPr>
          <p:nvPr>
            <p:ph type="sldNum" sz="quarter" idx="12"/>
          </p:nvPr>
        </p:nvSpPr>
        <p:spPr/>
        <p:txBody>
          <a:bodyPr/>
          <a:lstStyle/>
          <a:p>
            <a:fld id="{2A2A6181-BD9D-4EEB-AAD6-40B54AE96A71}" type="slidenum">
              <a:rPr lang="en-US" smtClean="0"/>
              <a:pPr/>
              <a:t>59</a:t>
            </a:fld>
            <a:endParaRPr lang="en-US" dirty="0"/>
          </a:p>
        </p:txBody>
      </p:sp>
    </p:spTree>
    <p:extLst>
      <p:ext uri="{BB962C8B-B14F-4D97-AF65-F5344CB8AC3E}">
        <p14:creationId xmlns:p14="http://schemas.microsoft.com/office/powerpoint/2010/main" val="304643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578685"/>
          </a:xfrm>
        </p:spPr>
        <p:txBody>
          <a:bodyPr>
            <a:normAutofit fontScale="90000"/>
          </a:bodyPr>
          <a:lstStyle/>
          <a:p>
            <a:r>
              <a:rPr lang="en-US" dirty="0"/>
              <a:t>The Policy: Employee Obligations</a:t>
            </a:r>
          </a:p>
        </p:txBody>
      </p:sp>
      <p:sp>
        <p:nvSpPr>
          <p:cNvPr id="3" name="Content Placeholder 2"/>
          <p:cNvSpPr>
            <a:spLocks noGrp="1"/>
          </p:cNvSpPr>
          <p:nvPr>
            <p:ph idx="1"/>
          </p:nvPr>
        </p:nvSpPr>
        <p:spPr>
          <a:xfrm>
            <a:off x="705179" y="1623011"/>
            <a:ext cx="7886372" cy="4510473"/>
          </a:xfrm>
        </p:spPr>
        <p:txBody>
          <a:bodyPr/>
          <a:lstStyle/>
          <a:p>
            <a:pPr>
              <a:spcBef>
                <a:spcPts val="600"/>
              </a:spcBef>
            </a:pPr>
            <a:r>
              <a:rPr lang="en-US" dirty="0"/>
              <a:t>Obligations for Leave</a:t>
            </a:r>
          </a:p>
          <a:p>
            <a:pPr lvl="2">
              <a:spcBef>
                <a:spcPts val="600"/>
              </a:spcBef>
            </a:pPr>
            <a:r>
              <a:rPr lang="en-US" dirty="0"/>
              <a:t>Request</a:t>
            </a:r>
          </a:p>
          <a:p>
            <a:pPr lvl="2">
              <a:spcBef>
                <a:spcPts val="600"/>
              </a:spcBef>
            </a:pPr>
            <a:r>
              <a:rPr lang="en-US" dirty="0"/>
              <a:t>Designation</a:t>
            </a:r>
          </a:p>
          <a:p>
            <a:pPr lvl="2">
              <a:spcBef>
                <a:spcPts val="600"/>
              </a:spcBef>
            </a:pPr>
            <a:r>
              <a:rPr lang="en-US" dirty="0"/>
              <a:t>Managing Paperwork</a:t>
            </a:r>
          </a:p>
          <a:p>
            <a:pPr>
              <a:spcBef>
                <a:spcPts val="600"/>
              </a:spcBef>
            </a:pPr>
            <a:r>
              <a:rPr lang="en-US" dirty="0"/>
              <a:t>Intermittent/Reduced Schedule Leave</a:t>
            </a:r>
          </a:p>
          <a:p>
            <a:pPr>
              <a:spcBef>
                <a:spcPts val="600"/>
              </a:spcBef>
            </a:pPr>
            <a:r>
              <a:rPr lang="en-US" dirty="0"/>
              <a:t>Substitution of Paid Leave</a:t>
            </a:r>
          </a:p>
          <a:p>
            <a:pPr lvl="1">
              <a:spcBef>
                <a:spcPts val="600"/>
              </a:spcBef>
            </a:pPr>
            <a:r>
              <a:rPr lang="en-US" sz="2400" dirty="0"/>
              <a:t>What are your real benefit plan obligations -“Unaccrual”?</a:t>
            </a:r>
          </a:p>
          <a:p>
            <a:pPr>
              <a:spcBef>
                <a:spcPts val="600"/>
              </a:spcBef>
            </a:pPr>
            <a:r>
              <a:rPr lang="en-US" dirty="0"/>
              <a:t>Benefit Obligations</a:t>
            </a:r>
          </a:p>
          <a:p>
            <a:pPr>
              <a:spcBef>
                <a:spcPts val="600"/>
              </a:spcBef>
            </a:pPr>
            <a:r>
              <a:rPr lang="en-US" dirty="0"/>
              <a:t>Reports on Progress</a:t>
            </a:r>
          </a:p>
          <a:p>
            <a:pPr>
              <a:spcBef>
                <a:spcPts val="600"/>
              </a:spcBef>
            </a:pPr>
            <a:r>
              <a:rPr lang="en-US" dirty="0"/>
              <a:t>Return to Work Obligations</a:t>
            </a:r>
            <a:endParaRPr lang="en-US" sz="2800" dirty="0"/>
          </a:p>
        </p:txBody>
      </p:sp>
      <p:sp>
        <p:nvSpPr>
          <p:cNvPr id="4" name="Slide Number Placeholder 3"/>
          <p:cNvSpPr>
            <a:spLocks noGrp="1"/>
          </p:cNvSpPr>
          <p:nvPr>
            <p:ph type="sldNum" sz="quarter" idx="12"/>
          </p:nvPr>
        </p:nvSpPr>
        <p:spPr/>
        <p:txBody>
          <a:bodyPr/>
          <a:lstStyle/>
          <a:p>
            <a:fld id="{8D1063C1-A72E-4CF8-A96C-7984276DAD6B}" type="slidenum">
              <a:rPr lang="en-US" smtClean="0"/>
              <a:pPr/>
              <a:t>6</a:t>
            </a:fld>
            <a:endParaRPr lang="en-US" dirty="0"/>
          </a:p>
        </p:txBody>
      </p:sp>
    </p:spTree>
    <p:extLst>
      <p:ext uri="{BB962C8B-B14F-4D97-AF65-F5344CB8AC3E}">
        <p14:creationId xmlns:p14="http://schemas.microsoft.com/office/powerpoint/2010/main" val="14491489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17CD-922D-41FC-ABB0-2983D8ADAAEF}"/>
              </a:ext>
            </a:extLst>
          </p:cNvPr>
          <p:cNvSpPr>
            <a:spLocks noGrp="1"/>
          </p:cNvSpPr>
          <p:nvPr>
            <p:ph type="title"/>
          </p:nvPr>
        </p:nvSpPr>
        <p:spPr/>
        <p:txBody>
          <a:bodyPr/>
          <a:lstStyle/>
          <a:p>
            <a:r>
              <a:rPr lang="en-US" dirty="0"/>
              <a:t>Keys to Hiring </a:t>
            </a:r>
            <a:r>
              <a:rPr lang="en-US" sz="3000" b="0" dirty="0"/>
              <a:t>(cont.)</a:t>
            </a:r>
          </a:p>
        </p:txBody>
      </p:sp>
      <p:sp>
        <p:nvSpPr>
          <p:cNvPr id="3" name="Content Placeholder 2">
            <a:extLst>
              <a:ext uri="{FF2B5EF4-FFF2-40B4-BE49-F238E27FC236}">
                <a16:creationId xmlns:a16="http://schemas.microsoft.com/office/drawing/2014/main" id="{E1DED971-1BD9-4206-864A-5AE8E28BFE60}"/>
              </a:ext>
            </a:extLst>
          </p:cNvPr>
          <p:cNvSpPr>
            <a:spLocks noGrp="1"/>
          </p:cNvSpPr>
          <p:nvPr>
            <p:ph idx="1"/>
          </p:nvPr>
        </p:nvSpPr>
        <p:spPr/>
        <p:txBody>
          <a:bodyPr/>
          <a:lstStyle/>
          <a:p>
            <a:r>
              <a:rPr lang="en-US" dirty="0"/>
              <a:t>Competitive pressures for workers</a:t>
            </a:r>
          </a:p>
          <a:p>
            <a:r>
              <a:rPr lang="en-US" dirty="0"/>
              <a:t>Target audience for solicitations:</a:t>
            </a:r>
          </a:p>
          <a:p>
            <a:pPr lvl="1"/>
            <a:r>
              <a:rPr lang="en-US" dirty="0"/>
              <a:t>Traditionalists (1925-1945)</a:t>
            </a:r>
          </a:p>
          <a:p>
            <a:pPr lvl="1"/>
            <a:r>
              <a:rPr lang="en-US" dirty="0"/>
              <a:t>Boomer (1946-1965)</a:t>
            </a:r>
          </a:p>
          <a:p>
            <a:pPr lvl="1"/>
            <a:r>
              <a:rPr lang="en-US" dirty="0"/>
              <a:t>Gen X (1965-1980)</a:t>
            </a:r>
          </a:p>
          <a:p>
            <a:pPr lvl="1"/>
            <a:r>
              <a:rPr lang="en-US" dirty="0"/>
              <a:t>Millennial (1981-2000)</a:t>
            </a:r>
          </a:p>
          <a:p>
            <a:pPr lvl="1"/>
            <a:r>
              <a:rPr lang="en-US" dirty="0"/>
              <a:t>Gen Z (2001+)</a:t>
            </a:r>
          </a:p>
        </p:txBody>
      </p:sp>
      <p:sp>
        <p:nvSpPr>
          <p:cNvPr id="4" name="Slide Number Placeholder 3">
            <a:extLst>
              <a:ext uri="{FF2B5EF4-FFF2-40B4-BE49-F238E27FC236}">
                <a16:creationId xmlns:a16="http://schemas.microsoft.com/office/drawing/2014/main" id="{0046F8EC-E987-4814-AAD2-1C9D58E53D6A}"/>
              </a:ext>
            </a:extLst>
          </p:cNvPr>
          <p:cNvSpPr>
            <a:spLocks noGrp="1"/>
          </p:cNvSpPr>
          <p:nvPr>
            <p:ph type="sldNum" sz="quarter" idx="12"/>
          </p:nvPr>
        </p:nvSpPr>
        <p:spPr/>
        <p:txBody>
          <a:bodyPr/>
          <a:lstStyle/>
          <a:p>
            <a:fld id="{2A2A6181-BD9D-4EEB-AAD6-40B54AE96A71}" type="slidenum">
              <a:rPr lang="en-US" smtClean="0"/>
              <a:pPr/>
              <a:t>60</a:t>
            </a:fld>
            <a:endParaRPr lang="en-US" dirty="0"/>
          </a:p>
        </p:txBody>
      </p:sp>
    </p:spTree>
    <p:extLst>
      <p:ext uri="{BB962C8B-B14F-4D97-AF65-F5344CB8AC3E}">
        <p14:creationId xmlns:p14="http://schemas.microsoft.com/office/powerpoint/2010/main" val="10642375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17CD-922D-41FC-ABB0-2983D8ADAAEF}"/>
              </a:ext>
            </a:extLst>
          </p:cNvPr>
          <p:cNvSpPr>
            <a:spLocks noGrp="1"/>
          </p:cNvSpPr>
          <p:nvPr>
            <p:ph type="title"/>
          </p:nvPr>
        </p:nvSpPr>
        <p:spPr/>
        <p:txBody>
          <a:bodyPr/>
          <a:lstStyle/>
          <a:p>
            <a:r>
              <a:rPr lang="en-US" dirty="0"/>
              <a:t>Managing</a:t>
            </a:r>
          </a:p>
        </p:txBody>
      </p:sp>
      <p:sp>
        <p:nvSpPr>
          <p:cNvPr id="3" name="Content Placeholder 2">
            <a:extLst>
              <a:ext uri="{FF2B5EF4-FFF2-40B4-BE49-F238E27FC236}">
                <a16:creationId xmlns:a16="http://schemas.microsoft.com/office/drawing/2014/main" id="{E1DED971-1BD9-4206-864A-5AE8E28BFE60}"/>
              </a:ext>
            </a:extLst>
          </p:cNvPr>
          <p:cNvSpPr>
            <a:spLocks noGrp="1"/>
          </p:cNvSpPr>
          <p:nvPr>
            <p:ph idx="1"/>
          </p:nvPr>
        </p:nvSpPr>
        <p:spPr/>
        <p:txBody>
          <a:bodyPr/>
          <a:lstStyle/>
          <a:p>
            <a:r>
              <a:rPr lang="en-US" b="1" dirty="0"/>
              <a:t>Traditionalists (1925-1945): </a:t>
            </a:r>
            <a:r>
              <a:rPr lang="en-US" dirty="0"/>
              <a:t>Provide satisfying work and opportunities to contribute – emphasize stability</a:t>
            </a:r>
          </a:p>
          <a:p>
            <a:r>
              <a:rPr lang="en-US" b="1" dirty="0"/>
              <a:t>Boomer (1946-1965): </a:t>
            </a:r>
            <a:r>
              <a:rPr lang="en-US" dirty="0"/>
              <a:t>Provide specific goals and deadlines, put them in mentor roles; offer coaching style feedback</a:t>
            </a:r>
          </a:p>
          <a:p>
            <a:r>
              <a:rPr lang="en-US" b="1" dirty="0"/>
              <a:t>Gen X (1965-1980): </a:t>
            </a:r>
            <a:r>
              <a:rPr lang="en-US" dirty="0"/>
              <a:t>Give immediate feedback; provide flexible work arrangements and work/life balance; opportunities for personal development</a:t>
            </a:r>
          </a:p>
          <a:p>
            <a:pPr lvl="1"/>
            <a:endParaRPr lang="en-US" dirty="0"/>
          </a:p>
        </p:txBody>
      </p:sp>
      <p:sp>
        <p:nvSpPr>
          <p:cNvPr id="4" name="Slide Number Placeholder 3">
            <a:extLst>
              <a:ext uri="{FF2B5EF4-FFF2-40B4-BE49-F238E27FC236}">
                <a16:creationId xmlns:a16="http://schemas.microsoft.com/office/drawing/2014/main" id="{7703BB5A-3EDE-4BE7-AC52-5E8ABD860794}"/>
              </a:ext>
            </a:extLst>
          </p:cNvPr>
          <p:cNvSpPr>
            <a:spLocks noGrp="1"/>
          </p:cNvSpPr>
          <p:nvPr>
            <p:ph type="sldNum" sz="quarter" idx="12"/>
          </p:nvPr>
        </p:nvSpPr>
        <p:spPr/>
        <p:txBody>
          <a:bodyPr/>
          <a:lstStyle/>
          <a:p>
            <a:fld id="{2A2A6181-BD9D-4EEB-AAD6-40B54AE96A71}" type="slidenum">
              <a:rPr lang="en-US" smtClean="0"/>
              <a:pPr/>
              <a:t>61</a:t>
            </a:fld>
            <a:endParaRPr lang="en-US" dirty="0"/>
          </a:p>
        </p:txBody>
      </p:sp>
    </p:spTree>
    <p:extLst>
      <p:ext uri="{BB962C8B-B14F-4D97-AF65-F5344CB8AC3E}">
        <p14:creationId xmlns:p14="http://schemas.microsoft.com/office/powerpoint/2010/main" val="14565215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17CD-922D-41FC-ABB0-2983D8ADAAEF}"/>
              </a:ext>
            </a:extLst>
          </p:cNvPr>
          <p:cNvSpPr>
            <a:spLocks noGrp="1"/>
          </p:cNvSpPr>
          <p:nvPr>
            <p:ph type="title"/>
          </p:nvPr>
        </p:nvSpPr>
        <p:spPr/>
        <p:txBody>
          <a:bodyPr/>
          <a:lstStyle/>
          <a:p>
            <a:r>
              <a:rPr lang="en-US" dirty="0"/>
              <a:t>Managing </a:t>
            </a:r>
            <a:r>
              <a:rPr lang="en-US" sz="3000" b="0" dirty="0"/>
              <a:t>(cont.)</a:t>
            </a:r>
          </a:p>
        </p:txBody>
      </p:sp>
      <p:sp>
        <p:nvSpPr>
          <p:cNvPr id="3" name="Content Placeholder 2">
            <a:extLst>
              <a:ext uri="{FF2B5EF4-FFF2-40B4-BE49-F238E27FC236}">
                <a16:creationId xmlns:a16="http://schemas.microsoft.com/office/drawing/2014/main" id="{E1DED971-1BD9-4206-864A-5AE8E28BFE60}"/>
              </a:ext>
            </a:extLst>
          </p:cNvPr>
          <p:cNvSpPr>
            <a:spLocks noGrp="1"/>
          </p:cNvSpPr>
          <p:nvPr>
            <p:ph idx="1"/>
          </p:nvPr>
        </p:nvSpPr>
        <p:spPr/>
        <p:txBody>
          <a:bodyPr/>
          <a:lstStyle/>
          <a:p>
            <a:r>
              <a:rPr lang="en-US" b="1" dirty="0"/>
              <a:t>Millennial (1981-2000): </a:t>
            </a:r>
            <a:r>
              <a:rPr lang="en-US" dirty="0"/>
              <a:t>Get to know personally, manage by results; be flexible on their schedule and work assignments; provide immediate feedback</a:t>
            </a:r>
          </a:p>
          <a:p>
            <a:r>
              <a:rPr lang="en-US" b="1" dirty="0"/>
              <a:t>Gen Z (2001+):  </a:t>
            </a:r>
            <a:r>
              <a:rPr lang="en-US" dirty="0"/>
              <a:t>Offer opportunities to work on multiple projects at the same time; provide work-life balance; allow them to be self-directed and independent</a:t>
            </a:r>
          </a:p>
        </p:txBody>
      </p:sp>
      <p:sp>
        <p:nvSpPr>
          <p:cNvPr id="4" name="Slide Number Placeholder 3">
            <a:extLst>
              <a:ext uri="{FF2B5EF4-FFF2-40B4-BE49-F238E27FC236}">
                <a16:creationId xmlns:a16="http://schemas.microsoft.com/office/drawing/2014/main" id="{0924AEDC-06EE-43B7-B32F-524BC7C8B8F0}"/>
              </a:ext>
            </a:extLst>
          </p:cNvPr>
          <p:cNvSpPr>
            <a:spLocks noGrp="1"/>
          </p:cNvSpPr>
          <p:nvPr>
            <p:ph type="sldNum" sz="quarter" idx="12"/>
          </p:nvPr>
        </p:nvSpPr>
        <p:spPr/>
        <p:txBody>
          <a:bodyPr/>
          <a:lstStyle/>
          <a:p>
            <a:fld id="{2A2A6181-BD9D-4EEB-AAD6-40B54AE96A71}" type="slidenum">
              <a:rPr lang="en-US" smtClean="0"/>
              <a:pPr/>
              <a:t>62</a:t>
            </a:fld>
            <a:endParaRPr lang="en-US" dirty="0"/>
          </a:p>
        </p:txBody>
      </p:sp>
    </p:spTree>
    <p:extLst>
      <p:ext uri="{BB962C8B-B14F-4D97-AF65-F5344CB8AC3E}">
        <p14:creationId xmlns:p14="http://schemas.microsoft.com/office/powerpoint/2010/main" val="17547708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4D7E5-54CE-4E1E-B98F-A2E0DB90BD32}"/>
              </a:ext>
            </a:extLst>
          </p:cNvPr>
          <p:cNvSpPr>
            <a:spLocks noGrp="1"/>
          </p:cNvSpPr>
          <p:nvPr>
            <p:ph type="title"/>
          </p:nvPr>
        </p:nvSpPr>
        <p:spPr/>
        <p:txBody>
          <a:bodyPr/>
          <a:lstStyle/>
          <a:p>
            <a:r>
              <a:rPr lang="en-US" dirty="0"/>
              <a:t>What Attracts Them</a:t>
            </a:r>
          </a:p>
        </p:txBody>
      </p:sp>
      <p:sp>
        <p:nvSpPr>
          <p:cNvPr id="3" name="Content Placeholder 2">
            <a:extLst>
              <a:ext uri="{FF2B5EF4-FFF2-40B4-BE49-F238E27FC236}">
                <a16:creationId xmlns:a16="http://schemas.microsoft.com/office/drawing/2014/main" id="{62089C9F-D548-42FA-9026-6FC3626471F7}"/>
              </a:ext>
            </a:extLst>
          </p:cNvPr>
          <p:cNvSpPr>
            <a:spLocks noGrp="1"/>
          </p:cNvSpPr>
          <p:nvPr>
            <p:ph idx="1"/>
          </p:nvPr>
        </p:nvSpPr>
        <p:spPr>
          <a:xfrm>
            <a:off x="628815" y="1886257"/>
            <a:ext cx="7886372" cy="4333921"/>
          </a:xfrm>
        </p:spPr>
        <p:txBody>
          <a:bodyPr/>
          <a:lstStyle/>
          <a:p>
            <a:r>
              <a:rPr lang="en-US" b="1" dirty="0"/>
              <a:t>Traditionalists:</a:t>
            </a:r>
            <a:r>
              <a:rPr lang="en-US" dirty="0"/>
              <a:t> Respect, recognition, providing long-term value</a:t>
            </a:r>
          </a:p>
          <a:p>
            <a:r>
              <a:rPr lang="en-US" b="1" dirty="0"/>
              <a:t>Boomer:</a:t>
            </a:r>
            <a:r>
              <a:rPr lang="en-US" dirty="0"/>
              <a:t> Company loyalty, teamwork, duty</a:t>
            </a:r>
          </a:p>
          <a:p>
            <a:r>
              <a:rPr lang="en-US" b="1" dirty="0"/>
              <a:t>Gen X: </a:t>
            </a:r>
            <a:r>
              <a:rPr lang="en-US" dirty="0"/>
              <a:t>Diversity, work-life balance, their personal and professional interest-not those of Company</a:t>
            </a:r>
          </a:p>
          <a:p>
            <a:r>
              <a:rPr lang="en-US" b="1" dirty="0"/>
              <a:t>Millennial: </a:t>
            </a:r>
            <a:r>
              <a:rPr lang="en-US" dirty="0"/>
              <a:t>Responsibility, quality of manager, unique work experiences</a:t>
            </a:r>
          </a:p>
          <a:p>
            <a:r>
              <a:rPr lang="en-US" b="1" dirty="0"/>
              <a:t>Gen Z: </a:t>
            </a:r>
            <a:r>
              <a:rPr lang="en-US" dirty="0"/>
              <a:t>Diversity, personalization, individuality and creativity</a:t>
            </a:r>
          </a:p>
        </p:txBody>
      </p:sp>
      <p:sp>
        <p:nvSpPr>
          <p:cNvPr id="4" name="Slide Number Placeholder 3">
            <a:extLst>
              <a:ext uri="{FF2B5EF4-FFF2-40B4-BE49-F238E27FC236}">
                <a16:creationId xmlns:a16="http://schemas.microsoft.com/office/drawing/2014/main" id="{B13BB253-1863-41D0-95E9-21AFC1011213}"/>
              </a:ext>
            </a:extLst>
          </p:cNvPr>
          <p:cNvSpPr>
            <a:spLocks noGrp="1"/>
          </p:cNvSpPr>
          <p:nvPr>
            <p:ph type="sldNum" sz="quarter" idx="12"/>
          </p:nvPr>
        </p:nvSpPr>
        <p:spPr/>
        <p:txBody>
          <a:bodyPr/>
          <a:lstStyle/>
          <a:p>
            <a:fld id="{2A2A6181-BD9D-4EEB-AAD6-40B54AE96A71}" type="slidenum">
              <a:rPr lang="en-US" smtClean="0"/>
              <a:pPr/>
              <a:t>63</a:t>
            </a:fld>
            <a:endParaRPr lang="en-US" dirty="0"/>
          </a:p>
        </p:txBody>
      </p:sp>
    </p:spTree>
    <p:extLst>
      <p:ext uri="{BB962C8B-B14F-4D97-AF65-F5344CB8AC3E}">
        <p14:creationId xmlns:p14="http://schemas.microsoft.com/office/powerpoint/2010/main" val="3404408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A2086-B700-4A4D-A752-30C147B4266E}"/>
              </a:ext>
            </a:extLst>
          </p:cNvPr>
          <p:cNvSpPr>
            <a:spLocks noGrp="1"/>
          </p:cNvSpPr>
          <p:nvPr>
            <p:ph type="title"/>
          </p:nvPr>
        </p:nvSpPr>
        <p:spPr/>
        <p:txBody>
          <a:bodyPr/>
          <a:lstStyle/>
          <a:p>
            <a:r>
              <a:rPr lang="en-US" dirty="0"/>
              <a:t>Recruitment</a:t>
            </a:r>
          </a:p>
        </p:txBody>
      </p:sp>
      <p:sp>
        <p:nvSpPr>
          <p:cNvPr id="3" name="Content Placeholder 2">
            <a:extLst>
              <a:ext uri="{FF2B5EF4-FFF2-40B4-BE49-F238E27FC236}">
                <a16:creationId xmlns:a16="http://schemas.microsoft.com/office/drawing/2014/main" id="{D9944877-DAFA-4072-BCAF-473347CCC545}"/>
              </a:ext>
            </a:extLst>
          </p:cNvPr>
          <p:cNvSpPr>
            <a:spLocks noGrp="1"/>
          </p:cNvSpPr>
          <p:nvPr>
            <p:ph idx="1"/>
          </p:nvPr>
        </p:nvSpPr>
        <p:spPr/>
        <p:txBody>
          <a:bodyPr/>
          <a:lstStyle/>
          <a:p>
            <a:r>
              <a:rPr lang="en-US" dirty="0"/>
              <a:t>By target group, consider advertising for position on media that draws the desired interaction</a:t>
            </a:r>
          </a:p>
          <a:p>
            <a:r>
              <a:rPr lang="en-US" dirty="0"/>
              <a:t>For AAP services, identify local resource partners who can communicate your needs</a:t>
            </a:r>
          </a:p>
          <a:p>
            <a:r>
              <a:rPr lang="en-US" dirty="0"/>
              <a:t>Creative mining for prospects from Indeed, LinkedIn and local job services</a:t>
            </a:r>
          </a:p>
          <a:p>
            <a:r>
              <a:rPr lang="en-US" dirty="0"/>
              <a:t>Questionable value: word of mouth, newspaper ads, job fairs</a:t>
            </a:r>
          </a:p>
        </p:txBody>
      </p:sp>
      <p:sp>
        <p:nvSpPr>
          <p:cNvPr id="4" name="Slide Number Placeholder 3">
            <a:extLst>
              <a:ext uri="{FF2B5EF4-FFF2-40B4-BE49-F238E27FC236}">
                <a16:creationId xmlns:a16="http://schemas.microsoft.com/office/drawing/2014/main" id="{D114E10C-48F2-46A4-BF32-4CAC37FA59D7}"/>
              </a:ext>
            </a:extLst>
          </p:cNvPr>
          <p:cNvSpPr>
            <a:spLocks noGrp="1"/>
          </p:cNvSpPr>
          <p:nvPr>
            <p:ph type="sldNum" sz="quarter" idx="12"/>
          </p:nvPr>
        </p:nvSpPr>
        <p:spPr/>
        <p:txBody>
          <a:bodyPr/>
          <a:lstStyle/>
          <a:p>
            <a:fld id="{2A2A6181-BD9D-4EEB-AAD6-40B54AE96A71}" type="slidenum">
              <a:rPr lang="en-US" smtClean="0"/>
              <a:pPr/>
              <a:t>64</a:t>
            </a:fld>
            <a:endParaRPr lang="en-US" dirty="0"/>
          </a:p>
        </p:txBody>
      </p:sp>
    </p:spTree>
    <p:extLst>
      <p:ext uri="{BB962C8B-B14F-4D97-AF65-F5344CB8AC3E}">
        <p14:creationId xmlns:p14="http://schemas.microsoft.com/office/powerpoint/2010/main" val="26540247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9B02-9012-4FF8-8A1F-7CFE4CEF401F}"/>
              </a:ext>
            </a:extLst>
          </p:cNvPr>
          <p:cNvSpPr>
            <a:spLocks noGrp="1"/>
          </p:cNvSpPr>
          <p:nvPr>
            <p:ph type="title"/>
          </p:nvPr>
        </p:nvSpPr>
        <p:spPr/>
        <p:txBody>
          <a:bodyPr/>
          <a:lstStyle/>
          <a:p>
            <a:r>
              <a:rPr lang="en-US" dirty="0"/>
              <a:t>Compensation</a:t>
            </a:r>
          </a:p>
        </p:txBody>
      </p:sp>
      <p:sp>
        <p:nvSpPr>
          <p:cNvPr id="3" name="Content Placeholder 2">
            <a:extLst>
              <a:ext uri="{FF2B5EF4-FFF2-40B4-BE49-F238E27FC236}">
                <a16:creationId xmlns:a16="http://schemas.microsoft.com/office/drawing/2014/main" id="{D1E0C246-7E2B-4A97-8803-222C7AE89580}"/>
              </a:ext>
            </a:extLst>
          </p:cNvPr>
          <p:cNvSpPr>
            <a:spLocks noGrp="1"/>
          </p:cNvSpPr>
          <p:nvPr>
            <p:ph idx="1"/>
          </p:nvPr>
        </p:nvSpPr>
        <p:spPr/>
        <p:txBody>
          <a:bodyPr/>
          <a:lstStyle/>
          <a:p>
            <a:r>
              <a:rPr lang="en-US" dirty="0"/>
              <a:t>Different right now with inflation and looming recession</a:t>
            </a:r>
          </a:p>
          <a:p>
            <a:r>
              <a:rPr lang="en-US" dirty="0"/>
              <a:t>Use long-term industry data to identify range of compensation</a:t>
            </a:r>
          </a:p>
          <a:p>
            <a:r>
              <a:rPr lang="en-US" dirty="0"/>
              <a:t>Trend is for short-term wage plan of two years with revision back to traditional increases after that</a:t>
            </a:r>
          </a:p>
          <a:p>
            <a:r>
              <a:rPr lang="en-US" dirty="0"/>
              <a:t>Deferred Comp. Plans not favored in Midwest</a:t>
            </a:r>
          </a:p>
        </p:txBody>
      </p:sp>
      <p:sp>
        <p:nvSpPr>
          <p:cNvPr id="4" name="Slide Number Placeholder 3">
            <a:extLst>
              <a:ext uri="{FF2B5EF4-FFF2-40B4-BE49-F238E27FC236}">
                <a16:creationId xmlns:a16="http://schemas.microsoft.com/office/drawing/2014/main" id="{D812E885-BDE2-414D-8CA0-6893FBCFDE86}"/>
              </a:ext>
            </a:extLst>
          </p:cNvPr>
          <p:cNvSpPr>
            <a:spLocks noGrp="1"/>
          </p:cNvSpPr>
          <p:nvPr>
            <p:ph type="sldNum" sz="quarter" idx="12"/>
          </p:nvPr>
        </p:nvSpPr>
        <p:spPr/>
        <p:txBody>
          <a:bodyPr/>
          <a:lstStyle/>
          <a:p>
            <a:fld id="{2A2A6181-BD9D-4EEB-AAD6-40B54AE96A71}" type="slidenum">
              <a:rPr lang="en-US" smtClean="0"/>
              <a:pPr/>
              <a:t>65</a:t>
            </a:fld>
            <a:endParaRPr lang="en-US" dirty="0"/>
          </a:p>
        </p:txBody>
      </p:sp>
    </p:spTree>
    <p:extLst>
      <p:ext uri="{BB962C8B-B14F-4D97-AF65-F5344CB8AC3E}">
        <p14:creationId xmlns:p14="http://schemas.microsoft.com/office/powerpoint/2010/main" val="27111652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FC5D-9D9F-4014-915E-AA02E268F2D1}"/>
              </a:ext>
            </a:extLst>
          </p:cNvPr>
          <p:cNvSpPr>
            <a:spLocks noGrp="1"/>
          </p:cNvSpPr>
          <p:nvPr>
            <p:ph type="title"/>
          </p:nvPr>
        </p:nvSpPr>
        <p:spPr/>
        <p:txBody>
          <a:bodyPr/>
          <a:lstStyle/>
          <a:p>
            <a:r>
              <a:rPr lang="en-US" dirty="0"/>
              <a:t>Where Do I Work?</a:t>
            </a:r>
          </a:p>
        </p:txBody>
      </p:sp>
      <p:sp>
        <p:nvSpPr>
          <p:cNvPr id="3" name="Content Placeholder 2">
            <a:extLst>
              <a:ext uri="{FF2B5EF4-FFF2-40B4-BE49-F238E27FC236}">
                <a16:creationId xmlns:a16="http://schemas.microsoft.com/office/drawing/2014/main" id="{444D3BF8-CA28-44F7-AA4E-C79AC0145B31}"/>
              </a:ext>
            </a:extLst>
          </p:cNvPr>
          <p:cNvSpPr>
            <a:spLocks noGrp="1"/>
          </p:cNvSpPr>
          <p:nvPr>
            <p:ph idx="1"/>
          </p:nvPr>
        </p:nvSpPr>
        <p:spPr>
          <a:xfrm>
            <a:off x="628815" y="1970206"/>
            <a:ext cx="7886372" cy="4157220"/>
          </a:xfrm>
        </p:spPr>
        <p:txBody>
          <a:bodyPr/>
          <a:lstStyle/>
          <a:p>
            <a:pPr>
              <a:spcBef>
                <a:spcPts val="1200"/>
              </a:spcBef>
            </a:pPr>
            <a:r>
              <a:rPr lang="en-US" sz="2200" dirty="0"/>
              <a:t>Remote work should be met with output requirements, confidentiality of information obligation</a:t>
            </a:r>
          </a:p>
          <a:p>
            <a:pPr>
              <a:spcBef>
                <a:spcPts val="1200"/>
              </a:spcBef>
            </a:pPr>
            <a:r>
              <a:rPr lang="en-US" sz="2200" dirty="0"/>
              <a:t>Usually a solid “electronics communication” policy provides system integrity</a:t>
            </a:r>
          </a:p>
          <a:p>
            <a:pPr>
              <a:spcBef>
                <a:spcPts val="1200"/>
              </a:spcBef>
            </a:pPr>
            <a:r>
              <a:rPr lang="en-US" sz="2200" dirty="0"/>
              <a:t>Health and safety expectations at home – suitable workplace?</a:t>
            </a:r>
          </a:p>
          <a:p>
            <a:pPr>
              <a:spcBef>
                <a:spcPts val="1200"/>
              </a:spcBef>
            </a:pPr>
            <a:r>
              <a:rPr lang="en-US" sz="2200" dirty="0"/>
              <a:t>Wage and Hour considerations – especially for hourly paid employees</a:t>
            </a:r>
          </a:p>
          <a:p>
            <a:pPr>
              <a:spcBef>
                <a:spcPts val="1200"/>
              </a:spcBef>
            </a:pPr>
            <a:r>
              <a:rPr lang="en-US" sz="2200" dirty="0"/>
              <a:t>On-site work areas – the COVID hangover</a:t>
            </a:r>
          </a:p>
          <a:p>
            <a:pPr>
              <a:spcBef>
                <a:spcPts val="1200"/>
              </a:spcBef>
            </a:pPr>
            <a:r>
              <a:rPr lang="en-US" sz="2200" dirty="0"/>
              <a:t>Remote work and change of location</a:t>
            </a:r>
          </a:p>
        </p:txBody>
      </p:sp>
      <p:sp>
        <p:nvSpPr>
          <p:cNvPr id="4" name="Slide Number Placeholder 3">
            <a:extLst>
              <a:ext uri="{FF2B5EF4-FFF2-40B4-BE49-F238E27FC236}">
                <a16:creationId xmlns:a16="http://schemas.microsoft.com/office/drawing/2014/main" id="{9D8A696D-DA22-42A5-A200-61D469DBFCB1}"/>
              </a:ext>
            </a:extLst>
          </p:cNvPr>
          <p:cNvSpPr>
            <a:spLocks noGrp="1"/>
          </p:cNvSpPr>
          <p:nvPr>
            <p:ph type="sldNum" sz="quarter" idx="12"/>
          </p:nvPr>
        </p:nvSpPr>
        <p:spPr/>
        <p:txBody>
          <a:bodyPr/>
          <a:lstStyle/>
          <a:p>
            <a:fld id="{2A2A6181-BD9D-4EEB-AAD6-40B54AE96A71}" type="slidenum">
              <a:rPr lang="en-US" smtClean="0"/>
              <a:pPr/>
              <a:t>66</a:t>
            </a:fld>
            <a:endParaRPr lang="en-US" dirty="0"/>
          </a:p>
        </p:txBody>
      </p:sp>
    </p:spTree>
    <p:extLst>
      <p:ext uri="{BB962C8B-B14F-4D97-AF65-F5344CB8AC3E}">
        <p14:creationId xmlns:p14="http://schemas.microsoft.com/office/powerpoint/2010/main" val="1134260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41818-64BB-4B75-9637-025CFC7E94EE}"/>
              </a:ext>
            </a:extLst>
          </p:cNvPr>
          <p:cNvSpPr>
            <a:spLocks noGrp="1"/>
          </p:cNvSpPr>
          <p:nvPr>
            <p:ph type="title"/>
          </p:nvPr>
        </p:nvSpPr>
        <p:spPr/>
        <p:txBody>
          <a:bodyPr/>
          <a:lstStyle/>
          <a:p>
            <a:r>
              <a:rPr lang="en-US" dirty="0"/>
              <a:t>Keeping Camaraderie Alive</a:t>
            </a:r>
          </a:p>
        </p:txBody>
      </p:sp>
      <p:sp>
        <p:nvSpPr>
          <p:cNvPr id="3" name="Content Placeholder 2">
            <a:extLst>
              <a:ext uri="{FF2B5EF4-FFF2-40B4-BE49-F238E27FC236}">
                <a16:creationId xmlns:a16="http://schemas.microsoft.com/office/drawing/2014/main" id="{C5C10117-0363-4F68-8D67-697C5C9EB1F3}"/>
              </a:ext>
            </a:extLst>
          </p:cNvPr>
          <p:cNvSpPr>
            <a:spLocks noGrp="1"/>
          </p:cNvSpPr>
          <p:nvPr>
            <p:ph idx="1"/>
          </p:nvPr>
        </p:nvSpPr>
        <p:spPr/>
        <p:txBody>
          <a:bodyPr/>
          <a:lstStyle/>
          <a:p>
            <a:r>
              <a:rPr lang="en-US" dirty="0"/>
              <a:t>Prescheduled weekly team meetings</a:t>
            </a:r>
          </a:p>
          <a:p>
            <a:r>
              <a:rPr lang="en-US" dirty="0"/>
              <a:t>Return to Work mandates</a:t>
            </a:r>
          </a:p>
          <a:p>
            <a:pPr lvl="1"/>
            <a:r>
              <a:rPr lang="en-US" dirty="0"/>
              <a:t>ADA preparedness</a:t>
            </a:r>
          </a:p>
          <a:p>
            <a:pPr lvl="1"/>
            <a:r>
              <a:rPr lang="en-US" dirty="0"/>
              <a:t>COVID objections</a:t>
            </a:r>
          </a:p>
          <a:p>
            <a:pPr lvl="1"/>
            <a:r>
              <a:rPr lang="en-US" dirty="0"/>
              <a:t>Vaccination obligations</a:t>
            </a:r>
          </a:p>
          <a:p>
            <a:r>
              <a:rPr lang="en-US" dirty="0"/>
              <a:t>Team building opportunities</a:t>
            </a:r>
          </a:p>
          <a:p>
            <a:r>
              <a:rPr lang="en-US" dirty="0"/>
              <a:t>Consequences of “leave me alone” workplaces</a:t>
            </a:r>
          </a:p>
        </p:txBody>
      </p:sp>
      <p:sp>
        <p:nvSpPr>
          <p:cNvPr id="4" name="Slide Number Placeholder 3">
            <a:extLst>
              <a:ext uri="{FF2B5EF4-FFF2-40B4-BE49-F238E27FC236}">
                <a16:creationId xmlns:a16="http://schemas.microsoft.com/office/drawing/2014/main" id="{F4827E88-2788-4421-A510-EC71873D8A2C}"/>
              </a:ext>
            </a:extLst>
          </p:cNvPr>
          <p:cNvSpPr>
            <a:spLocks noGrp="1"/>
          </p:cNvSpPr>
          <p:nvPr>
            <p:ph type="sldNum" sz="quarter" idx="12"/>
          </p:nvPr>
        </p:nvSpPr>
        <p:spPr/>
        <p:txBody>
          <a:bodyPr/>
          <a:lstStyle/>
          <a:p>
            <a:fld id="{2A2A6181-BD9D-4EEB-AAD6-40B54AE96A71}" type="slidenum">
              <a:rPr lang="en-US" smtClean="0"/>
              <a:pPr/>
              <a:t>67</a:t>
            </a:fld>
            <a:endParaRPr lang="en-US" dirty="0"/>
          </a:p>
        </p:txBody>
      </p:sp>
    </p:spTree>
    <p:extLst>
      <p:ext uri="{BB962C8B-B14F-4D97-AF65-F5344CB8AC3E}">
        <p14:creationId xmlns:p14="http://schemas.microsoft.com/office/powerpoint/2010/main" val="38572257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3D11-84B4-401B-8376-A5863AA8FEB3}"/>
              </a:ext>
            </a:extLst>
          </p:cNvPr>
          <p:cNvSpPr>
            <a:spLocks noGrp="1"/>
          </p:cNvSpPr>
          <p:nvPr>
            <p:ph type="title"/>
          </p:nvPr>
        </p:nvSpPr>
        <p:spPr/>
        <p:txBody>
          <a:bodyPr/>
          <a:lstStyle/>
          <a:p>
            <a:r>
              <a:rPr lang="en-US" dirty="0"/>
              <a:t>Separations</a:t>
            </a:r>
          </a:p>
        </p:txBody>
      </p:sp>
      <p:sp>
        <p:nvSpPr>
          <p:cNvPr id="3" name="Content Placeholder 2">
            <a:extLst>
              <a:ext uri="{FF2B5EF4-FFF2-40B4-BE49-F238E27FC236}">
                <a16:creationId xmlns:a16="http://schemas.microsoft.com/office/drawing/2014/main" id="{8E3D308C-5D88-4C84-917A-D50FB9BA6876}"/>
              </a:ext>
            </a:extLst>
          </p:cNvPr>
          <p:cNvSpPr>
            <a:spLocks noGrp="1"/>
          </p:cNvSpPr>
          <p:nvPr>
            <p:ph idx="1"/>
          </p:nvPr>
        </p:nvSpPr>
        <p:spPr/>
        <p:txBody>
          <a:bodyPr/>
          <a:lstStyle/>
          <a:p>
            <a:r>
              <a:rPr lang="en-US" dirty="0"/>
              <a:t>Identifying processes for on-site and remote workers</a:t>
            </a:r>
          </a:p>
          <a:p>
            <a:r>
              <a:rPr lang="en-US" dirty="0"/>
              <a:t>Recoupment of Company property</a:t>
            </a:r>
          </a:p>
          <a:p>
            <a:r>
              <a:rPr lang="en-US" dirty="0"/>
              <a:t>Site storage vs. Hard-drive</a:t>
            </a:r>
          </a:p>
          <a:p>
            <a:r>
              <a:rPr lang="en-US" dirty="0"/>
              <a:t>Backup and discontinuation of access</a:t>
            </a:r>
          </a:p>
        </p:txBody>
      </p:sp>
      <p:sp>
        <p:nvSpPr>
          <p:cNvPr id="4" name="Slide Number Placeholder 3">
            <a:extLst>
              <a:ext uri="{FF2B5EF4-FFF2-40B4-BE49-F238E27FC236}">
                <a16:creationId xmlns:a16="http://schemas.microsoft.com/office/drawing/2014/main" id="{8C67FD76-3A85-4FD4-B8BD-6C95DCB827F4}"/>
              </a:ext>
            </a:extLst>
          </p:cNvPr>
          <p:cNvSpPr>
            <a:spLocks noGrp="1"/>
          </p:cNvSpPr>
          <p:nvPr>
            <p:ph type="sldNum" sz="quarter" idx="12"/>
          </p:nvPr>
        </p:nvSpPr>
        <p:spPr/>
        <p:txBody>
          <a:bodyPr/>
          <a:lstStyle/>
          <a:p>
            <a:fld id="{2A2A6181-BD9D-4EEB-AAD6-40B54AE96A71}" type="slidenum">
              <a:rPr lang="en-US" smtClean="0"/>
              <a:pPr/>
              <a:t>68</a:t>
            </a:fld>
            <a:endParaRPr lang="en-US" dirty="0"/>
          </a:p>
        </p:txBody>
      </p:sp>
    </p:spTree>
    <p:extLst>
      <p:ext uri="{BB962C8B-B14F-4D97-AF65-F5344CB8AC3E}">
        <p14:creationId xmlns:p14="http://schemas.microsoft.com/office/powerpoint/2010/main" val="30888232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8E32B-82B6-415B-BD47-F2AB3A5C79AA}"/>
              </a:ext>
            </a:extLst>
          </p:cNvPr>
          <p:cNvSpPr>
            <a:spLocks noGrp="1"/>
          </p:cNvSpPr>
          <p:nvPr>
            <p:ph type="title"/>
          </p:nvPr>
        </p:nvSpPr>
        <p:spPr/>
        <p:txBody>
          <a:bodyPr/>
          <a:lstStyle/>
          <a:p>
            <a:r>
              <a:rPr lang="en-US" dirty="0"/>
              <a:t>Keep Changing with the Times</a:t>
            </a:r>
          </a:p>
        </p:txBody>
      </p:sp>
      <p:sp>
        <p:nvSpPr>
          <p:cNvPr id="3" name="Content Placeholder 2">
            <a:extLst>
              <a:ext uri="{FF2B5EF4-FFF2-40B4-BE49-F238E27FC236}">
                <a16:creationId xmlns:a16="http://schemas.microsoft.com/office/drawing/2014/main" id="{A7DC66C7-4D95-4E03-893D-0246A186B29A}"/>
              </a:ext>
            </a:extLst>
          </p:cNvPr>
          <p:cNvSpPr>
            <a:spLocks noGrp="1"/>
          </p:cNvSpPr>
          <p:nvPr>
            <p:ph idx="1"/>
          </p:nvPr>
        </p:nvSpPr>
        <p:spPr/>
        <p:txBody>
          <a:bodyPr/>
          <a:lstStyle/>
          <a:p>
            <a:r>
              <a:rPr lang="en-US" dirty="0"/>
              <a:t>Flexibility  has become the central most expectation for recruiting</a:t>
            </a:r>
          </a:p>
          <a:p>
            <a:r>
              <a:rPr lang="en-US" dirty="0"/>
              <a:t>Stay alert to communication changes, market place saturation and wage rates</a:t>
            </a:r>
          </a:p>
          <a:p>
            <a:r>
              <a:rPr lang="en-US" dirty="0"/>
              <a:t>Sometimes funding a “warm body” is not the best answer for the business</a:t>
            </a:r>
          </a:p>
          <a:p>
            <a:r>
              <a:rPr lang="en-US" dirty="0"/>
              <a:t>Do not change your culture for an employee</a:t>
            </a:r>
          </a:p>
        </p:txBody>
      </p:sp>
      <p:sp>
        <p:nvSpPr>
          <p:cNvPr id="4" name="Slide Number Placeholder 3">
            <a:extLst>
              <a:ext uri="{FF2B5EF4-FFF2-40B4-BE49-F238E27FC236}">
                <a16:creationId xmlns:a16="http://schemas.microsoft.com/office/drawing/2014/main" id="{A23D2E4A-8B00-42D0-88E8-28BCA06BEB11}"/>
              </a:ext>
            </a:extLst>
          </p:cNvPr>
          <p:cNvSpPr>
            <a:spLocks noGrp="1"/>
          </p:cNvSpPr>
          <p:nvPr>
            <p:ph type="sldNum" sz="quarter" idx="12"/>
          </p:nvPr>
        </p:nvSpPr>
        <p:spPr/>
        <p:txBody>
          <a:bodyPr/>
          <a:lstStyle/>
          <a:p>
            <a:fld id="{2A2A6181-BD9D-4EEB-AAD6-40B54AE96A71}" type="slidenum">
              <a:rPr lang="en-US" smtClean="0"/>
              <a:pPr/>
              <a:t>69</a:t>
            </a:fld>
            <a:endParaRPr lang="en-US" dirty="0"/>
          </a:p>
        </p:txBody>
      </p:sp>
    </p:spTree>
    <p:extLst>
      <p:ext uri="{BB962C8B-B14F-4D97-AF65-F5344CB8AC3E}">
        <p14:creationId xmlns:p14="http://schemas.microsoft.com/office/powerpoint/2010/main" val="3325843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a:t>The Policy: Employer Obligations</a:t>
            </a:r>
          </a:p>
        </p:txBody>
      </p:sp>
      <p:sp>
        <p:nvSpPr>
          <p:cNvPr id="3" name="Content Placeholder 2"/>
          <p:cNvSpPr>
            <a:spLocks noGrp="1"/>
          </p:cNvSpPr>
          <p:nvPr>
            <p:ph idx="1"/>
          </p:nvPr>
        </p:nvSpPr>
        <p:spPr>
          <a:xfrm>
            <a:off x="628649" y="1890096"/>
            <a:ext cx="7886372" cy="4094411"/>
          </a:xfrm>
        </p:spPr>
        <p:txBody>
          <a:bodyPr/>
          <a:lstStyle/>
          <a:p>
            <a:pPr>
              <a:spcBef>
                <a:spcPts val="1200"/>
              </a:spcBef>
            </a:pPr>
            <a:r>
              <a:rPr lang="en-US" dirty="0"/>
              <a:t>Defining Eligibility </a:t>
            </a:r>
          </a:p>
          <a:p>
            <a:pPr>
              <a:spcBef>
                <a:spcPts val="1200"/>
              </a:spcBef>
            </a:pPr>
            <a:r>
              <a:rPr lang="en-US" dirty="0"/>
              <a:t>Communications</a:t>
            </a:r>
          </a:p>
          <a:p>
            <a:pPr lvl="2">
              <a:spcBef>
                <a:spcPts val="1200"/>
              </a:spcBef>
            </a:pPr>
            <a:r>
              <a:rPr lang="en-US" dirty="0"/>
              <a:t>Under FMLA</a:t>
            </a:r>
          </a:p>
          <a:p>
            <a:pPr lvl="2">
              <a:spcBef>
                <a:spcPts val="1200"/>
              </a:spcBef>
            </a:pPr>
            <a:r>
              <a:rPr lang="en-US" dirty="0"/>
              <a:t>Relative to Policies</a:t>
            </a:r>
          </a:p>
          <a:p>
            <a:pPr lvl="2">
              <a:spcBef>
                <a:spcPts val="1200"/>
              </a:spcBef>
            </a:pPr>
            <a:r>
              <a:rPr lang="en-US" dirty="0"/>
              <a:t>Relative to Work</a:t>
            </a:r>
          </a:p>
          <a:p>
            <a:pPr>
              <a:spcBef>
                <a:spcPts val="1200"/>
              </a:spcBef>
            </a:pPr>
            <a:r>
              <a:rPr lang="en-US" dirty="0"/>
              <a:t>Notice of Rights</a:t>
            </a:r>
          </a:p>
          <a:p>
            <a:pPr>
              <a:spcBef>
                <a:spcPts val="1200"/>
              </a:spcBef>
            </a:pPr>
            <a:r>
              <a:rPr lang="en-US" dirty="0"/>
              <a:t>Changes in Policy</a:t>
            </a:r>
          </a:p>
          <a:p>
            <a:pPr>
              <a:spcBef>
                <a:spcPts val="1200"/>
              </a:spcBef>
            </a:pPr>
            <a:r>
              <a:rPr lang="en-US" dirty="0"/>
              <a:t>Extensions and Additional Requests</a:t>
            </a:r>
          </a:p>
          <a:p>
            <a:pPr>
              <a:spcBef>
                <a:spcPts val="1200"/>
              </a:spcBef>
            </a:pPr>
            <a:r>
              <a:rPr lang="en-US" dirty="0"/>
              <a:t>Consequences</a:t>
            </a:r>
          </a:p>
        </p:txBody>
      </p:sp>
      <p:sp>
        <p:nvSpPr>
          <p:cNvPr id="4" name="Slide Number Placeholder 3"/>
          <p:cNvSpPr>
            <a:spLocks noGrp="1"/>
          </p:cNvSpPr>
          <p:nvPr>
            <p:ph type="sldNum" sz="quarter" idx="12"/>
          </p:nvPr>
        </p:nvSpPr>
        <p:spPr/>
        <p:txBody>
          <a:bodyPr/>
          <a:lstStyle/>
          <a:p>
            <a:fld id="{F6BFBF89-F345-43DF-A2B5-88AF582DDC59}" type="slidenum">
              <a:rPr lang="en-US" smtClean="0"/>
              <a:pPr/>
              <a:t>7</a:t>
            </a:fld>
            <a:endParaRPr lang="en-US" dirty="0"/>
          </a:p>
        </p:txBody>
      </p:sp>
    </p:spTree>
    <p:extLst>
      <p:ext uri="{BB962C8B-B14F-4D97-AF65-F5344CB8AC3E}">
        <p14:creationId xmlns:p14="http://schemas.microsoft.com/office/powerpoint/2010/main" val="33568307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628487" y="3034396"/>
            <a:ext cx="7886372" cy="789208"/>
          </a:xfrm>
        </p:spPr>
        <p:txBody>
          <a:bodyPr/>
          <a:lstStyle/>
          <a:p>
            <a:pPr marL="0" indent="0" algn="ctr">
              <a:buNone/>
            </a:pPr>
            <a:r>
              <a:rPr lang="en-US" sz="3600" b="1" dirty="0"/>
              <a:t>5. What The Legal Horizon Holds for Us</a:t>
            </a:r>
          </a:p>
        </p:txBody>
      </p:sp>
      <p:sp>
        <p:nvSpPr>
          <p:cNvPr id="4" name="Slide Number Placeholder 3">
            <a:extLst>
              <a:ext uri="{FF2B5EF4-FFF2-40B4-BE49-F238E27FC236}">
                <a16:creationId xmlns:a16="http://schemas.microsoft.com/office/drawing/2014/main" id="{E9569068-B600-4812-BD01-7B29D64A4B9C}"/>
              </a:ext>
            </a:extLst>
          </p:cNvPr>
          <p:cNvSpPr>
            <a:spLocks noGrp="1"/>
          </p:cNvSpPr>
          <p:nvPr>
            <p:ph type="sldNum" sz="quarter" idx="12"/>
          </p:nvPr>
        </p:nvSpPr>
        <p:spPr/>
        <p:txBody>
          <a:bodyPr/>
          <a:lstStyle/>
          <a:p>
            <a:fld id="{2A2A6181-BD9D-4EEB-AAD6-40B54AE96A71}" type="slidenum">
              <a:rPr lang="en-US" smtClean="0"/>
              <a:pPr/>
              <a:t>70</a:t>
            </a:fld>
            <a:endParaRPr lang="en-US" dirty="0"/>
          </a:p>
        </p:txBody>
      </p:sp>
    </p:spTree>
    <p:extLst>
      <p:ext uri="{BB962C8B-B14F-4D97-AF65-F5344CB8AC3E}">
        <p14:creationId xmlns:p14="http://schemas.microsoft.com/office/powerpoint/2010/main" val="1569685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A57D5-8DFA-4731-B04B-7DD9090C36D3}"/>
              </a:ext>
            </a:extLst>
          </p:cNvPr>
          <p:cNvSpPr>
            <a:spLocks noGrp="1"/>
          </p:cNvSpPr>
          <p:nvPr>
            <p:ph type="title"/>
          </p:nvPr>
        </p:nvSpPr>
        <p:spPr>
          <a:xfrm>
            <a:off x="628650" y="740845"/>
            <a:ext cx="7886700" cy="1062990"/>
          </a:xfrm>
        </p:spPr>
        <p:txBody>
          <a:bodyPr/>
          <a:lstStyle/>
          <a:p>
            <a:r>
              <a:rPr lang="en-US" dirty="0"/>
              <a:t>Transparency of Wages and Wage Ranges</a:t>
            </a:r>
          </a:p>
        </p:txBody>
      </p:sp>
      <p:sp>
        <p:nvSpPr>
          <p:cNvPr id="3" name="Content Placeholder 2">
            <a:extLst>
              <a:ext uri="{FF2B5EF4-FFF2-40B4-BE49-F238E27FC236}">
                <a16:creationId xmlns:a16="http://schemas.microsoft.com/office/drawing/2014/main" id="{19C9791B-62B0-490B-8361-45D4D0E1ACD7}"/>
              </a:ext>
            </a:extLst>
          </p:cNvPr>
          <p:cNvSpPr>
            <a:spLocks noGrp="1"/>
          </p:cNvSpPr>
          <p:nvPr>
            <p:ph idx="1"/>
          </p:nvPr>
        </p:nvSpPr>
        <p:spPr>
          <a:xfrm>
            <a:off x="628650" y="1571327"/>
            <a:ext cx="8007350" cy="4673600"/>
          </a:xfrm>
        </p:spPr>
        <p:txBody>
          <a:bodyPr/>
          <a:lstStyle/>
          <a:p>
            <a:pPr>
              <a:spcBef>
                <a:spcPts val="600"/>
              </a:spcBef>
            </a:pPr>
            <a:r>
              <a:rPr lang="en-US" sz="1900" dirty="0"/>
              <a:t>State adoption of disclosure obligation to employees as to wage and benefits</a:t>
            </a:r>
          </a:p>
          <a:p>
            <a:pPr>
              <a:spcBef>
                <a:spcPts val="600"/>
              </a:spcBef>
            </a:pPr>
            <a:r>
              <a:rPr lang="en-US" sz="1900" dirty="0"/>
              <a:t>Current State mandate:</a:t>
            </a:r>
          </a:p>
          <a:p>
            <a:pPr lvl="1">
              <a:spcBef>
                <a:spcPts val="600"/>
              </a:spcBef>
            </a:pPr>
            <a:r>
              <a:rPr lang="en-US" sz="1900" dirty="0"/>
              <a:t>California</a:t>
            </a:r>
          </a:p>
          <a:p>
            <a:pPr lvl="1">
              <a:spcBef>
                <a:spcPts val="600"/>
              </a:spcBef>
            </a:pPr>
            <a:r>
              <a:rPr lang="en-US" sz="1900" dirty="0"/>
              <a:t>Colorado</a:t>
            </a:r>
          </a:p>
          <a:p>
            <a:pPr lvl="1">
              <a:spcBef>
                <a:spcPts val="600"/>
              </a:spcBef>
            </a:pPr>
            <a:r>
              <a:rPr lang="en-US" sz="1900" dirty="0"/>
              <a:t>Connecticut</a:t>
            </a:r>
          </a:p>
          <a:p>
            <a:pPr lvl="1">
              <a:spcBef>
                <a:spcPts val="600"/>
              </a:spcBef>
            </a:pPr>
            <a:r>
              <a:rPr lang="en-US" sz="1900" dirty="0"/>
              <a:t>Illinois</a:t>
            </a:r>
          </a:p>
          <a:p>
            <a:pPr lvl="1">
              <a:spcBef>
                <a:spcPts val="600"/>
              </a:spcBef>
            </a:pPr>
            <a:r>
              <a:rPr lang="en-US" sz="1900" dirty="0"/>
              <a:t>Maryland</a:t>
            </a:r>
          </a:p>
          <a:p>
            <a:pPr lvl="1">
              <a:spcBef>
                <a:spcPts val="600"/>
              </a:spcBef>
            </a:pPr>
            <a:r>
              <a:rPr lang="en-US" sz="1900" dirty="0"/>
              <a:t>Nevada</a:t>
            </a:r>
          </a:p>
          <a:p>
            <a:pPr lvl="1">
              <a:spcBef>
                <a:spcPts val="600"/>
              </a:spcBef>
            </a:pPr>
            <a:r>
              <a:rPr lang="en-US" sz="1900" dirty="0"/>
              <a:t>Rhode Island</a:t>
            </a:r>
          </a:p>
          <a:p>
            <a:pPr lvl="1">
              <a:spcBef>
                <a:spcPts val="600"/>
              </a:spcBef>
            </a:pPr>
            <a:r>
              <a:rPr lang="en-US" sz="1900" dirty="0"/>
              <a:t>Washington</a:t>
            </a:r>
          </a:p>
          <a:p>
            <a:pPr lvl="1">
              <a:spcBef>
                <a:spcPts val="600"/>
              </a:spcBef>
            </a:pPr>
            <a:r>
              <a:rPr lang="en-US" sz="1900" dirty="0"/>
              <a:t>New York City</a:t>
            </a:r>
          </a:p>
          <a:p>
            <a:pPr>
              <a:spcBef>
                <a:spcPts val="600"/>
              </a:spcBef>
            </a:pPr>
            <a:r>
              <a:rPr lang="en-US" sz="1900" dirty="0"/>
              <a:t>Postings may or may not be part of 5 in 1 postings</a:t>
            </a:r>
          </a:p>
          <a:p>
            <a:pPr lvl="1"/>
            <a:endParaRPr lang="en-US" dirty="0"/>
          </a:p>
        </p:txBody>
      </p:sp>
      <p:sp>
        <p:nvSpPr>
          <p:cNvPr id="4" name="Slide Number Placeholder 3">
            <a:extLst>
              <a:ext uri="{FF2B5EF4-FFF2-40B4-BE49-F238E27FC236}">
                <a16:creationId xmlns:a16="http://schemas.microsoft.com/office/drawing/2014/main" id="{0668AA46-A92C-48B2-AC29-F662A01B4FA8}"/>
              </a:ext>
            </a:extLst>
          </p:cNvPr>
          <p:cNvSpPr>
            <a:spLocks noGrp="1"/>
          </p:cNvSpPr>
          <p:nvPr>
            <p:ph type="sldNum" sz="quarter" idx="12"/>
          </p:nvPr>
        </p:nvSpPr>
        <p:spPr/>
        <p:txBody>
          <a:bodyPr/>
          <a:lstStyle/>
          <a:p>
            <a:fld id="{2A2A6181-BD9D-4EEB-AAD6-40B54AE96A71}" type="slidenum">
              <a:rPr lang="en-US" smtClean="0"/>
              <a:pPr/>
              <a:t>71</a:t>
            </a:fld>
            <a:endParaRPr lang="en-US" dirty="0"/>
          </a:p>
        </p:txBody>
      </p:sp>
    </p:spTree>
    <p:extLst>
      <p:ext uri="{BB962C8B-B14F-4D97-AF65-F5344CB8AC3E}">
        <p14:creationId xmlns:p14="http://schemas.microsoft.com/office/powerpoint/2010/main" val="27380140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18886-4989-4559-88BC-CD827FBA138A}"/>
              </a:ext>
            </a:extLst>
          </p:cNvPr>
          <p:cNvSpPr>
            <a:spLocks noGrp="1"/>
          </p:cNvSpPr>
          <p:nvPr>
            <p:ph type="title"/>
          </p:nvPr>
        </p:nvSpPr>
        <p:spPr>
          <a:xfrm>
            <a:off x="628651" y="907215"/>
            <a:ext cx="7886700" cy="669463"/>
          </a:xfrm>
        </p:spPr>
        <p:txBody>
          <a:bodyPr/>
          <a:lstStyle/>
          <a:p>
            <a:r>
              <a:rPr lang="en-US" dirty="0"/>
              <a:t>Concerns of Transparency</a:t>
            </a:r>
          </a:p>
        </p:txBody>
      </p:sp>
      <p:sp>
        <p:nvSpPr>
          <p:cNvPr id="3" name="Content Placeholder 2">
            <a:extLst>
              <a:ext uri="{FF2B5EF4-FFF2-40B4-BE49-F238E27FC236}">
                <a16:creationId xmlns:a16="http://schemas.microsoft.com/office/drawing/2014/main" id="{C763B8D8-68A7-431F-8A28-BB01D234F0D4}"/>
              </a:ext>
            </a:extLst>
          </p:cNvPr>
          <p:cNvSpPr>
            <a:spLocks noGrp="1"/>
          </p:cNvSpPr>
          <p:nvPr>
            <p:ph idx="1"/>
          </p:nvPr>
        </p:nvSpPr>
        <p:spPr>
          <a:xfrm>
            <a:off x="628815" y="1576678"/>
            <a:ext cx="7886372" cy="4550747"/>
          </a:xfrm>
        </p:spPr>
        <p:txBody>
          <a:bodyPr/>
          <a:lstStyle/>
          <a:p>
            <a:pPr>
              <a:spcBef>
                <a:spcPts val="1200"/>
              </a:spcBef>
            </a:pPr>
            <a:r>
              <a:rPr lang="en-US" dirty="0"/>
              <a:t>Impact on recruiting and reasonableness of pay expectations</a:t>
            </a:r>
          </a:p>
          <a:p>
            <a:pPr>
              <a:spcBef>
                <a:spcPts val="1200"/>
              </a:spcBef>
            </a:pPr>
            <a:r>
              <a:rPr lang="en-US" dirty="0"/>
              <a:t>Morale concerns for employees seeing where they are in the range</a:t>
            </a:r>
          </a:p>
          <a:p>
            <a:pPr>
              <a:spcBef>
                <a:spcPts val="1200"/>
              </a:spcBef>
            </a:pPr>
            <a:r>
              <a:rPr lang="en-US" dirty="0"/>
              <a:t>Limits on solicitation if transparency information is not desired to be shared</a:t>
            </a:r>
          </a:p>
          <a:p>
            <a:pPr>
              <a:spcBef>
                <a:spcPts val="1200"/>
              </a:spcBef>
            </a:pPr>
            <a:r>
              <a:rPr lang="en-US" dirty="0"/>
              <a:t>Ad access/bar in States mandating transparency</a:t>
            </a:r>
          </a:p>
          <a:p>
            <a:pPr>
              <a:spcBef>
                <a:spcPts val="1200"/>
              </a:spcBef>
            </a:pPr>
            <a:r>
              <a:rPr lang="en-US" dirty="0"/>
              <a:t>Job postings and data sharing</a:t>
            </a:r>
          </a:p>
          <a:p>
            <a:pPr>
              <a:spcBef>
                <a:spcPts val="1200"/>
              </a:spcBef>
            </a:pPr>
            <a:r>
              <a:rPr lang="en-US" dirty="0"/>
              <a:t>Telling the full story as discretionary bonuses and equity grants are excluded from the disclosure</a:t>
            </a:r>
          </a:p>
        </p:txBody>
      </p:sp>
      <p:sp>
        <p:nvSpPr>
          <p:cNvPr id="4" name="Slide Number Placeholder 3">
            <a:extLst>
              <a:ext uri="{FF2B5EF4-FFF2-40B4-BE49-F238E27FC236}">
                <a16:creationId xmlns:a16="http://schemas.microsoft.com/office/drawing/2014/main" id="{429EFF75-DCC2-4349-88B9-41769E22448B}"/>
              </a:ext>
            </a:extLst>
          </p:cNvPr>
          <p:cNvSpPr>
            <a:spLocks noGrp="1"/>
          </p:cNvSpPr>
          <p:nvPr>
            <p:ph type="sldNum" sz="quarter" idx="12"/>
          </p:nvPr>
        </p:nvSpPr>
        <p:spPr/>
        <p:txBody>
          <a:bodyPr/>
          <a:lstStyle/>
          <a:p>
            <a:fld id="{2A2A6181-BD9D-4EEB-AAD6-40B54AE96A71}" type="slidenum">
              <a:rPr lang="en-US" smtClean="0"/>
              <a:pPr/>
              <a:t>72</a:t>
            </a:fld>
            <a:endParaRPr lang="en-US" dirty="0"/>
          </a:p>
        </p:txBody>
      </p:sp>
    </p:spTree>
    <p:extLst>
      <p:ext uri="{BB962C8B-B14F-4D97-AF65-F5344CB8AC3E}">
        <p14:creationId xmlns:p14="http://schemas.microsoft.com/office/powerpoint/2010/main" val="10279786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628815" y="3129660"/>
            <a:ext cx="7886372" cy="598680"/>
          </a:xfrm>
        </p:spPr>
        <p:txBody>
          <a:bodyPr/>
          <a:lstStyle/>
          <a:p>
            <a:pPr marL="0" indent="0" algn="ctr">
              <a:buNone/>
            </a:pPr>
            <a:r>
              <a:rPr lang="en-US" sz="3600" b="1" dirty="0"/>
              <a:t>Drug and Alcohol Testing</a:t>
            </a:r>
          </a:p>
        </p:txBody>
      </p:sp>
      <p:sp>
        <p:nvSpPr>
          <p:cNvPr id="4" name="Slide Number Placeholder 3">
            <a:extLst>
              <a:ext uri="{FF2B5EF4-FFF2-40B4-BE49-F238E27FC236}">
                <a16:creationId xmlns:a16="http://schemas.microsoft.com/office/drawing/2014/main" id="{E9569068-B600-4812-BD01-7B29D64A4B9C}"/>
              </a:ext>
            </a:extLst>
          </p:cNvPr>
          <p:cNvSpPr>
            <a:spLocks noGrp="1"/>
          </p:cNvSpPr>
          <p:nvPr>
            <p:ph type="sldNum" sz="quarter" idx="12"/>
          </p:nvPr>
        </p:nvSpPr>
        <p:spPr/>
        <p:txBody>
          <a:bodyPr/>
          <a:lstStyle/>
          <a:p>
            <a:fld id="{2A2A6181-BD9D-4EEB-AAD6-40B54AE96A71}" type="slidenum">
              <a:rPr lang="en-US" smtClean="0"/>
              <a:pPr/>
              <a:t>73</a:t>
            </a:fld>
            <a:endParaRPr lang="en-US" dirty="0"/>
          </a:p>
        </p:txBody>
      </p:sp>
    </p:spTree>
    <p:extLst>
      <p:ext uri="{BB962C8B-B14F-4D97-AF65-F5344CB8AC3E}">
        <p14:creationId xmlns:p14="http://schemas.microsoft.com/office/powerpoint/2010/main" val="17521986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27F68-2775-403D-A353-55CC88EB4DA0}"/>
              </a:ext>
            </a:extLst>
          </p:cNvPr>
          <p:cNvSpPr>
            <a:spLocks noGrp="1"/>
          </p:cNvSpPr>
          <p:nvPr>
            <p:ph type="title"/>
          </p:nvPr>
        </p:nvSpPr>
        <p:spPr/>
        <p:txBody>
          <a:bodyPr/>
          <a:lstStyle/>
          <a:p>
            <a:r>
              <a:rPr lang="en-US" dirty="0"/>
              <a:t>What and When Can I Test?</a:t>
            </a:r>
          </a:p>
        </p:txBody>
      </p:sp>
      <p:sp>
        <p:nvSpPr>
          <p:cNvPr id="3" name="Content Placeholder 2">
            <a:extLst>
              <a:ext uri="{FF2B5EF4-FFF2-40B4-BE49-F238E27FC236}">
                <a16:creationId xmlns:a16="http://schemas.microsoft.com/office/drawing/2014/main" id="{20650E9A-E438-4C41-A8EA-51AE662C32EF}"/>
              </a:ext>
            </a:extLst>
          </p:cNvPr>
          <p:cNvSpPr>
            <a:spLocks noGrp="1"/>
          </p:cNvSpPr>
          <p:nvPr>
            <p:ph idx="1"/>
          </p:nvPr>
        </p:nvSpPr>
        <p:spPr>
          <a:xfrm>
            <a:off x="628815" y="1970206"/>
            <a:ext cx="7886536" cy="4157220"/>
          </a:xfrm>
        </p:spPr>
        <p:txBody>
          <a:bodyPr/>
          <a:lstStyle/>
          <a:p>
            <a:r>
              <a:rPr lang="en-US" sz="2800" dirty="0"/>
              <a:t>Pre-employment: Drugs but not alcohol if in State with medical marijuana, factor that</a:t>
            </a:r>
          </a:p>
          <a:p>
            <a:r>
              <a:rPr lang="en-US" sz="2800" dirty="0"/>
              <a:t>Random</a:t>
            </a:r>
          </a:p>
          <a:p>
            <a:r>
              <a:rPr lang="en-US" sz="2800" dirty="0"/>
              <a:t>For Cause</a:t>
            </a:r>
          </a:p>
          <a:p>
            <a:r>
              <a:rPr lang="en-US" sz="2800" dirty="0"/>
              <a:t>Post-accident – OSHA requires a “reason” before testing is appropriate – mandated testing with more is prohibited</a:t>
            </a:r>
          </a:p>
        </p:txBody>
      </p:sp>
      <p:sp>
        <p:nvSpPr>
          <p:cNvPr id="4" name="Slide Number Placeholder 3">
            <a:extLst>
              <a:ext uri="{FF2B5EF4-FFF2-40B4-BE49-F238E27FC236}">
                <a16:creationId xmlns:a16="http://schemas.microsoft.com/office/drawing/2014/main" id="{8CC70FDF-2840-4E5D-B1DF-6CB04AF91949}"/>
              </a:ext>
            </a:extLst>
          </p:cNvPr>
          <p:cNvSpPr>
            <a:spLocks noGrp="1"/>
          </p:cNvSpPr>
          <p:nvPr>
            <p:ph type="sldNum" sz="quarter" idx="12"/>
          </p:nvPr>
        </p:nvSpPr>
        <p:spPr/>
        <p:txBody>
          <a:bodyPr/>
          <a:lstStyle/>
          <a:p>
            <a:fld id="{2A2A6181-BD9D-4EEB-AAD6-40B54AE96A71}" type="slidenum">
              <a:rPr lang="en-US" smtClean="0"/>
              <a:pPr/>
              <a:t>74</a:t>
            </a:fld>
            <a:endParaRPr lang="en-US" dirty="0"/>
          </a:p>
        </p:txBody>
      </p:sp>
    </p:spTree>
    <p:extLst>
      <p:ext uri="{BB962C8B-B14F-4D97-AF65-F5344CB8AC3E}">
        <p14:creationId xmlns:p14="http://schemas.microsoft.com/office/powerpoint/2010/main" val="41012627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the Legal Status of Marijuana </a:t>
            </a:r>
            <a:br>
              <a:rPr lang="en-US" dirty="0"/>
            </a:br>
            <a:r>
              <a:rPr lang="en-US" dirty="0"/>
              <a:t>Under Applicable State Laws</a:t>
            </a:r>
          </a:p>
        </p:txBody>
      </p:sp>
      <p:sp>
        <p:nvSpPr>
          <p:cNvPr id="3" name="Content Placeholder 2"/>
          <p:cNvSpPr>
            <a:spLocks noGrp="1"/>
          </p:cNvSpPr>
          <p:nvPr>
            <p:ph idx="1"/>
          </p:nvPr>
        </p:nvSpPr>
        <p:spPr>
          <a:xfrm>
            <a:off x="406400" y="2028078"/>
            <a:ext cx="8331199" cy="4094411"/>
          </a:xfrm>
        </p:spPr>
        <p:txBody>
          <a:bodyPr/>
          <a:lstStyle/>
          <a:p>
            <a:pPr>
              <a:spcBef>
                <a:spcPts val="1200"/>
              </a:spcBef>
            </a:pPr>
            <a:r>
              <a:rPr lang="en-US" dirty="0"/>
              <a:t>No state requires employers:</a:t>
            </a:r>
          </a:p>
          <a:p>
            <a:pPr lvl="1">
              <a:spcBef>
                <a:spcPts val="1200"/>
              </a:spcBef>
            </a:pPr>
            <a:r>
              <a:rPr lang="en-US" dirty="0"/>
              <a:t>To permit marijuana possession, distribution, use, or manufacture in the workplace or while on the job </a:t>
            </a:r>
          </a:p>
          <a:p>
            <a:pPr lvl="1">
              <a:spcBef>
                <a:spcPts val="1200"/>
              </a:spcBef>
            </a:pPr>
            <a:r>
              <a:rPr lang="en-US" dirty="0"/>
              <a:t>To permit employees to perform work while under the influence of marijuana</a:t>
            </a:r>
          </a:p>
          <a:p>
            <a:pPr>
              <a:spcBef>
                <a:spcPts val="1200"/>
              </a:spcBef>
            </a:pPr>
            <a:r>
              <a:rPr lang="en-US" dirty="0"/>
              <a:t>Many states’ anti-discrimination marijuana provisions carve exceptions if: </a:t>
            </a:r>
          </a:p>
          <a:p>
            <a:pPr lvl="1">
              <a:spcBef>
                <a:spcPts val="1200"/>
              </a:spcBef>
            </a:pPr>
            <a:r>
              <a:rPr lang="en-US" dirty="0"/>
              <a:t>Compliance would result in the employer losing federal funding or licensing</a:t>
            </a:r>
          </a:p>
          <a:p>
            <a:pPr lvl="1">
              <a:spcBef>
                <a:spcPts val="1200"/>
              </a:spcBef>
            </a:pPr>
            <a:r>
              <a:rPr lang="en-US" dirty="0"/>
              <a:t>Employees work in safety sensitive positions </a:t>
            </a:r>
          </a:p>
          <a:p>
            <a:endParaRPr lang="en-US" dirty="0"/>
          </a:p>
          <a:p>
            <a:endParaRPr lang="en-US" dirty="0"/>
          </a:p>
        </p:txBody>
      </p:sp>
      <p:sp>
        <p:nvSpPr>
          <p:cNvPr id="5" name="Slide Number Placeholder 4"/>
          <p:cNvSpPr>
            <a:spLocks noGrp="1"/>
          </p:cNvSpPr>
          <p:nvPr>
            <p:ph type="sldNum" sz="quarter" idx="12"/>
          </p:nvPr>
        </p:nvSpPr>
        <p:spPr/>
        <p:txBody>
          <a:bodyPr/>
          <a:lstStyle/>
          <a:p>
            <a:fld id="{51277B72-92A5-4EFE-B7B1-691EC02D92B0}" type="slidenum">
              <a:rPr lang="en-US" smtClean="0"/>
              <a:pPr/>
              <a:t>75</a:t>
            </a:fld>
            <a:endParaRPr lang="en-US" dirty="0"/>
          </a:p>
        </p:txBody>
      </p:sp>
    </p:spTree>
    <p:extLst>
      <p:ext uri="{BB962C8B-B14F-4D97-AF65-F5344CB8AC3E}">
        <p14:creationId xmlns:p14="http://schemas.microsoft.com/office/powerpoint/2010/main" val="244130163"/>
      </p:ext>
    </p:extLst>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Privacy or Lawful Activities Laws</a:t>
            </a:r>
          </a:p>
        </p:txBody>
      </p:sp>
      <p:sp>
        <p:nvSpPr>
          <p:cNvPr id="3" name="Content Placeholder 2"/>
          <p:cNvSpPr>
            <a:spLocks noGrp="1"/>
          </p:cNvSpPr>
          <p:nvPr>
            <p:ph idx="1"/>
          </p:nvPr>
        </p:nvSpPr>
        <p:spPr>
          <a:xfrm>
            <a:off x="247650" y="1947752"/>
            <a:ext cx="8648700" cy="4333833"/>
          </a:xfrm>
        </p:spPr>
        <p:txBody>
          <a:bodyPr/>
          <a:lstStyle/>
          <a:p>
            <a:pPr>
              <a:spcBef>
                <a:spcPts val="1800"/>
              </a:spcBef>
            </a:pPr>
            <a:r>
              <a:rPr lang="en-US" sz="2200" dirty="0"/>
              <a:t>How are state privacy protections and/or laws prohibiting employers from taking adverse employment actions against individuals for their lawful use of products or engagement in lawful activities outside of the workplace during non-working time applied to employees who use marijuana in accordance with state law? </a:t>
            </a:r>
          </a:p>
          <a:p>
            <a:pPr lvl="1">
              <a:spcBef>
                <a:spcPts val="1800"/>
              </a:spcBef>
            </a:pPr>
            <a:r>
              <a:rPr lang="en-US" sz="2000" b="1" dirty="0"/>
              <a:t>Illinois</a:t>
            </a:r>
            <a:r>
              <a:rPr lang="en-US" sz="2000" dirty="0"/>
              <a:t> – Cannabis Regulation and Tax Act amended the Right to Privacy in the Workplace Act by including marijuana use that is compliant with its state laws in the definition of “lawful activities.”  Late amendments to the Cannabis Act confirmed that employers can still discipline or terminate individuals based on positive marijuana tests</a:t>
            </a:r>
          </a:p>
          <a:p>
            <a:pPr lvl="1">
              <a:spcBef>
                <a:spcPts val="1800"/>
              </a:spcBef>
            </a:pPr>
            <a:r>
              <a:rPr lang="en-US" sz="2000" b="1" dirty="0"/>
              <a:t>California</a:t>
            </a:r>
            <a:r>
              <a:rPr lang="en-US" sz="2000" dirty="0"/>
              <a:t> – Random drug testing considered to be an invasion of privacy</a:t>
            </a:r>
          </a:p>
          <a:p>
            <a:pPr>
              <a:spcBef>
                <a:spcPts val="1800"/>
              </a:spcBef>
            </a:pPr>
            <a:endParaRPr lang="en-US" dirty="0"/>
          </a:p>
        </p:txBody>
      </p:sp>
      <p:sp>
        <p:nvSpPr>
          <p:cNvPr id="5" name="Slide Number Placeholder 4"/>
          <p:cNvSpPr>
            <a:spLocks noGrp="1"/>
          </p:cNvSpPr>
          <p:nvPr>
            <p:ph type="sldNum" sz="quarter" idx="12"/>
          </p:nvPr>
        </p:nvSpPr>
        <p:spPr/>
        <p:txBody>
          <a:bodyPr/>
          <a:lstStyle/>
          <a:p>
            <a:fld id="{51277B72-92A5-4EFE-B7B1-691EC02D92B0}" type="slidenum">
              <a:rPr lang="en-US" smtClean="0"/>
              <a:pPr/>
              <a:t>76</a:t>
            </a:fld>
            <a:endParaRPr lang="en-US" dirty="0"/>
          </a:p>
        </p:txBody>
      </p:sp>
    </p:spTree>
    <p:extLst>
      <p:ext uri="{BB962C8B-B14F-4D97-AF65-F5344CB8AC3E}">
        <p14:creationId xmlns:p14="http://schemas.microsoft.com/office/powerpoint/2010/main" val="962086952"/>
      </p:ext>
    </p:extLst>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Americans with Disabilities Act and </a:t>
            </a:r>
            <a:br>
              <a:rPr lang="en-US" dirty="0"/>
            </a:br>
            <a:r>
              <a:rPr lang="en-US" dirty="0"/>
              <a:t>State Marijuana Laws</a:t>
            </a:r>
          </a:p>
        </p:txBody>
      </p:sp>
      <p:sp>
        <p:nvSpPr>
          <p:cNvPr id="3" name="Content Placeholder 2"/>
          <p:cNvSpPr>
            <a:spLocks noGrp="1"/>
          </p:cNvSpPr>
          <p:nvPr>
            <p:ph idx="1"/>
          </p:nvPr>
        </p:nvSpPr>
        <p:spPr/>
        <p:txBody>
          <a:bodyPr/>
          <a:lstStyle/>
          <a:p>
            <a:r>
              <a:rPr lang="en-US" dirty="0"/>
              <a:t>ADA does not protect individuals who use illegal drugs, including marijuana</a:t>
            </a:r>
          </a:p>
          <a:p>
            <a:r>
              <a:rPr lang="en-US" dirty="0"/>
              <a:t>However, drugs taken under a licensed health professional’s supervision are not included in the definition of “illegal drugs.” 42 U.S.C. § 12210(a)(d)(1)</a:t>
            </a:r>
          </a:p>
          <a:p>
            <a:r>
              <a:rPr lang="en-US" i="1" dirty="0"/>
              <a:t>James v. City of Costa Mesa </a:t>
            </a:r>
            <a:r>
              <a:rPr lang="en-US" dirty="0"/>
              <a:t>(9th Cir. 2012)</a:t>
            </a:r>
          </a:p>
          <a:p>
            <a:pPr lvl="1"/>
            <a:r>
              <a:rPr lang="en-US" dirty="0"/>
              <a:t>Held that the ADA excludes from its definition of “qualified individual with a disability” individuals who use illegal drugs, and marijuana remains an illegal drug under the Controlled Substances Act</a:t>
            </a:r>
          </a:p>
          <a:p>
            <a:endParaRPr lang="en-US" dirty="0"/>
          </a:p>
          <a:p>
            <a:endParaRPr lang="en-US" dirty="0"/>
          </a:p>
        </p:txBody>
      </p:sp>
      <p:sp>
        <p:nvSpPr>
          <p:cNvPr id="5" name="Slide Number Placeholder 4"/>
          <p:cNvSpPr>
            <a:spLocks noGrp="1"/>
          </p:cNvSpPr>
          <p:nvPr>
            <p:ph type="sldNum" sz="quarter" idx="12"/>
          </p:nvPr>
        </p:nvSpPr>
        <p:spPr/>
        <p:txBody>
          <a:bodyPr/>
          <a:lstStyle/>
          <a:p>
            <a:fld id="{51277B72-92A5-4EFE-B7B1-691EC02D92B0}" type="slidenum">
              <a:rPr lang="en-US" smtClean="0"/>
              <a:pPr/>
              <a:t>77</a:t>
            </a:fld>
            <a:endParaRPr lang="en-US" dirty="0"/>
          </a:p>
        </p:txBody>
      </p:sp>
    </p:spTree>
    <p:extLst>
      <p:ext uri="{BB962C8B-B14F-4D97-AF65-F5344CB8AC3E}">
        <p14:creationId xmlns:p14="http://schemas.microsoft.com/office/powerpoint/2010/main" val="3106009800"/>
      </p:ext>
    </p:extLst>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Limitations</a:t>
            </a:r>
          </a:p>
        </p:txBody>
      </p:sp>
      <p:sp>
        <p:nvSpPr>
          <p:cNvPr id="3" name="Content Placeholder 2"/>
          <p:cNvSpPr>
            <a:spLocks noGrp="1"/>
          </p:cNvSpPr>
          <p:nvPr>
            <p:ph idx="1"/>
          </p:nvPr>
        </p:nvSpPr>
        <p:spPr/>
        <p:txBody>
          <a:bodyPr/>
          <a:lstStyle/>
          <a:p>
            <a:r>
              <a:rPr lang="en-US" dirty="0"/>
              <a:t>THC clings to fat cells and stays in an individual’s system much longer than many other drugs</a:t>
            </a:r>
          </a:p>
          <a:p>
            <a:r>
              <a:rPr lang="en-US" dirty="0"/>
              <a:t>Unlike alcohol testing, marijuana testing options are lacking in their ability to accurately measure an individual’s impairment</a:t>
            </a:r>
          </a:p>
          <a:p>
            <a:r>
              <a:rPr lang="en-US" dirty="0"/>
              <a:t>A positive marijuana test does not inform whether the individual used marijuana on his/her day off a few days prior or whether he or she used marijuana minutes before clocking into work on that day</a:t>
            </a:r>
          </a:p>
        </p:txBody>
      </p:sp>
      <p:sp>
        <p:nvSpPr>
          <p:cNvPr id="5" name="Slide Number Placeholder 4"/>
          <p:cNvSpPr>
            <a:spLocks noGrp="1"/>
          </p:cNvSpPr>
          <p:nvPr>
            <p:ph type="sldNum" sz="quarter" idx="12"/>
          </p:nvPr>
        </p:nvSpPr>
        <p:spPr/>
        <p:txBody>
          <a:bodyPr/>
          <a:lstStyle/>
          <a:p>
            <a:fld id="{51277B72-92A5-4EFE-B7B1-691EC02D92B0}" type="slidenum">
              <a:rPr lang="en-US" smtClean="0"/>
              <a:pPr/>
              <a:t>78</a:t>
            </a:fld>
            <a:endParaRPr lang="en-US" dirty="0"/>
          </a:p>
        </p:txBody>
      </p:sp>
    </p:spTree>
    <p:extLst>
      <p:ext uri="{BB962C8B-B14F-4D97-AF65-F5344CB8AC3E}">
        <p14:creationId xmlns:p14="http://schemas.microsoft.com/office/powerpoint/2010/main" val="2180355251"/>
      </p:ext>
    </p:extLst>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56415"/>
            <a:ext cx="7886700" cy="593263"/>
          </a:xfrm>
        </p:spPr>
        <p:txBody>
          <a:bodyPr/>
          <a:lstStyle/>
          <a:p>
            <a:r>
              <a:rPr lang="en-US" dirty="0"/>
              <a:t>Identifying On-The-Job Impairment</a:t>
            </a:r>
          </a:p>
        </p:txBody>
      </p:sp>
      <p:sp>
        <p:nvSpPr>
          <p:cNvPr id="3" name="Content Placeholder 2"/>
          <p:cNvSpPr>
            <a:spLocks noGrp="1"/>
          </p:cNvSpPr>
          <p:nvPr>
            <p:ph idx="1"/>
          </p:nvPr>
        </p:nvSpPr>
        <p:spPr>
          <a:xfrm>
            <a:off x="304800" y="1562100"/>
            <a:ext cx="8534400" cy="4717725"/>
          </a:xfrm>
        </p:spPr>
        <p:txBody>
          <a:bodyPr/>
          <a:lstStyle/>
          <a:p>
            <a:pPr>
              <a:spcBef>
                <a:spcPts val="200"/>
              </a:spcBef>
            </a:pPr>
            <a:r>
              <a:rPr lang="en-US" sz="2200" dirty="0"/>
              <a:t>The Illinois Cannabis Regulation and Tax Act identifies objective factors that can be used to help an employer determine on-the-job impairment:</a:t>
            </a:r>
          </a:p>
          <a:p>
            <a:pPr lvl="1">
              <a:spcBef>
                <a:spcPts val="200"/>
              </a:spcBef>
            </a:pPr>
            <a:r>
              <a:rPr lang="en-US" dirty="0"/>
              <a:t>Employee’s speech</a:t>
            </a:r>
          </a:p>
          <a:p>
            <a:pPr lvl="1">
              <a:spcBef>
                <a:spcPts val="200"/>
              </a:spcBef>
            </a:pPr>
            <a:r>
              <a:rPr lang="en-US" dirty="0"/>
              <a:t>Irrational or unusual behavior</a:t>
            </a:r>
          </a:p>
          <a:p>
            <a:pPr lvl="1">
              <a:spcBef>
                <a:spcPts val="200"/>
              </a:spcBef>
            </a:pPr>
            <a:r>
              <a:rPr lang="en-US" dirty="0"/>
              <a:t>Carelessness that results in injury</a:t>
            </a:r>
          </a:p>
          <a:p>
            <a:pPr lvl="1">
              <a:spcBef>
                <a:spcPts val="200"/>
              </a:spcBef>
            </a:pPr>
            <a:r>
              <a:rPr lang="en-US" dirty="0"/>
              <a:t>Physical dexterity</a:t>
            </a:r>
          </a:p>
          <a:p>
            <a:pPr lvl="1">
              <a:spcBef>
                <a:spcPts val="200"/>
              </a:spcBef>
            </a:pPr>
            <a:r>
              <a:rPr lang="en-US" dirty="0"/>
              <a:t>Negligence or carelessness in operating equipment</a:t>
            </a:r>
          </a:p>
          <a:p>
            <a:pPr lvl="1">
              <a:spcBef>
                <a:spcPts val="200"/>
              </a:spcBef>
            </a:pPr>
            <a:r>
              <a:rPr lang="en-US" dirty="0"/>
              <a:t>Agility </a:t>
            </a:r>
          </a:p>
          <a:p>
            <a:pPr lvl="1">
              <a:spcBef>
                <a:spcPts val="200"/>
              </a:spcBef>
            </a:pPr>
            <a:r>
              <a:rPr lang="en-US" dirty="0"/>
              <a:t>Disregard of safety</a:t>
            </a:r>
          </a:p>
          <a:p>
            <a:pPr lvl="1">
              <a:spcBef>
                <a:spcPts val="200"/>
              </a:spcBef>
            </a:pPr>
            <a:r>
              <a:rPr lang="en-US" dirty="0"/>
              <a:t>Poor coordination</a:t>
            </a:r>
          </a:p>
          <a:p>
            <a:pPr lvl="1">
              <a:spcBef>
                <a:spcPts val="200"/>
              </a:spcBef>
            </a:pPr>
            <a:r>
              <a:rPr lang="en-US" dirty="0"/>
              <a:t>Demeanor</a:t>
            </a:r>
          </a:p>
          <a:p>
            <a:pPr lvl="1">
              <a:spcBef>
                <a:spcPts val="200"/>
              </a:spcBef>
            </a:pPr>
            <a:r>
              <a:rPr lang="en-US" dirty="0"/>
              <a:t>Disruption of production or manufacturing process </a:t>
            </a:r>
          </a:p>
        </p:txBody>
      </p:sp>
      <p:sp>
        <p:nvSpPr>
          <p:cNvPr id="5" name="Slide Number Placeholder 4"/>
          <p:cNvSpPr>
            <a:spLocks noGrp="1"/>
          </p:cNvSpPr>
          <p:nvPr>
            <p:ph type="sldNum" sz="quarter" idx="12"/>
          </p:nvPr>
        </p:nvSpPr>
        <p:spPr/>
        <p:txBody>
          <a:bodyPr/>
          <a:lstStyle/>
          <a:p>
            <a:fld id="{51277B72-92A5-4EFE-B7B1-691EC02D92B0}" type="slidenum">
              <a:rPr lang="en-US" smtClean="0"/>
              <a:pPr/>
              <a:t>79</a:t>
            </a:fld>
            <a:endParaRPr lang="en-US" dirty="0"/>
          </a:p>
        </p:txBody>
      </p:sp>
    </p:spTree>
    <p:extLst>
      <p:ext uri="{BB962C8B-B14F-4D97-AF65-F5344CB8AC3E}">
        <p14:creationId xmlns:p14="http://schemas.microsoft.com/office/powerpoint/2010/main" val="149898642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Serious Health Condition?</a:t>
            </a:r>
          </a:p>
        </p:txBody>
      </p:sp>
      <p:sp>
        <p:nvSpPr>
          <p:cNvPr id="3" name="Content Placeholder 2"/>
          <p:cNvSpPr>
            <a:spLocks noGrp="1"/>
          </p:cNvSpPr>
          <p:nvPr>
            <p:ph idx="1"/>
          </p:nvPr>
        </p:nvSpPr>
        <p:spPr>
          <a:xfrm>
            <a:off x="628815" y="1884784"/>
            <a:ext cx="7886372" cy="4242641"/>
          </a:xfrm>
        </p:spPr>
        <p:txBody>
          <a:bodyPr/>
          <a:lstStyle/>
          <a:p>
            <a:pPr>
              <a:spcBef>
                <a:spcPts val="1200"/>
              </a:spcBef>
            </a:pPr>
            <a:r>
              <a:rPr lang="en-US" sz="2200" dirty="0"/>
              <a:t>Physical or mental illness, injury, impairment;</a:t>
            </a:r>
          </a:p>
          <a:p>
            <a:pPr>
              <a:spcBef>
                <a:spcPts val="1200"/>
              </a:spcBef>
            </a:pPr>
            <a:r>
              <a:rPr lang="en-US" sz="2200" dirty="0"/>
              <a:t>Requiring treatment by a health care provider;</a:t>
            </a:r>
          </a:p>
          <a:p>
            <a:pPr>
              <a:spcBef>
                <a:spcPts val="1200"/>
              </a:spcBef>
            </a:pPr>
            <a:r>
              <a:rPr lang="en-US" sz="2200" dirty="0"/>
              <a:t>For a disabling condition;</a:t>
            </a:r>
          </a:p>
          <a:p>
            <a:pPr>
              <a:spcBef>
                <a:spcPts val="1200"/>
              </a:spcBef>
            </a:pPr>
            <a:r>
              <a:rPr lang="en-US" sz="2200" dirty="0"/>
              <a:t>Results in a period of incapacity;</a:t>
            </a:r>
          </a:p>
          <a:p>
            <a:pPr>
              <a:spcBef>
                <a:spcPts val="1200"/>
              </a:spcBef>
            </a:pPr>
            <a:r>
              <a:rPr lang="en-US" sz="2200" dirty="0"/>
              <a:t>The incapacity is for more than three consecutive calendar days and/or requires subsequent treatment (federal criteria – not WI; and</a:t>
            </a:r>
          </a:p>
          <a:p>
            <a:pPr>
              <a:spcBef>
                <a:spcPts val="1200"/>
              </a:spcBef>
            </a:pPr>
            <a:r>
              <a:rPr lang="en-US" sz="2200" dirty="0"/>
              <a:t>Involves treatment two or more times by a health care provider (within 30 days), or on at least one occasion that results in a regimen of continuing treatment.</a:t>
            </a:r>
          </a:p>
        </p:txBody>
      </p:sp>
      <p:sp>
        <p:nvSpPr>
          <p:cNvPr id="5" name="Slide Number Placeholder 4"/>
          <p:cNvSpPr>
            <a:spLocks noGrp="1"/>
          </p:cNvSpPr>
          <p:nvPr>
            <p:ph type="sldNum" sz="quarter" idx="12"/>
          </p:nvPr>
        </p:nvSpPr>
        <p:spPr/>
        <p:txBody>
          <a:bodyPr/>
          <a:lstStyle/>
          <a:p>
            <a:fld id="{D2F97CD9-0C69-4DF3-A788-1FE2B0857B99}" type="slidenum">
              <a:rPr lang="en-US" smtClean="0"/>
              <a:pPr/>
              <a:t>8</a:t>
            </a:fld>
            <a:endParaRPr lang="en-US" dirty="0"/>
          </a:p>
        </p:txBody>
      </p:sp>
    </p:spTree>
    <p:extLst>
      <p:ext uri="{BB962C8B-B14F-4D97-AF65-F5344CB8AC3E}">
        <p14:creationId xmlns:p14="http://schemas.microsoft.com/office/powerpoint/2010/main" val="33533808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669463"/>
          </a:xfrm>
        </p:spPr>
        <p:txBody>
          <a:bodyPr/>
          <a:lstStyle/>
          <a:p>
            <a:r>
              <a:rPr lang="en-US" dirty="0"/>
              <a:t>CBD Use by Employees</a:t>
            </a:r>
          </a:p>
        </p:txBody>
      </p:sp>
      <p:sp>
        <p:nvSpPr>
          <p:cNvPr id="3" name="Content Placeholder 2"/>
          <p:cNvSpPr>
            <a:spLocks noGrp="1"/>
          </p:cNvSpPr>
          <p:nvPr>
            <p:ph idx="1"/>
          </p:nvPr>
        </p:nvSpPr>
        <p:spPr>
          <a:xfrm>
            <a:off x="628815" y="1676400"/>
            <a:ext cx="7886372" cy="4451025"/>
          </a:xfrm>
        </p:spPr>
        <p:txBody>
          <a:bodyPr/>
          <a:lstStyle/>
          <a:p>
            <a:r>
              <a:rPr lang="en-US" dirty="0"/>
              <a:t>CBD use and drug testing for marijuana components</a:t>
            </a:r>
          </a:p>
          <a:p>
            <a:pPr lvl="1"/>
            <a:r>
              <a:rPr lang="en-US" dirty="0"/>
              <a:t>Hot topic in Wisconsin because of the lawful activities law and disability laws</a:t>
            </a:r>
          </a:p>
          <a:p>
            <a:pPr lvl="1"/>
            <a:r>
              <a:rPr lang="en-US" dirty="0"/>
              <a:t>CBD use alone should not trigger a positive THC test</a:t>
            </a:r>
          </a:p>
          <a:p>
            <a:r>
              <a:rPr lang="en-US" dirty="0"/>
              <a:t>Possession of CBD in the workplace</a:t>
            </a:r>
          </a:p>
          <a:p>
            <a:pPr lvl="1"/>
            <a:r>
              <a:rPr lang="en-US" dirty="0"/>
              <a:t>Lawful activities does not prevent employers from implementing such a rule to be applied to their workplace</a:t>
            </a:r>
          </a:p>
          <a:p>
            <a:pPr lvl="1"/>
            <a:r>
              <a:rPr lang="en-US" dirty="0"/>
              <a:t>CBD medicinal properties are largely unproven and not FDA certified</a:t>
            </a:r>
          </a:p>
          <a:p>
            <a:endParaRPr lang="en-US" dirty="0"/>
          </a:p>
        </p:txBody>
      </p:sp>
      <p:sp>
        <p:nvSpPr>
          <p:cNvPr id="5" name="Slide Number Placeholder 4"/>
          <p:cNvSpPr>
            <a:spLocks noGrp="1"/>
          </p:cNvSpPr>
          <p:nvPr>
            <p:ph type="sldNum" sz="quarter" idx="12"/>
          </p:nvPr>
        </p:nvSpPr>
        <p:spPr/>
        <p:txBody>
          <a:bodyPr/>
          <a:lstStyle/>
          <a:p>
            <a:fld id="{51277B72-92A5-4EFE-B7B1-691EC02D92B0}" type="slidenum">
              <a:rPr lang="en-US" smtClean="0"/>
              <a:pPr/>
              <a:t>80</a:t>
            </a:fld>
            <a:endParaRPr lang="en-US" dirty="0"/>
          </a:p>
        </p:txBody>
      </p:sp>
    </p:spTree>
    <p:extLst>
      <p:ext uri="{BB962C8B-B14F-4D97-AF65-F5344CB8AC3E}">
        <p14:creationId xmlns:p14="http://schemas.microsoft.com/office/powerpoint/2010/main" val="1002445335"/>
      </p:ext>
    </p:extLst>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58EA-9DB1-4660-920D-AD2AC659FBCA}"/>
              </a:ext>
            </a:extLst>
          </p:cNvPr>
          <p:cNvSpPr>
            <a:spLocks noGrp="1"/>
          </p:cNvSpPr>
          <p:nvPr>
            <p:ph type="title"/>
          </p:nvPr>
        </p:nvSpPr>
        <p:spPr/>
        <p:txBody>
          <a:bodyPr/>
          <a:lstStyle/>
          <a:p>
            <a:r>
              <a:rPr lang="en-US" dirty="0"/>
              <a:t>Employer Course of Action</a:t>
            </a:r>
          </a:p>
        </p:txBody>
      </p:sp>
      <p:sp>
        <p:nvSpPr>
          <p:cNvPr id="3" name="Content Placeholder 2">
            <a:extLst>
              <a:ext uri="{FF2B5EF4-FFF2-40B4-BE49-F238E27FC236}">
                <a16:creationId xmlns:a16="http://schemas.microsoft.com/office/drawing/2014/main" id="{2DB58C9B-DD6B-445E-A390-9E908E896C52}"/>
              </a:ext>
            </a:extLst>
          </p:cNvPr>
          <p:cNvSpPr>
            <a:spLocks noGrp="1"/>
          </p:cNvSpPr>
          <p:nvPr>
            <p:ph idx="1"/>
          </p:nvPr>
        </p:nvSpPr>
        <p:spPr/>
        <p:txBody>
          <a:bodyPr/>
          <a:lstStyle/>
          <a:p>
            <a:r>
              <a:rPr lang="en-US" dirty="0"/>
              <a:t>Develop Drug and Alcohol Policy that defines the prohibited event – Influence or presence of substance from testing</a:t>
            </a:r>
          </a:p>
          <a:p>
            <a:r>
              <a:rPr lang="en-US" dirty="0"/>
              <a:t>Establish Post-accident Drug &amp; Alcohol Testing consistent with law – evaluate appropriateness to test given circumstances</a:t>
            </a:r>
          </a:p>
          <a:p>
            <a:r>
              <a:rPr lang="en-US" dirty="0"/>
              <a:t>Train supervisors on spotting employees of concern and documenting reasons for “reasonable suspicion.”</a:t>
            </a:r>
          </a:p>
        </p:txBody>
      </p:sp>
      <p:sp>
        <p:nvSpPr>
          <p:cNvPr id="4" name="Slide Number Placeholder 3">
            <a:extLst>
              <a:ext uri="{FF2B5EF4-FFF2-40B4-BE49-F238E27FC236}">
                <a16:creationId xmlns:a16="http://schemas.microsoft.com/office/drawing/2014/main" id="{E6C0A6A4-0950-4374-9881-2B7E30F2A54F}"/>
              </a:ext>
            </a:extLst>
          </p:cNvPr>
          <p:cNvSpPr>
            <a:spLocks noGrp="1"/>
          </p:cNvSpPr>
          <p:nvPr>
            <p:ph type="sldNum" sz="quarter" idx="12"/>
          </p:nvPr>
        </p:nvSpPr>
        <p:spPr/>
        <p:txBody>
          <a:bodyPr/>
          <a:lstStyle/>
          <a:p>
            <a:fld id="{2A2A6181-BD9D-4EEB-AAD6-40B54AE96A71}" type="slidenum">
              <a:rPr lang="en-US" smtClean="0"/>
              <a:pPr/>
              <a:t>81</a:t>
            </a:fld>
            <a:endParaRPr lang="en-US" dirty="0"/>
          </a:p>
        </p:txBody>
      </p:sp>
    </p:spTree>
    <p:extLst>
      <p:ext uri="{BB962C8B-B14F-4D97-AF65-F5344CB8AC3E}">
        <p14:creationId xmlns:p14="http://schemas.microsoft.com/office/powerpoint/2010/main" val="9564853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58EA-9DB1-4660-920D-AD2AC659FBCA}"/>
              </a:ext>
            </a:extLst>
          </p:cNvPr>
          <p:cNvSpPr>
            <a:spLocks noGrp="1"/>
          </p:cNvSpPr>
          <p:nvPr>
            <p:ph type="title"/>
          </p:nvPr>
        </p:nvSpPr>
        <p:spPr/>
        <p:txBody>
          <a:bodyPr/>
          <a:lstStyle/>
          <a:p>
            <a:r>
              <a:rPr lang="en-US" dirty="0"/>
              <a:t>Employer Course of Action </a:t>
            </a:r>
            <a:r>
              <a:rPr lang="en-US" sz="3000" b="0" dirty="0"/>
              <a:t>(cont.)</a:t>
            </a:r>
          </a:p>
        </p:txBody>
      </p:sp>
      <p:sp>
        <p:nvSpPr>
          <p:cNvPr id="3" name="Content Placeholder 2">
            <a:extLst>
              <a:ext uri="{FF2B5EF4-FFF2-40B4-BE49-F238E27FC236}">
                <a16:creationId xmlns:a16="http://schemas.microsoft.com/office/drawing/2014/main" id="{2DB58C9B-DD6B-445E-A390-9E908E896C52}"/>
              </a:ext>
            </a:extLst>
          </p:cNvPr>
          <p:cNvSpPr>
            <a:spLocks noGrp="1"/>
          </p:cNvSpPr>
          <p:nvPr>
            <p:ph idx="1"/>
          </p:nvPr>
        </p:nvSpPr>
        <p:spPr/>
        <p:txBody>
          <a:bodyPr/>
          <a:lstStyle/>
          <a:p>
            <a:r>
              <a:rPr lang="en-US" dirty="0"/>
              <a:t>Establish expectations in collection, MRO engagement and results reporting</a:t>
            </a:r>
          </a:p>
          <a:p>
            <a:r>
              <a:rPr lang="en-US" dirty="0"/>
              <a:t>Evaluate procedures for addressing the employee on a positive test</a:t>
            </a:r>
          </a:p>
          <a:p>
            <a:pPr lvl="1"/>
            <a:r>
              <a:rPr lang="en-US" dirty="0"/>
              <a:t>Suspension</a:t>
            </a:r>
          </a:p>
          <a:p>
            <a:pPr lvl="1"/>
            <a:r>
              <a:rPr lang="en-US" dirty="0"/>
              <a:t>Termination </a:t>
            </a:r>
          </a:p>
          <a:p>
            <a:pPr lvl="1"/>
            <a:r>
              <a:rPr lang="en-US" dirty="0"/>
              <a:t>Rehab option (last chance)</a:t>
            </a:r>
          </a:p>
          <a:p>
            <a:endParaRPr lang="en-US" dirty="0"/>
          </a:p>
        </p:txBody>
      </p:sp>
      <p:sp>
        <p:nvSpPr>
          <p:cNvPr id="4" name="Slide Number Placeholder 3">
            <a:extLst>
              <a:ext uri="{FF2B5EF4-FFF2-40B4-BE49-F238E27FC236}">
                <a16:creationId xmlns:a16="http://schemas.microsoft.com/office/drawing/2014/main" id="{1B56AA94-3BEA-40F7-8DAB-C4319152F984}"/>
              </a:ext>
            </a:extLst>
          </p:cNvPr>
          <p:cNvSpPr>
            <a:spLocks noGrp="1"/>
          </p:cNvSpPr>
          <p:nvPr>
            <p:ph type="sldNum" sz="quarter" idx="12"/>
          </p:nvPr>
        </p:nvSpPr>
        <p:spPr/>
        <p:txBody>
          <a:bodyPr/>
          <a:lstStyle/>
          <a:p>
            <a:fld id="{2A2A6181-BD9D-4EEB-AAD6-40B54AE96A71}" type="slidenum">
              <a:rPr lang="en-US" smtClean="0"/>
              <a:pPr/>
              <a:t>82</a:t>
            </a:fld>
            <a:endParaRPr lang="en-US" dirty="0"/>
          </a:p>
        </p:txBody>
      </p:sp>
    </p:spTree>
    <p:extLst>
      <p:ext uri="{BB962C8B-B14F-4D97-AF65-F5344CB8AC3E}">
        <p14:creationId xmlns:p14="http://schemas.microsoft.com/office/powerpoint/2010/main" val="33103328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628487" y="2800857"/>
            <a:ext cx="7886372" cy="1256285"/>
          </a:xfrm>
        </p:spPr>
        <p:txBody>
          <a:bodyPr/>
          <a:lstStyle/>
          <a:p>
            <a:pPr marL="0" indent="0" algn="ctr">
              <a:buNone/>
            </a:pPr>
            <a:r>
              <a:rPr lang="en-US" sz="3600" b="1" dirty="0"/>
              <a:t>The ADA and Reasonable Accommodation</a:t>
            </a:r>
          </a:p>
        </p:txBody>
      </p:sp>
      <p:sp>
        <p:nvSpPr>
          <p:cNvPr id="4" name="Slide Number Placeholder 3">
            <a:extLst>
              <a:ext uri="{FF2B5EF4-FFF2-40B4-BE49-F238E27FC236}">
                <a16:creationId xmlns:a16="http://schemas.microsoft.com/office/drawing/2014/main" id="{E9569068-B600-4812-BD01-7B29D64A4B9C}"/>
              </a:ext>
            </a:extLst>
          </p:cNvPr>
          <p:cNvSpPr>
            <a:spLocks noGrp="1"/>
          </p:cNvSpPr>
          <p:nvPr>
            <p:ph type="sldNum" sz="quarter" idx="12"/>
          </p:nvPr>
        </p:nvSpPr>
        <p:spPr/>
        <p:txBody>
          <a:bodyPr/>
          <a:lstStyle/>
          <a:p>
            <a:fld id="{2A2A6181-BD9D-4EEB-AAD6-40B54AE96A71}" type="slidenum">
              <a:rPr lang="en-US" smtClean="0"/>
              <a:pPr/>
              <a:t>83</a:t>
            </a:fld>
            <a:endParaRPr lang="en-US" dirty="0"/>
          </a:p>
        </p:txBody>
      </p:sp>
    </p:spTree>
    <p:extLst>
      <p:ext uri="{BB962C8B-B14F-4D97-AF65-F5344CB8AC3E}">
        <p14:creationId xmlns:p14="http://schemas.microsoft.com/office/powerpoint/2010/main" val="20141455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9D2B1-9D3E-4CB3-83D4-DBF8BA924297}"/>
              </a:ext>
            </a:extLst>
          </p:cNvPr>
          <p:cNvSpPr>
            <a:spLocks noGrp="1"/>
          </p:cNvSpPr>
          <p:nvPr>
            <p:ph type="title"/>
          </p:nvPr>
        </p:nvSpPr>
        <p:spPr/>
        <p:txBody>
          <a:bodyPr/>
          <a:lstStyle/>
          <a:p>
            <a:r>
              <a:rPr lang="en-US" dirty="0"/>
              <a:t>ADA</a:t>
            </a:r>
          </a:p>
        </p:txBody>
      </p:sp>
      <p:sp>
        <p:nvSpPr>
          <p:cNvPr id="3" name="Content Placeholder 2">
            <a:extLst>
              <a:ext uri="{FF2B5EF4-FFF2-40B4-BE49-F238E27FC236}">
                <a16:creationId xmlns:a16="http://schemas.microsoft.com/office/drawing/2014/main" id="{0FD10C8F-92DA-49B7-B38C-36C1B123593B}"/>
              </a:ext>
            </a:extLst>
          </p:cNvPr>
          <p:cNvSpPr>
            <a:spLocks noGrp="1"/>
          </p:cNvSpPr>
          <p:nvPr>
            <p:ph idx="1"/>
          </p:nvPr>
        </p:nvSpPr>
        <p:spPr>
          <a:xfrm>
            <a:off x="628814" y="2033014"/>
            <a:ext cx="8235785" cy="4094411"/>
          </a:xfrm>
        </p:spPr>
        <p:txBody>
          <a:bodyPr/>
          <a:lstStyle/>
          <a:p>
            <a:r>
              <a:rPr lang="en-US" sz="2800" dirty="0"/>
              <a:t>Remember ADA obligations for returning employees</a:t>
            </a:r>
          </a:p>
          <a:p>
            <a:pPr lvl="1"/>
            <a:r>
              <a:rPr lang="en-US" sz="2600" dirty="0"/>
              <a:t>Physical</a:t>
            </a:r>
          </a:p>
          <a:p>
            <a:pPr lvl="1"/>
            <a:r>
              <a:rPr lang="en-US" sz="2600" dirty="0"/>
              <a:t>Mental</a:t>
            </a:r>
          </a:p>
        </p:txBody>
      </p:sp>
      <p:sp>
        <p:nvSpPr>
          <p:cNvPr id="4" name="Slide Number Placeholder 3">
            <a:extLst>
              <a:ext uri="{FF2B5EF4-FFF2-40B4-BE49-F238E27FC236}">
                <a16:creationId xmlns:a16="http://schemas.microsoft.com/office/drawing/2014/main" id="{5DD01BEB-E853-487D-A769-1FD119849AA0}"/>
              </a:ext>
            </a:extLst>
          </p:cNvPr>
          <p:cNvSpPr>
            <a:spLocks noGrp="1"/>
          </p:cNvSpPr>
          <p:nvPr>
            <p:ph type="sldNum" sz="quarter" idx="12"/>
          </p:nvPr>
        </p:nvSpPr>
        <p:spPr/>
        <p:txBody>
          <a:bodyPr/>
          <a:lstStyle/>
          <a:p>
            <a:fld id="{2A2A6181-BD9D-4EEB-AAD6-40B54AE96A71}" type="slidenum">
              <a:rPr lang="en-US" smtClean="0"/>
              <a:pPr/>
              <a:t>84</a:t>
            </a:fld>
            <a:endParaRPr lang="en-US" dirty="0"/>
          </a:p>
        </p:txBody>
      </p:sp>
    </p:spTree>
    <p:extLst>
      <p:ext uri="{BB962C8B-B14F-4D97-AF65-F5344CB8AC3E}">
        <p14:creationId xmlns:p14="http://schemas.microsoft.com/office/powerpoint/2010/main" val="9080992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D485-E7B4-4B20-BC13-CF02BF44CF23}"/>
              </a:ext>
            </a:extLst>
          </p:cNvPr>
          <p:cNvSpPr>
            <a:spLocks noGrp="1"/>
          </p:cNvSpPr>
          <p:nvPr>
            <p:ph type="title"/>
          </p:nvPr>
        </p:nvSpPr>
        <p:spPr/>
        <p:txBody>
          <a:bodyPr/>
          <a:lstStyle/>
          <a:p>
            <a:r>
              <a:rPr lang="en-US" dirty="0"/>
              <a:t>Do You Know</a:t>
            </a:r>
          </a:p>
        </p:txBody>
      </p:sp>
      <p:sp>
        <p:nvSpPr>
          <p:cNvPr id="3" name="Content Placeholder 2">
            <a:extLst>
              <a:ext uri="{FF2B5EF4-FFF2-40B4-BE49-F238E27FC236}">
                <a16:creationId xmlns:a16="http://schemas.microsoft.com/office/drawing/2014/main" id="{938A4A5D-D4A1-4163-9F70-FCC912D601ED}"/>
              </a:ext>
            </a:extLst>
          </p:cNvPr>
          <p:cNvSpPr>
            <a:spLocks noGrp="1"/>
          </p:cNvSpPr>
          <p:nvPr>
            <p:ph idx="1"/>
          </p:nvPr>
        </p:nvSpPr>
        <p:spPr/>
        <p:txBody>
          <a:bodyPr/>
          <a:lstStyle/>
          <a:p>
            <a:r>
              <a:rPr lang="en-US" sz="2800" dirty="0"/>
              <a:t>Requirements of job</a:t>
            </a:r>
          </a:p>
          <a:p>
            <a:r>
              <a:rPr lang="en-US" sz="2800" dirty="0"/>
              <a:t>Essential vs. Nonessential Functions</a:t>
            </a:r>
          </a:p>
          <a:p>
            <a:r>
              <a:rPr lang="en-US" sz="2800" dirty="0"/>
              <a:t>Interactive process</a:t>
            </a:r>
          </a:p>
          <a:p>
            <a:r>
              <a:rPr lang="en-US" sz="2800" dirty="0"/>
              <a:t>Ask for information necessary for decision making</a:t>
            </a:r>
          </a:p>
          <a:p>
            <a:r>
              <a:rPr lang="en-US" sz="2800" dirty="0"/>
              <a:t>What the experts say</a:t>
            </a:r>
          </a:p>
        </p:txBody>
      </p:sp>
      <p:sp>
        <p:nvSpPr>
          <p:cNvPr id="4" name="Slide Number Placeholder 3">
            <a:extLst>
              <a:ext uri="{FF2B5EF4-FFF2-40B4-BE49-F238E27FC236}">
                <a16:creationId xmlns:a16="http://schemas.microsoft.com/office/drawing/2014/main" id="{B37043B1-8177-4D29-9BDB-017A8A1ED29C}"/>
              </a:ext>
            </a:extLst>
          </p:cNvPr>
          <p:cNvSpPr>
            <a:spLocks noGrp="1"/>
          </p:cNvSpPr>
          <p:nvPr>
            <p:ph type="sldNum" sz="quarter" idx="12"/>
          </p:nvPr>
        </p:nvSpPr>
        <p:spPr/>
        <p:txBody>
          <a:bodyPr/>
          <a:lstStyle/>
          <a:p>
            <a:fld id="{2A2A6181-BD9D-4EEB-AAD6-40B54AE96A71}" type="slidenum">
              <a:rPr lang="en-US" smtClean="0"/>
              <a:pPr/>
              <a:t>85</a:t>
            </a:fld>
            <a:endParaRPr lang="en-US" dirty="0"/>
          </a:p>
        </p:txBody>
      </p:sp>
    </p:spTree>
    <p:extLst>
      <p:ext uri="{BB962C8B-B14F-4D97-AF65-F5344CB8AC3E}">
        <p14:creationId xmlns:p14="http://schemas.microsoft.com/office/powerpoint/2010/main" val="637746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D485-E7B4-4B20-BC13-CF02BF44CF23}"/>
              </a:ext>
            </a:extLst>
          </p:cNvPr>
          <p:cNvSpPr>
            <a:spLocks noGrp="1"/>
          </p:cNvSpPr>
          <p:nvPr>
            <p:ph type="title"/>
          </p:nvPr>
        </p:nvSpPr>
        <p:spPr/>
        <p:txBody>
          <a:bodyPr/>
          <a:lstStyle/>
          <a:p>
            <a:r>
              <a:rPr lang="en-US" dirty="0"/>
              <a:t>ADA</a:t>
            </a:r>
          </a:p>
        </p:txBody>
      </p:sp>
      <p:sp>
        <p:nvSpPr>
          <p:cNvPr id="3" name="Content Placeholder 2">
            <a:extLst>
              <a:ext uri="{FF2B5EF4-FFF2-40B4-BE49-F238E27FC236}">
                <a16:creationId xmlns:a16="http://schemas.microsoft.com/office/drawing/2014/main" id="{938A4A5D-D4A1-4163-9F70-FCC912D601ED}"/>
              </a:ext>
            </a:extLst>
          </p:cNvPr>
          <p:cNvSpPr>
            <a:spLocks noGrp="1"/>
          </p:cNvSpPr>
          <p:nvPr>
            <p:ph idx="1"/>
          </p:nvPr>
        </p:nvSpPr>
        <p:spPr/>
        <p:txBody>
          <a:bodyPr/>
          <a:lstStyle/>
          <a:p>
            <a:r>
              <a:rPr lang="en-US" sz="2500" dirty="0"/>
              <a:t>The ADA requires employers to evaluate whether/how they accommodate employees with a disability in the performance of their position, </a:t>
            </a:r>
            <a:r>
              <a:rPr lang="en-US" sz="2500" u="sng" dirty="0"/>
              <a:t>at work</a:t>
            </a:r>
          </a:p>
          <a:p>
            <a:r>
              <a:rPr lang="en-US" sz="2500" dirty="0"/>
              <a:t>ADA is not a leave law </a:t>
            </a:r>
          </a:p>
          <a:p>
            <a:pPr lvl="1"/>
            <a:r>
              <a:rPr lang="en-US" sz="2500" dirty="0"/>
              <a:t>However, note that a short leave may be a reasonable accommodation under the ADA after the exhaustion of FMLA leave</a:t>
            </a:r>
          </a:p>
          <a:p>
            <a:pPr lvl="1"/>
            <a:r>
              <a:rPr lang="en-US" sz="2500" dirty="0"/>
              <a:t>Request for an indefinite leave of absence is not a reasonable accommodation under the ADA</a:t>
            </a:r>
          </a:p>
        </p:txBody>
      </p:sp>
      <p:sp>
        <p:nvSpPr>
          <p:cNvPr id="4" name="Slide Number Placeholder 3">
            <a:extLst>
              <a:ext uri="{FF2B5EF4-FFF2-40B4-BE49-F238E27FC236}">
                <a16:creationId xmlns:a16="http://schemas.microsoft.com/office/drawing/2014/main" id="{2517575A-8429-473F-8966-447A987F92FC}"/>
              </a:ext>
            </a:extLst>
          </p:cNvPr>
          <p:cNvSpPr>
            <a:spLocks noGrp="1"/>
          </p:cNvSpPr>
          <p:nvPr>
            <p:ph type="sldNum" sz="quarter" idx="12"/>
          </p:nvPr>
        </p:nvSpPr>
        <p:spPr/>
        <p:txBody>
          <a:bodyPr/>
          <a:lstStyle/>
          <a:p>
            <a:fld id="{2A2A6181-BD9D-4EEB-AAD6-40B54AE96A71}" type="slidenum">
              <a:rPr lang="en-US" smtClean="0"/>
              <a:pPr/>
              <a:t>86</a:t>
            </a:fld>
            <a:endParaRPr lang="en-US" dirty="0"/>
          </a:p>
        </p:txBody>
      </p:sp>
    </p:spTree>
    <p:extLst>
      <p:ext uri="{BB962C8B-B14F-4D97-AF65-F5344CB8AC3E}">
        <p14:creationId xmlns:p14="http://schemas.microsoft.com/office/powerpoint/2010/main" val="15991929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D485-E7B4-4B20-BC13-CF02BF44CF23}"/>
              </a:ext>
            </a:extLst>
          </p:cNvPr>
          <p:cNvSpPr>
            <a:spLocks noGrp="1"/>
          </p:cNvSpPr>
          <p:nvPr>
            <p:ph type="title"/>
          </p:nvPr>
        </p:nvSpPr>
        <p:spPr>
          <a:xfrm>
            <a:off x="628649" y="907215"/>
            <a:ext cx="7886700" cy="943185"/>
          </a:xfrm>
        </p:spPr>
        <p:txBody>
          <a:bodyPr/>
          <a:lstStyle/>
          <a:p>
            <a:r>
              <a:rPr lang="en-US" dirty="0"/>
              <a:t>The ADA Evaluation Process</a:t>
            </a:r>
          </a:p>
        </p:txBody>
      </p:sp>
      <p:sp>
        <p:nvSpPr>
          <p:cNvPr id="3" name="Content Placeholder 2">
            <a:extLst>
              <a:ext uri="{FF2B5EF4-FFF2-40B4-BE49-F238E27FC236}">
                <a16:creationId xmlns:a16="http://schemas.microsoft.com/office/drawing/2014/main" id="{938A4A5D-D4A1-4163-9F70-FCC912D601ED}"/>
              </a:ext>
            </a:extLst>
          </p:cNvPr>
          <p:cNvSpPr>
            <a:spLocks noGrp="1"/>
          </p:cNvSpPr>
          <p:nvPr>
            <p:ph idx="1"/>
          </p:nvPr>
        </p:nvSpPr>
        <p:spPr>
          <a:xfrm>
            <a:off x="524037" y="1705938"/>
            <a:ext cx="8095923" cy="4516447"/>
          </a:xfrm>
        </p:spPr>
        <p:txBody>
          <a:bodyPr/>
          <a:lstStyle/>
          <a:p>
            <a:pPr marL="457200" indent="-457200">
              <a:spcBef>
                <a:spcPts val="1200"/>
              </a:spcBef>
              <a:buFont typeface="+mj-lt"/>
              <a:buAutoNum type="arabicPeriod"/>
            </a:pPr>
            <a:r>
              <a:rPr lang="en-US" dirty="0"/>
              <a:t>Does the employee have a physical or mental condition which renders him/her incapable of performing the position/essential job duties?</a:t>
            </a:r>
          </a:p>
          <a:p>
            <a:pPr marL="457200" indent="-457200">
              <a:spcBef>
                <a:spcPts val="1200"/>
              </a:spcBef>
              <a:buFont typeface="+mj-lt"/>
              <a:buAutoNum type="arabicPeriod"/>
            </a:pPr>
            <a:r>
              <a:rPr lang="en-US" dirty="0"/>
              <a:t>Has the employee provided medical substantiation for the condition asserted as impacting work performance?</a:t>
            </a:r>
          </a:p>
          <a:p>
            <a:pPr marL="457200" indent="-457200">
              <a:spcBef>
                <a:spcPts val="1200"/>
              </a:spcBef>
              <a:buFont typeface="+mj-lt"/>
              <a:buAutoNum type="arabicPeriod"/>
            </a:pPr>
            <a:r>
              <a:rPr lang="en-US" dirty="0"/>
              <a:t>Does the condition affect job performance?</a:t>
            </a:r>
          </a:p>
          <a:p>
            <a:pPr marL="457200" lvl="1" indent="0">
              <a:spcBef>
                <a:spcPts val="1200"/>
              </a:spcBef>
              <a:buNone/>
            </a:pPr>
            <a:r>
              <a:rPr lang="en-US" dirty="0"/>
              <a:t>	If yes, can the employer provide an accommodation to allow 	for performance of the essential functions of the position?</a:t>
            </a:r>
          </a:p>
        </p:txBody>
      </p:sp>
      <p:sp>
        <p:nvSpPr>
          <p:cNvPr id="4" name="Slide Number Placeholder 3">
            <a:extLst>
              <a:ext uri="{FF2B5EF4-FFF2-40B4-BE49-F238E27FC236}">
                <a16:creationId xmlns:a16="http://schemas.microsoft.com/office/drawing/2014/main" id="{FC6D7A59-1A28-45E3-99E4-1810739E7D66}"/>
              </a:ext>
            </a:extLst>
          </p:cNvPr>
          <p:cNvSpPr>
            <a:spLocks noGrp="1"/>
          </p:cNvSpPr>
          <p:nvPr>
            <p:ph type="sldNum" sz="quarter" idx="12"/>
          </p:nvPr>
        </p:nvSpPr>
        <p:spPr/>
        <p:txBody>
          <a:bodyPr/>
          <a:lstStyle/>
          <a:p>
            <a:fld id="{2A2A6181-BD9D-4EEB-AAD6-40B54AE96A71}" type="slidenum">
              <a:rPr lang="en-US" smtClean="0"/>
              <a:pPr/>
              <a:t>87</a:t>
            </a:fld>
            <a:endParaRPr lang="en-US" dirty="0"/>
          </a:p>
        </p:txBody>
      </p:sp>
    </p:spTree>
    <p:extLst>
      <p:ext uri="{BB962C8B-B14F-4D97-AF65-F5344CB8AC3E}">
        <p14:creationId xmlns:p14="http://schemas.microsoft.com/office/powerpoint/2010/main" val="41351173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D485-E7B4-4B20-BC13-CF02BF44CF23}"/>
              </a:ext>
            </a:extLst>
          </p:cNvPr>
          <p:cNvSpPr>
            <a:spLocks noGrp="1"/>
          </p:cNvSpPr>
          <p:nvPr>
            <p:ph type="title"/>
          </p:nvPr>
        </p:nvSpPr>
        <p:spPr/>
        <p:txBody>
          <a:bodyPr/>
          <a:lstStyle/>
          <a:p>
            <a:r>
              <a:rPr lang="en-US" dirty="0"/>
              <a:t>The ADA Evaluation Process </a:t>
            </a:r>
          </a:p>
        </p:txBody>
      </p:sp>
      <p:sp>
        <p:nvSpPr>
          <p:cNvPr id="3" name="Content Placeholder 2">
            <a:extLst>
              <a:ext uri="{FF2B5EF4-FFF2-40B4-BE49-F238E27FC236}">
                <a16:creationId xmlns:a16="http://schemas.microsoft.com/office/drawing/2014/main" id="{938A4A5D-D4A1-4163-9F70-FCC912D601ED}"/>
              </a:ext>
            </a:extLst>
          </p:cNvPr>
          <p:cNvSpPr>
            <a:spLocks noGrp="1"/>
          </p:cNvSpPr>
          <p:nvPr>
            <p:ph idx="1"/>
          </p:nvPr>
        </p:nvSpPr>
        <p:spPr>
          <a:xfrm>
            <a:off x="628815" y="1682125"/>
            <a:ext cx="7886372" cy="4094411"/>
          </a:xfrm>
        </p:spPr>
        <p:txBody>
          <a:bodyPr/>
          <a:lstStyle/>
          <a:p>
            <a:pPr marL="457200" indent="-457200">
              <a:buFont typeface="+mj-lt"/>
              <a:buAutoNum type="arabicPeriod" startAt="4"/>
            </a:pPr>
            <a:r>
              <a:rPr lang="en-US" sz="2100" dirty="0"/>
              <a:t>Does the accommodation allow for effective performance?</a:t>
            </a:r>
          </a:p>
          <a:p>
            <a:pPr marL="0" indent="0">
              <a:buNone/>
            </a:pPr>
            <a:r>
              <a:rPr lang="en-US" sz="2100" dirty="0"/>
              <a:t>	If no, are there other positions available for which the 	employee is qualified (or could be qualified for with a little 	training)?</a:t>
            </a:r>
          </a:p>
          <a:p>
            <a:pPr marL="457200" lvl="1" indent="0">
              <a:buNone/>
            </a:pPr>
            <a:r>
              <a:rPr lang="en-US" sz="2100" dirty="0"/>
              <a:t>	If yes, are accommodations required? </a:t>
            </a:r>
          </a:p>
          <a:p>
            <a:pPr marL="1143000" lvl="2"/>
            <a:r>
              <a:rPr lang="en-US" sz="2100" dirty="0"/>
              <a:t>If yes, can we accommodate the employee in performance of the essential functions of the position?</a:t>
            </a:r>
          </a:p>
          <a:p>
            <a:pPr marL="1143000" lvl="2"/>
            <a:r>
              <a:rPr lang="en-US" sz="2100" dirty="0"/>
              <a:t>If yes, is their an undue hardship on the basis of the accommodation or is there a direct threat to the employee or co-workers under the accommodation?</a:t>
            </a:r>
          </a:p>
        </p:txBody>
      </p:sp>
      <p:sp>
        <p:nvSpPr>
          <p:cNvPr id="4" name="Slide Number Placeholder 3">
            <a:extLst>
              <a:ext uri="{FF2B5EF4-FFF2-40B4-BE49-F238E27FC236}">
                <a16:creationId xmlns:a16="http://schemas.microsoft.com/office/drawing/2014/main" id="{73DBC13A-CFCC-4EC5-8007-DD3E168BA849}"/>
              </a:ext>
            </a:extLst>
          </p:cNvPr>
          <p:cNvSpPr>
            <a:spLocks noGrp="1"/>
          </p:cNvSpPr>
          <p:nvPr>
            <p:ph type="sldNum" sz="quarter" idx="12"/>
          </p:nvPr>
        </p:nvSpPr>
        <p:spPr/>
        <p:txBody>
          <a:bodyPr/>
          <a:lstStyle/>
          <a:p>
            <a:fld id="{2A2A6181-BD9D-4EEB-AAD6-40B54AE96A71}" type="slidenum">
              <a:rPr lang="en-US" smtClean="0"/>
              <a:pPr/>
              <a:t>88</a:t>
            </a:fld>
            <a:endParaRPr lang="en-US" dirty="0"/>
          </a:p>
        </p:txBody>
      </p:sp>
    </p:spTree>
    <p:extLst>
      <p:ext uri="{BB962C8B-B14F-4D97-AF65-F5344CB8AC3E}">
        <p14:creationId xmlns:p14="http://schemas.microsoft.com/office/powerpoint/2010/main" val="41899804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D485-E7B4-4B20-BC13-CF02BF44CF23}"/>
              </a:ext>
            </a:extLst>
          </p:cNvPr>
          <p:cNvSpPr>
            <a:spLocks noGrp="1"/>
          </p:cNvSpPr>
          <p:nvPr>
            <p:ph type="title"/>
          </p:nvPr>
        </p:nvSpPr>
        <p:spPr/>
        <p:txBody>
          <a:bodyPr/>
          <a:lstStyle/>
          <a:p>
            <a:r>
              <a:rPr lang="en-US" dirty="0"/>
              <a:t>The ADA Evaluation Process </a:t>
            </a:r>
          </a:p>
        </p:txBody>
      </p:sp>
      <p:sp>
        <p:nvSpPr>
          <p:cNvPr id="3" name="Content Placeholder 2">
            <a:extLst>
              <a:ext uri="{FF2B5EF4-FFF2-40B4-BE49-F238E27FC236}">
                <a16:creationId xmlns:a16="http://schemas.microsoft.com/office/drawing/2014/main" id="{938A4A5D-D4A1-4163-9F70-FCC912D601ED}"/>
              </a:ext>
            </a:extLst>
          </p:cNvPr>
          <p:cNvSpPr>
            <a:spLocks noGrp="1"/>
          </p:cNvSpPr>
          <p:nvPr>
            <p:ph idx="1"/>
          </p:nvPr>
        </p:nvSpPr>
        <p:spPr/>
        <p:txBody>
          <a:bodyPr/>
          <a:lstStyle/>
          <a:p>
            <a:pPr marL="0" indent="0">
              <a:buNone/>
            </a:pPr>
            <a:r>
              <a:rPr lang="en-US" sz="2600" dirty="0"/>
              <a:t>		If yes, would a leave of absence allow the 			employee to recover and resume work – in 			primary or accommodated position?</a:t>
            </a:r>
          </a:p>
          <a:p>
            <a:pPr marL="0" indent="0">
              <a:buNone/>
            </a:pPr>
            <a:r>
              <a:rPr lang="en-US" sz="2600" dirty="0"/>
              <a:t>			If no, the leave is not a reasonable 					accommodation.</a:t>
            </a:r>
          </a:p>
          <a:p>
            <a:pPr marL="0" indent="0" defTabSz="509588">
              <a:buNone/>
            </a:pPr>
            <a:r>
              <a:rPr lang="en-US" dirty="0"/>
              <a:t>5.	Termination</a:t>
            </a:r>
          </a:p>
          <a:p>
            <a:pPr marL="0" indent="0">
              <a:buNone/>
            </a:pPr>
            <a:endParaRPr lang="en-US" sz="2600" dirty="0"/>
          </a:p>
          <a:p>
            <a:endParaRPr lang="en-US" dirty="0"/>
          </a:p>
        </p:txBody>
      </p:sp>
      <p:sp>
        <p:nvSpPr>
          <p:cNvPr id="4" name="Slide Number Placeholder 3">
            <a:extLst>
              <a:ext uri="{FF2B5EF4-FFF2-40B4-BE49-F238E27FC236}">
                <a16:creationId xmlns:a16="http://schemas.microsoft.com/office/drawing/2014/main" id="{DEF6257D-B594-42FE-9B37-48B800524D47}"/>
              </a:ext>
            </a:extLst>
          </p:cNvPr>
          <p:cNvSpPr>
            <a:spLocks noGrp="1"/>
          </p:cNvSpPr>
          <p:nvPr>
            <p:ph type="sldNum" sz="quarter" idx="12"/>
          </p:nvPr>
        </p:nvSpPr>
        <p:spPr/>
        <p:txBody>
          <a:bodyPr/>
          <a:lstStyle/>
          <a:p>
            <a:fld id="{2A2A6181-BD9D-4EEB-AAD6-40B54AE96A71}" type="slidenum">
              <a:rPr lang="en-US" smtClean="0"/>
              <a:pPr/>
              <a:t>89</a:t>
            </a:fld>
            <a:endParaRPr lang="en-US" dirty="0"/>
          </a:p>
        </p:txBody>
      </p:sp>
    </p:spTree>
    <p:extLst>
      <p:ext uri="{BB962C8B-B14F-4D97-AF65-F5344CB8AC3E}">
        <p14:creationId xmlns:p14="http://schemas.microsoft.com/office/powerpoint/2010/main" val="327351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B8C7A-A07F-4F59-89BD-57F8A282CFA7}"/>
              </a:ext>
            </a:extLst>
          </p:cNvPr>
          <p:cNvSpPr>
            <a:spLocks noGrp="1"/>
          </p:cNvSpPr>
          <p:nvPr>
            <p:ph type="title"/>
          </p:nvPr>
        </p:nvSpPr>
        <p:spPr>
          <a:xfrm>
            <a:off x="321906" y="1179531"/>
            <a:ext cx="8500188" cy="1062990"/>
          </a:xfrm>
        </p:spPr>
        <p:txBody>
          <a:bodyPr>
            <a:normAutofit fontScale="90000"/>
          </a:bodyPr>
          <a:lstStyle/>
          <a:p>
            <a:r>
              <a:rPr lang="en-US" dirty="0"/>
              <a:t>But They Don’t Want to Tell Me What is Wrong -</a:t>
            </a:r>
            <a:br>
              <a:rPr lang="en-US" dirty="0"/>
            </a:br>
            <a:r>
              <a:rPr lang="en-US" dirty="0"/>
              <a:t>They Just Want Off!</a:t>
            </a:r>
          </a:p>
        </p:txBody>
      </p:sp>
      <p:sp>
        <p:nvSpPr>
          <p:cNvPr id="3" name="Content Placeholder 2">
            <a:extLst>
              <a:ext uri="{FF2B5EF4-FFF2-40B4-BE49-F238E27FC236}">
                <a16:creationId xmlns:a16="http://schemas.microsoft.com/office/drawing/2014/main" id="{3EEA819F-BA85-48F3-A123-12BCB94C81F2}"/>
              </a:ext>
            </a:extLst>
          </p:cNvPr>
          <p:cNvSpPr>
            <a:spLocks noGrp="1"/>
          </p:cNvSpPr>
          <p:nvPr>
            <p:ph idx="1"/>
          </p:nvPr>
        </p:nvSpPr>
        <p:spPr>
          <a:xfrm>
            <a:off x="628815" y="2481943"/>
            <a:ext cx="7886372" cy="3645482"/>
          </a:xfrm>
        </p:spPr>
        <p:txBody>
          <a:bodyPr/>
          <a:lstStyle/>
          <a:p>
            <a:r>
              <a:rPr lang="en-US" dirty="0"/>
              <a:t>Employer Right to Information/Leave Status</a:t>
            </a:r>
          </a:p>
          <a:p>
            <a:r>
              <a:rPr lang="en-US" dirty="0"/>
              <a:t>Legal Obligation to Afford Protected Rights</a:t>
            </a:r>
          </a:p>
          <a:p>
            <a:r>
              <a:rPr lang="en-US" dirty="0"/>
              <a:t>Presumption of Incapacity Right</a:t>
            </a:r>
          </a:p>
          <a:p>
            <a:r>
              <a:rPr lang="en-US" dirty="0"/>
              <a:t>Discipline/Counseling</a:t>
            </a:r>
          </a:p>
          <a:p>
            <a:r>
              <a:rPr lang="en-US" dirty="0"/>
              <a:t>Clemency &amp; Forbearance</a:t>
            </a:r>
          </a:p>
          <a:p>
            <a:r>
              <a:rPr lang="en-US" dirty="0"/>
              <a:t>NOT HIPAA Protected</a:t>
            </a:r>
          </a:p>
        </p:txBody>
      </p:sp>
      <p:sp>
        <p:nvSpPr>
          <p:cNvPr id="4" name="Slide Number Placeholder 3">
            <a:extLst>
              <a:ext uri="{FF2B5EF4-FFF2-40B4-BE49-F238E27FC236}">
                <a16:creationId xmlns:a16="http://schemas.microsoft.com/office/drawing/2014/main" id="{E5B280DB-3AB1-44C5-8925-AA9D948A38F6}"/>
              </a:ext>
            </a:extLst>
          </p:cNvPr>
          <p:cNvSpPr>
            <a:spLocks noGrp="1"/>
          </p:cNvSpPr>
          <p:nvPr>
            <p:ph type="sldNum" sz="quarter" idx="12"/>
          </p:nvPr>
        </p:nvSpPr>
        <p:spPr/>
        <p:txBody>
          <a:bodyPr/>
          <a:lstStyle/>
          <a:p>
            <a:fld id="{2A2A6181-BD9D-4EEB-AAD6-40B54AE96A71}" type="slidenum">
              <a:rPr lang="en-US" smtClean="0"/>
              <a:pPr/>
              <a:t>9</a:t>
            </a:fld>
            <a:endParaRPr lang="en-US" dirty="0"/>
          </a:p>
        </p:txBody>
      </p:sp>
    </p:spTree>
    <p:extLst>
      <p:ext uri="{BB962C8B-B14F-4D97-AF65-F5344CB8AC3E}">
        <p14:creationId xmlns:p14="http://schemas.microsoft.com/office/powerpoint/2010/main" val="19502961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DE29B-D1F3-49B4-95F1-F68CDA462ED5}"/>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9E229BD9-3AAE-42F4-B2AA-2C15C7A129C0}"/>
              </a:ext>
            </a:extLst>
          </p:cNvPr>
          <p:cNvSpPr>
            <a:spLocks noGrp="1"/>
          </p:cNvSpPr>
          <p:nvPr>
            <p:ph idx="1"/>
          </p:nvPr>
        </p:nvSpPr>
        <p:spPr/>
        <p:txBody>
          <a:bodyPr/>
          <a:lstStyle/>
          <a:p>
            <a:r>
              <a:rPr lang="en-US" dirty="0"/>
              <a:t>FMLA</a:t>
            </a:r>
          </a:p>
          <a:p>
            <a:r>
              <a:rPr lang="en-US" dirty="0"/>
              <a:t>State sick leave</a:t>
            </a:r>
          </a:p>
          <a:p>
            <a:r>
              <a:rPr lang="en-US" dirty="0"/>
              <a:t>Collective Bargaining Agreement terms</a:t>
            </a:r>
          </a:p>
          <a:p>
            <a:r>
              <a:rPr lang="en-US" dirty="0"/>
              <a:t>State/local disability laws</a:t>
            </a:r>
          </a:p>
          <a:p>
            <a:r>
              <a:rPr lang="en-US" dirty="0"/>
              <a:t>Workers compensation laws</a:t>
            </a:r>
          </a:p>
          <a:p>
            <a:r>
              <a:rPr lang="en-US" dirty="0"/>
              <a:t>OSHA Safe Place mandate</a:t>
            </a:r>
          </a:p>
        </p:txBody>
      </p:sp>
      <p:sp>
        <p:nvSpPr>
          <p:cNvPr id="4" name="Slide Number Placeholder 3">
            <a:extLst>
              <a:ext uri="{FF2B5EF4-FFF2-40B4-BE49-F238E27FC236}">
                <a16:creationId xmlns:a16="http://schemas.microsoft.com/office/drawing/2014/main" id="{32AFAE52-1529-4708-9FB6-5BA24AB682F0}"/>
              </a:ext>
            </a:extLst>
          </p:cNvPr>
          <p:cNvSpPr>
            <a:spLocks noGrp="1"/>
          </p:cNvSpPr>
          <p:nvPr>
            <p:ph type="sldNum" sz="quarter" idx="12"/>
          </p:nvPr>
        </p:nvSpPr>
        <p:spPr/>
        <p:txBody>
          <a:bodyPr/>
          <a:lstStyle/>
          <a:p>
            <a:fld id="{2A2A6181-BD9D-4EEB-AAD6-40B54AE96A71}" type="slidenum">
              <a:rPr lang="en-US" smtClean="0"/>
              <a:pPr/>
              <a:t>90</a:t>
            </a:fld>
            <a:endParaRPr lang="en-US" dirty="0"/>
          </a:p>
        </p:txBody>
      </p:sp>
    </p:spTree>
    <p:extLst>
      <p:ext uri="{BB962C8B-B14F-4D97-AF65-F5344CB8AC3E}">
        <p14:creationId xmlns:p14="http://schemas.microsoft.com/office/powerpoint/2010/main" val="27404667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9212-768E-40EF-948B-A9B93A4B824F}"/>
              </a:ext>
            </a:extLst>
          </p:cNvPr>
          <p:cNvSpPr>
            <a:spLocks noGrp="1"/>
          </p:cNvSpPr>
          <p:nvPr>
            <p:ph type="title"/>
          </p:nvPr>
        </p:nvSpPr>
        <p:spPr/>
        <p:txBody>
          <a:bodyPr/>
          <a:lstStyle/>
          <a:p>
            <a:r>
              <a:rPr lang="en-US" dirty="0"/>
              <a:t>Keys to Avoiding Liability</a:t>
            </a:r>
          </a:p>
        </p:txBody>
      </p:sp>
      <p:sp>
        <p:nvSpPr>
          <p:cNvPr id="3" name="Content Placeholder 2">
            <a:extLst>
              <a:ext uri="{FF2B5EF4-FFF2-40B4-BE49-F238E27FC236}">
                <a16:creationId xmlns:a16="http://schemas.microsoft.com/office/drawing/2014/main" id="{42A72625-8D2D-451A-8DD6-3C7DBF35BCE1}"/>
              </a:ext>
            </a:extLst>
          </p:cNvPr>
          <p:cNvSpPr>
            <a:spLocks noGrp="1"/>
          </p:cNvSpPr>
          <p:nvPr>
            <p:ph idx="1"/>
          </p:nvPr>
        </p:nvSpPr>
        <p:spPr/>
        <p:txBody>
          <a:bodyPr/>
          <a:lstStyle/>
          <a:p>
            <a:pPr marL="457200" indent="-457200">
              <a:spcBef>
                <a:spcPts val="1200"/>
              </a:spcBef>
              <a:buFont typeface="+mj-lt"/>
              <a:buAutoNum type="arabicPeriod"/>
            </a:pPr>
            <a:r>
              <a:rPr lang="en-US" dirty="0"/>
              <a:t>Have detailed job descriptions which identify:</a:t>
            </a:r>
          </a:p>
          <a:p>
            <a:pPr lvl="1">
              <a:spcBef>
                <a:spcPts val="1200"/>
              </a:spcBef>
            </a:pPr>
            <a:r>
              <a:rPr lang="en-US" dirty="0"/>
              <a:t>Physical requirements</a:t>
            </a:r>
          </a:p>
          <a:p>
            <a:pPr lvl="1">
              <a:spcBef>
                <a:spcPts val="1200"/>
              </a:spcBef>
            </a:pPr>
            <a:r>
              <a:rPr lang="en-US" dirty="0"/>
              <a:t>Environmental</a:t>
            </a:r>
          </a:p>
          <a:p>
            <a:pPr lvl="1">
              <a:spcBef>
                <a:spcPts val="1200"/>
              </a:spcBef>
            </a:pPr>
            <a:r>
              <a:rPr lang="en-US" dirty="0"/>
              <a:t>Cognitive</a:t>
            </a:r>
          </a:p>
          <a:p>
            <a:pPr lvl="1">
              <a:spcBef>
                <a:spcPts val="1200"/>
              </a:spcBef>
            </a:pPr>
            <a:r>
              <a:rPr lang="en-US" dirty="0"/>
              <a:t>Social</a:t>
            </a:r>
          </a:p>
          <a:p>
            <a:pPr marL="457200" indent="-457200">
              <a:spcBef>
                <a:spcPts val="1200"/>
              </a:spcBef>
              <a:buFont typeface="+mj-lt"/>
              <a:buAutoNum type="arabicPeriod"/>
            </a:pPr>
            <a:r>
              <a:rPr lang="en-US" dirty="0"/>
              <a:t>Develop an SOP for the accommodative process that all supervisors must use for accommodation requests</a:t>
            </a:r>
          </a:p>
          <a:p>
            <a:pPr marL="457200" indent="-457200">
              <a:spcBef>
                <a:spcPts val="1200"/>
              </a:spcBef>
              <a:buFont typeface="+mj-lt"/>
              <a:buAutoNum type="arabicPeriod"/>
            </a:pPr>
            <a:r>
              <a:rPr lang="en-US" dirty="0"/>
              <a:t>Train supervisors on ADA compliance and calls for accommodation</a:t>
            </a:r>
          </a:p>
        </p:txBody>
      </p:sp>
      <p:sp>
        <p:nvSpPr>
          <p:cNvPr id="4" name="Slide Number Placeholder 3">
            <a:extLst>
              <a:ext uri="{FF2B5EF4-FFF2-40B4-BE49-F238E27FC236}">
                <a16:creationId xmlns:a16="http://schemas.microsoft.com/office/drawing/2014/main" id="{EBC26DC0-ECC9-4178-A55F-113059CC8EF5}"/>
              </a:ext>
            </a:extLst>
          </p:cNvPr>
          <p:cNvSpPr>
            <a:spLocks noGrp="1"/>
          </p:cNvSpPr>
          <p:nvPr>
            <p:ph type="sldNum" sz="quarter" idx="12"/>
          </p:nvPr>
        </p:nvSpPr>
        <p:spPr/>
        <p:txBody>
          <a:bodyPr/>
          <a:lstStyle/>
          <a:p>
            <a:fld id="{2A2A6181-BD9D-4EEB-AAD6-40B54AE96A71}" type="slidenum">
              <a:rPr lang="en-US" smtClean="0"/>
              <a:pPr/>
              <a:t>91</a:t>
            </a:fld>
            <a:endParaRPr lang="en-US" dirty="0"/>
          </a:p>
        </p:txBody>
      </p:sp>
    </p:spTree>
    <p:extLst>
      <p:ext uri="{BB962C8B-B14F-4D97-AF65-F5344CB8AC3E}">
        <p14:creationId xmlns:p14="http://schemas.microsoft.com/office/powerpoint/2010/main" val="32194256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9212-768E-40EF-948B-A9B93A4B824F}"/>
              </a:ext>
            </a:extLst>
          </p:cNvPr>
          <p:cNvSpPr>
            <a:spLocks noGrp="1"/>
          </p:cNvSpPr>
          <p:nvPr>
            <p:ph type="title"/>
          </p:nvPr>
        </p:nvSpPr>
        <p:spPr/>
        <p:txBody>
          <a:bodyPr/>
          <a:lstStyle/>
          <a:p>
            <a:r>
              <a:rPr lang="en-US" dirty="0"/>
              <a:t>Keys to Avoiding Liability </a:t>
            </a:r>
            <a:r>
              <a:rPr lang="en-US" sz="3000" b="0" dirty="0"/>
              <a:t>(cont.)</a:t>
            </a:r>
          </a:p>
        </p:txBody>
      </p:sp>
      <p:sp>
        <p:nvSpPr>
          <p:cNvPr id="3" name="Content Placeholder 2">
            <a:extLst>
              <a:ext uri="{FF2B5EF4-FFF2-40B4-BE49-F238E27FC236}">
                <a16:creationId xmlns:a16="http://schemas.microsoft.com/office/drawing/2014/main" id="{42A72625-8D2D-451A-8DD6-3C7DBF35BCE1}"/>
              </a:ext>
            </a:extLst>
          </p:cNvPr>
          <p:cNvSpPr>
            <a:spLocks noGrp="1"/>
          </p:cNvSpPr>
          <p:nvPr>
            <p:ph idx="1"/>
          </p:nvPr>
        </p:nvSpPr>
        <p:spPr>
          <a:xfrm>
            <a:off x="628815" y="1970205"/>
            <a:ext cx="7886372" cy="4157220"/>
          </a:xfrm>
        </p:spPr>
        <p:txBody>
          <a:bodyPr/>
          <a:lstStyle/>
          <a:p>
            <a:pPr marL="457200" indent="-457200">
              <a:spcBef>
                <a:spcPts val="1200"/>
              </a:spcBef>
              <a:buFont typeface="+mj-lt"/>
              <a:buAutoNum type="arabicPeriod" startAt="4"/>
            </a:pPr>
            <a:r>
              <a:rPr lang="en-US" sz="2000" dirty="0"/>
              <a:t>Fitness for Duty form to assist in evaluation of essential functions</a:t>
            </a:r>
          </a:p>
          <a:p>
            <a:pPr marL="457200" indent="-457200">
              <a:spcBef>
                <a:spcPts val="1200"/>
              </a:spcBef>
              <a:buFont typeface="+mj-lt"/>
              <a:buAutoNum type="arabicPeriod" startAt="4"/>
            </a:pPr>
            <a:r>
              <a:rPr lang="en-US" sz="2000" dirty="0"/>
              <a:t>Review process for ADA determination for an accommodation or where no accommodation is appropriate</a:t>
            </a:r>
          </a:p>
          <a:p>
            <a:pPr marL="457200" indent="-457200">
              <a:spcBef>
                <a:spcPts val="1200"/>
              </a:spcBef>
              <a:buFont typeface="+mj-lt"/>
              <a:buAutoNum type="arabicPeriod" startAt="4"/>
            </a:pPr>
            <a:r>
              <a:rPr lang="en-US" sz="2000" dirty="0"/>
              <a:t>Before termination, critical assessment of legal vulnerabilities under:</a:t>
            </a:r>
          </a:p>
          <a:p>
            <a:pPr marL="914400" lvl="1">
              <a:spcBef>
                <a:spcPts val="1200"/>
              </a:spcBef>
            </a:pPr>
            <a:r>
              <a:rPr lang="en-US" sz="1800" dirty="0"/>
              <a:t>State and federal discrimination laws</a:t>
            </a:r>
          </a:p>
          <a:p>
            <a:pPr marL="914400" lvl="1">
              <a:spcBef>
                <a:spcPts val="1200"/>
              </a:spcBef>
            </a:pPr>
            <a:r>
              <a:rPr lang="en-US" sz="1800" dirty="0"/>
              <a:t>Workers Comp.</a:t>
            </a:r>
          </a:p>
          <a:p>
            <a:pPr marL="914400" lvl="1">
              <a:spcBef>
                <a:spcPts val="1200"/>
              </a:spcBef>
            </a:pPr>
            <a:r>
              <a:rPr lang="en-US" sz="1800" dirty="0"/>
              <a:t>Unemployment</a:t>
            </a:r>
          </a:p>
          <a:p>
            <a:pPr marL="914400" lvl="1">
              <a:spcBef>
                <a:spcPts val="1200"/>
              </a:spcBef>
            </a:pPr>
            <a:r>
              <a:rPr lang="en-US" sz="1800" dirty="0"/>
              <a:t>OSHA</a:t>
            </a:r>
          </a:p>
          <a:p>
            <a:pPr marL="914400" lvl="1">
              <a:spcBef>
                <a:spcPts val="1200"/>
              </a:spcBef>
            </a:pPr>
            <a:r>
              <a:rPr lang="en-US" sz="1800" dirty="0"/>
              <a:t>CBA</a:t>
            </a:r>
          </a:p>
          <a:p>
            <a:pPr marL="914400" lvl="1">
              <a:spcBef>
                <a:spcPts val="1200"/>
              </a:spcBef>
            </a:pPr>
            <a:r>
              <a:rPr lang="en-US" sz="1800" dirty="0"/>
              <a:t>Leave and absence opportunities</a:t>
            </a:r>
            <a:endParaRPr lang="en-US" dirty="0"/>
          </a:p>
        </p:txBody>
      </p:sp>
      <p:sp>
        <p:nvSpPr>
          <p:cNvPr id="4" name="Slide Number Placeholder 3">
            <a:extLst>
              <a:ext uri="{FF2B5EF4-FFF2-40B4-BE49-F238E27FC236}">
                <a16:creationId xmlns:a16="http://schemas.microsoft.com/office/drawing/2014/main" id="{2E000EC1-F69C-43A3-9109-AE17D53A8F61}"/>
              </a:ext>
            </a:extLst>
          </p:cNvPr>
          <p:cNvSpPr>
            <a:spLocks noGrp="1"/>
          </p:cNvSpPr>
          <p:nvPr>
            <p:ph type="sldNum" sz="quarter" idx="12"/>
          </p:nvPr>
        </p:nvSpPr>
        <p:spPr/>
        <p:txBody>
          <a:bodyPr/>
          <a:lstStyle/>
          <a:p>
            <a:fld id="{2A2A6181-BD9D-4EEB-AAD6-40B54AE96A71}" type="slidenum">
              <a:rPr lang="en-US" smtClean="0"/>
              <a:pPr/>
              <a:t>92</a:t>
            </a:fld>
            <a:endParaRPr lang="en-US" dirty="0"/>
          </a:p>
        </p:txBody>
      </p:sp>
    </p:spTree>
    <p:extLst>
      <p:ext uri="{BB962C8B-B14F-4D97-AF65-F5344CB8AC3E}">
        <p14:creationId xmlns:p14="http://schemas.microsoft.com/office/powerpoint/2010/main" val="10054065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9212-768E-40EF-948B-A9B93A4B824F}"/>
              </a:ext>
            </a:extLst>
          </p:cNvPr>
          <p:cNvSpPr>
            <a:spLocks noGrp="1"/>
          </p:cNvSpPr>
          <p:nvPr>
            <p:ph type="title"/>
          </p:nvPr>
        </p:nvSpPr>
        <p:spPr/>
        <p:txBody>
          <a:bodyPr/>
          <a:lstStyle/>
          <a:p>
            <a:r>
              <a:rPr lang="en-US" dirty="0"/>
              <a:t>The Keys to Avoiding Liability </a:t>
            </a:r>
            <a:r>
              <a:rPr lang="en-US" sz="3000" b="0" dirty="0"/>
              <a:t>(cont.)</a:t>
            </a:r>
          </a:p>
        </p:txBody>
      </p:sp>
      <p:sp>
        <p:nvSpPr>
          <p:cNvPr id="3" name="Content Placeholder 2">
            <a:extLst>
              <a:ext uri="{FF2B5EF4-FFF2-40B4-BE49-F238E27FC236}">
                <a16:creationId xmlns:a16="http://schemas.microsoft.com/office/drawing/2014/main" id="{42A72625-8D2D-451A-8DD6-3C7DBF35BCE1}"/>
              </a:ext>
            </a:extLst>
          </p:cNvPr>
          <p:cNvSpPr>
            <a:spLocks noGrp="1"/>
          </p:cNvSpPr>
          <p:nvPr>
            <p:ph idx="1"/>
          </p:nvPr>
        </p:nvSpPr>
        <p:spPr/>
        <p:txBody>
          <a:bodyPr/>
          <a:lstStyle/>
          <a:p>
            <a:pPr marL="514350" indent="-514350">
              <a:buFont typeface="+mj-lt"/>
              <a:buAutoNum type="arabicPeriod" startAt="7"/>
            </a:pPr>
            <a:r>
              <a:rPr lang="en-US" sz="2600" dirty="0"/>
              <a:t>Implement necessary compliance plan:</a:t>
            </a:r>
          </a:p>
          <a:p>
            <a:pPr lvl="1"/>
            <a:r>
              <a:rPr lang="en-US" sz="2400" dirty="0"/>
              <a:t>No accommodation required</a:t>
            </a:r>
          </a:p>
          <a:p>
            <a:pPr lvl="1"/>
            <a:r>
              <a:rPr lang="en-US" sz="2400" dirty="0"/>
              <a:t>Accommodation in job</a:t>
            </a:r>
          </a:p>
          <a:p>
            <a:pPr lvl="1"/>
            <a:r>
              <a:rPr lang="en-US" sz="2400" dirty="0"/>
              <a:t>Accommodation in alternative job</a:t>
            </a:r>
          </a:p>
          <a:p>
            <a:pPr lvl="1"/>
            <a:r>
              <a:rPr lang="en-US" sz="2400" dirty="0"/>
              <a:t>LOA</a:t>
            </a:r>
          </a:p>
          <a:p>
            <a:pPr lvl="1"/>
            <a:r>
              <a:rPr lang="en-US" sz="2400" dirty="0"/>
              <a:t>Termination</a:t>
            </a:r>
          </a:p>
        </p:txBody>
      </p:sp>
      <p:sp>
        <p:nvSpPr>
          <p:cNvPr id="4" name="Slide Number Placeholder 3">
            <a:extLst>
              <a:ext uri="{FF2B5EF4-FFF2-40B4-BE49-F238E27FC236}">
                <a16:creationId xmlns:a16="http://schemas.microsoft.com/office/drawing/2014/main" id="{30BBBCFC-FFCA-43C5-94C7-9487D4DC4F35}"/>
              </a:ext>
            </a:extLst>
          </p:cNvPr>
          <p:cNvSpPr>
            <a:spLocks noGrp="1"/>
          </p:cNvSpPr>
          <p:nvPr>
            <p:ph type="sldNum" sz="quarter" idx="12"/>
          </p:nvPr>
        </p:nvSpPr>
        <p:spPr/>
        <p:txBody>
          <a:bodyPr/>
          <a:lstStyle/>
          <a:p>
            <a:fld id="{2A2A6181-BD9D-4EEB-AAD6-40B54AE96A71}" type="slidenum">
              <a:rPr lang="en-US" smtClean="0"/>
              <a:pPr/>
              <a:t>93</a:t>
            </a:fld>
            <a:endParaRPr lang="en-US" dirty="0"/>
          </a:p>
        </p:txBody>
      </p:sp>
    </p:spTree>
    <p:extLst>
      <p:ext uri="{BB962C8B-B14F-4D97-AF65-F5344CB8AC3E}">
        <p14:creationId xmlns:p14="http://schemas.microsoft.com/office/powerpoint/2010/main" val="1227360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281A6-1774-47C4-81E3-432EB6E3116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B2A0F3C1-6002-41D3-A1F8-1B1CEC88F3C2}"/>
              </a:ext>
            </a:extLst>
          </p:cNvPr>
          <p:cNvSpPr>
            <a:spLocks noGrp="1"/>
          </p:cNvSpPr>
          <p:nvPr>
            <p:ph idx="1"/>
          </p:nvPr>
        </p:nvSpPr>
        <p:spPr>
          <a:xfrm>
            <a:off x="628814" y="3095878"/>
            <a:ext cx="7886372" cy="666243"/>
          </a:xfrm>
        </p:spPr>
        <p:txBody>
          <a:bodyPr/>
          <a:lstStyle/>
          <a:p>
            <a:pPr marL="0" indent="0" algn="ctr">
              <a:buNone/>
            </a:pPr>
            <a:r>
              <a:rPr lang="en-US" sz="3200" b="1" dirty="0"/>
              <a:t>Is “employment-at-will” still a thing?</a:t>
            </a:r>
          </a:p>
        </p:txBody>
      </p:sp>
      <p:sp>
        <p:nvSpPr>
          <p:cNvPr id="4" name="Slide Number Placeholder 3">
            <a:extLst>
              <a:ext uri="{FF2B5EF4-FFF2-40B4-BE49-F238E27FC236}">
                <a16:creationId xmlns:a16="http://schemas.microsoft.com/office/drawing/2014/main" id="{3401EE5C-02E0-4BCB-B909-90C78C80F4E5}"/>
              </a:ext>
            </a:extLst>
          </p:cNvPr>
          <p:cNvSpPr>
            <a:spLocks noGrp="1"/>
          </p:cNvSpPr>
          <p:nvPr>
            <p:ph type="sldNum" sz="quarter" idx="12"/>
          </p:nvPr>
        </p:nvSpPr>
        <p:spPr/>
        <p:txBody>
          <a:bodyPr/>
          <a:lstStyle/>
          <a:p>
            <a:fld id="{2A2A6181-BD9D-4EEB-AAD6-40B54AE96A71}" type="slidenum">
              <a:rPr lang="en-US" smtClean="0"/>
              <a:pPr/>
              <a:t>94</a:t>
            </a:fld>
            <a:endParaRPr lang="en-US" dirty="0"/>
          </a:p>
        </p:txBody>
      </p:sp>
    </p:spTree>
    <p:extLst>
      <p:ext uri="{BB962C8B-B14F-4D97-AF65-F5344CB8AC3E}">
        <p14:creationId xmlns:p14="http://schemas.microsoft.com/office/powerpoint/2010/main" val="111133694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CDCA-FFD7-4EB2-9CAA-D3C1A4123FA4}"/>
              </a:ext>
            </a:extLst>
          </p:cNvPr>
          <p:cNvSpPr>
            <a:spLocks noGrp="1"/>
          </p:cNvSpPr>
          <p:nvPr>
            <p:ph type="title"/>
          </p:nvPr>
        </p:nvSpPr>
        <p:spPr/>
        <p:txBody>
          <a:bodyPr/>
          <a:lstStyle/>
          <a:p>
            <a:r>
              <a:rPr lang="en-US" dirty="0"/>
              <a:t>Yes, BUT…</a:t>
            </a:r>
          </a:p>
        </p:txBody>
      </p:sp>
      <p:sp>
        <p:nvSpPr>
          <p:cNvPr id="3" name="Content Placeholder 2">
            <a:extLst>
              <a:ext uri="{FF2B5EF4-FFF2-40B4-BE49-F238E27FC236}">
                <a16:creationId xmlns:a16="http://schemas.microsoft.com/office/drawing/2014/main" id="{36986DDC-F9E6-4308-871F-2247C8B43F80}"/>
              </a:ext>
            </a:extLst>
          </p:cNvPr>
          <p:cNvSpPr>
            <a:spLocks noGrp="1"/>
          </p:cNvSpPr>
          <p:nvPr>
            <p:ph idx="1"/>
          </p:nvPr>
        </p:nvSpPr>
        <p:spPr>
          <a:xfrm>
            <a:off x="457200" y="1970205"/>
            <a:ext cx="8204199" cy="4290895"/>
          </a:xfrm>
        </p:spPr>
        <p:txBody>
          <a:bodyPr/>
          <a:lstStyle/>
          <a:p>
            <a:r>
              <a:rPr lang="en-US" sz="2800" dirty="0"/>
              <a:t>Need to memorialize your expectations and disclaim implied Contracts of employment</a:t>
            </a:r>
          </a:p>
          <a:p>
            <a:r>
              <a:rPr lang="en-US" sz="2800" dirty="0"/>
              <a:t>“Employment-at-will” does not save an employer from a discriminatory or unlawful termination</a:t>
            </a:r>
          </a:p>
          <a:p>
            <a:r>
              <a:rPr lang="en-US" sz="2800" dirty="0"/>
              <a:t>“Employment-at-will” – subject to the requirements of law</a:t>
            </a:r>
          </a:p>
          <a:p>
            <a:pPr lvl="1"/>
            <a:r>
              <a:rPr lang="en-US" sz="2600" dirty="0"/>
              <a:t>Need to analyze legal exposures associated with employment actions</a:t>
            </a:r>
            <a:endParaRPr lang="en-US" sz="2800" b="1" dirty="0"/>
          </a:p>
          <a:p>
            <a:pPr marL="0" indent="0">
              <a:buNone/>
            </a:pPr>
            <a:endParaRPr lang="en-US" sz="2800" dirty="0"/>
          </a:p>
        </p:txBody>
      </p:sp>
      <p:sp>
        <p:nvSpPr>
          <p:cNvPr id="4" name="Slide Number Placeholder 3">
            <a:extLst>
              <a:ext uri="{FF2B5EF4-FFF2-40B4-BE49-F238E27FC236}">
                <a16:creationId xmlns:a16="http://schemas.microsoft.com/office/drawing/2014/main" id="{2610704C-3900-470B-A610-79C3A895F767}"/>
              </a:ext>
            </a:extLst>
          </p:cNvPr>
          <p:cNvSpPr>
            <a:spLocks noGrp="1"/>
          </p:cNvSpPr>
          <p:nvPr>
            <p:ph type="sldNum" sz="quarter" idx="12"/>
          </p:nvPr>
        </p:nvSpPr>
        <p:spPr/>
        <p:txBody>
          <a:bodyPr/>
          <a:lstStyle/>
          <a:p>
            <a:fld id="{2A2A6181-BD9D-4EEB-AAD6-40B54AE96A71}" type="slidenum">
              <a:rPr lang="en-US" smtClean="0"/>
              <a:pPr/>
              <a:t>95</a:t>
            </a:fld>
            <a:endParaRPr lang="en-US" dirty="0"/>
          </a:p>
        </p:txBody>
      </p:sp>
    </p:spTree>
    <p:extLst>
      <p:ext uri="{BB962C8B-B14F-4D97-AF65-F5344CB8AC3E}">
        <p14:creationId xmlns:p14="http://schemas.microsoft.com/office/powerpoint/2010/main" val="29360669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6306C-2D8D-4ABF-B58D-FB6FADE76F9E}"/>
              </a:ext>
            </a:extLst>
          </p:cNvPr>
          <p:cNvSpPr>
            <a:spLocks noGrp="1"/>
          </p:cNvSpPr>
          <p:nvPr>
            <p:ph type="title"/>
          </p:nvPr>
        </p:nvSpPr>
        <p:spPr/>
        <p:txBody>
          <a:bodyPr/>
          <a:lstStyle/>
          <a:p>
            <a:r>
              <a:rPr lang="en-US" dirty="0"/>
              <a:t>6. Questions?</a:t>
            </a:r>
          </a:p>
        </p:txBody>
      </p:sp>
      <p:sp>
        <p:nvSpPr>
          <p:cNvPr id="3" name="Slide Number Placeholder 2">
            <a:extLst>
              <a:ext uri="{FF2B5EF4-FFF2-40B4-BE49-F238E27FC236}">
                <a16:creationId xmlns:a16="http://schemas.microsoft.com/office/drawing/2014/main" id="{27ED8F94-FDD1-4E84-84EC-D8C3B905EDB2}"/>
              </a:ext>
            </a:extLst>
          </p:cNvPr>
          <p:cNvSpPr>
            <a:spLocks noGrp="1"/>
          </p:cNvSpPr>
          <p:nvPr>
            <p:ph type="sldNum" sz="quarter" idx="12"/>
          </p:nvPr>
        </p:nvSpPr>
        <p:spPr/>
        <p:txBody>
          <a:bodyPr/>
          <a:lstStyle/>
          <a:p>
            <a:fld id="{2A2A6181-BD9D-4EEB-AAD6-40B54AE96A71}" type="slidenum">
              <a:rPr lang="en-US" smtClean="0"/>
              <a:pPr/>
              <a:t>96</a:t>
            </a:fld>
            <a:endParaRPr lang="en-US" dirty="0"/>
          </a:p>
        </p:txBody>
      </p:sp>
      <p:pic>
        <p:nvPicPr>
          <p:cNvPr id="1026" name="Picture 2" descr="Image result for questions?"/>
          <p:cNvPicPr>
            <a:picLocks noChangeAspect="1" noChangeArrowheads="1"/>
          </p:cNvPicPr>
          <p:nvPr/>
        </p:nvPicPr>
        <p:blipFill>
          <a:blip r:embed="rId2"/>
          <a:srcRect/>
          <a:stretch>
            <a:fillRect/>
          </a:stretch>
        </p:blipFill>
        <p:spPr>
          <a:xfrm>
            <a:off x="2286679" y="1905000"/>
            <a:ext cx="4570642" cy="3671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2571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BDD7450-F14C-4727-9103-E0CA3226FB2E}"/>
              </a:ext>
            </a:extLst>
          </p:cNvPr>
          <p:cNvPicPr>
            <a:picLocks noChangeAspect="1"/>
          </p:cNvPicPr>
          <p:nvPr/>
        </p:nvPicPr>
        <p:blipFill rotWithShape="1">
          <a:blip r:embed="rId3">
            <a:extLst>
              <a:ext uri="{28A0092B-C50C-407E-A947-70E740481C1C}">
                <a14:useLocalDpi xmlns:a14="http://schemas.microsoft.com/office/drawing/2010/main" val="0"/>
              </a:ext>
            </a:extLst>
          </a:blip>
          <a:srcRect l="12540" r="7616" b="8837"/>
          <a:stretch/>
        </p:blipFill>
        <p:spPr>
          <a:xfrm>
            <a:off x="4907998" y="2536501"/>
            <a:ext cx="2143716" cy="2541138"/>
          </a:xfrm>
          <a:prstGeom prst="rect">
            <a:avLst/>
          </a:prstGeom>
        </p:spPr>
      </p:pic>
      <p:sp>
        <p:nvSpPr>
          <p:cNvPr id="13" name="Content Placeholder 2">
            <a:extLst>
              <a:ext uri="{FF2B5EF4-FFF2-40B4-BE49-F238E27FC236}">
                <a16:creationId xmlns:a16="http://schemas.microsoft.com/office/drawing/2014/main" id="{DC32068A-8335-4721-81F8-6336FB6258D4}"/>
              </a:ext>
            </a:extLst>
          </p:cNvPr>
          <p:cNvSpPr txBox="1">
            <a:spLocks/>
          </p:cNvSpPr>
          <p:nvPr/>
        </p:nvSpPr>
        <p:spPr>
          <a:xfrm>
            <a:off x="550346" y="1302680"/>
            <a:ext cx="7886372" cy="702963"/>
          </a:xfrm>
          <a:prstGeom prst="rect">
            <a:avLst/>
          </a:prstGeom>
        </p:spPr>
        <p:txBody>
          <a:bodyPr/>
          <a:lstStyle>
            <a:lvl1pPr marL="0" indent="0" algn="ctr" defTabSz="685800" rtl="0" eaLnBrk="1" latinLnBrk="0" hangingPunct="1">
              <a:lnSpc>
                <a:spcPct val="90000"/>
              </a:lnSpc>
              <a:spcBef>
                <a:spcPts val="750"/>
              </a:spcBef>
              <a:buFont typeface="Arial" panose="020B0604020202020204" pitchFamily="34" charset="0"/>
              <a:buNone/>
              <a:defRPr lang="en-US" sz="2400" kern="1200" dirty="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3200" b="1" dirty="0"/>
              <a:t>Thank You </a:t>
            </a:r>
          </a:p>
        </p:txBody>
      </p:sp>
      <p:pic>
        <p:nvPicPr>
          <p:cNvPr id="2" name="Picture 1">
            <a:extLst>
              <a:ext uri="{FF2B5EF4-FFF2-40B4-BE49-F238E27FC236}">
                <a16:creationId xmlns:a16="http://schemas.microsoft.com/office/drawing/2014/main" id="{D1939EE2-B62B-4BBE-A049-CB8FE7C337B1}"/>
              </a:ext>
            </a:extLst>
          </p:cNvPr>
          <p:cNvPicPr>
            <a:picLocks noChangeAspect="1"/>
          </p:cNvPicPr>
          <p:nvPr/>
        </p:nvPicPr>
        <p:blipFill rotWithShape="1">
          <a:blip r:embed="rId4"/>
          <a:srcRect l="3741" r="6895" b="15237"/>
          <a:stretch/>
        </p:blipFill>
        <p:spPr>
          <a:xfrm>
            <a:off x="1863562" y="2536501"/>
            <a:ext cx="2387439" cy="2541139"/>
          </a:xfrm>
          <a:prstGeom prst="rect">
            <a:avLst/>
          </a:prstGeom>
        </p:spPr>
      </p:pic>
      <p:sp>
        <p:nvSpPr>
          <p:cNvPr id="11" name="Subtitle 8">
            <a:extLst>
              <a:ext uri="{FF2B5EF4-FFF2-40B4-BE49-F238E27FC236}">
                <a16:creationId xmlns:a16="http://schemas.microsoft.com/office/drawing/2014/main" id="{506E8BFF-6521-4634-AFF6-5C63B044EBC5}"/>
              </a:ext>
            </a:extLst>
          </p:cNvPr>
          <p:cNvSpPr txBox="1">
            <a:spLocks/>
          </p:cNvSpPr>
          <p:nvPr/>
        </p:nvSpPr>
        <p:spPr>
          <a:xfrm>
            <a:off x="4632083" y="5108899"/>
            <a:ext cx="2733963" cy="623419"/>
          </a:xfrm>
          <a:prstGeom prst="rect">
            <a:avLst/>
          </a:prstGeom>
        </p:spPr>
        <p:txBody>
          <a:bodyPr/>
          <a:lstStyle>
            <a:lvl1pPr marL="0" indent="0" algn="ctr" defTabSz="685800" rtl="0" eaLnBrk="1" latinLnBrk="0" hangingPunct="1">
              <a:lnSpc>
                <a:spcPct val="100000"/>
              </a:lnSpc>
              <a:spcBef>
                <a:spcPts val="1900"/>
              </a:spcBef>
              <a:buFont typeface="Arial" panose="020B0604020202020204" pitchFamily="34" charset="0"/>
              <a:buNone/>
              <a:defRPr lang="en-US" sz="24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fr-FR" sz="1900" b="1" dirty="0"/>
              <a:t>Craig Papka</a:t>
            </a:r>
          </a:p>
          <a:p>
            <a:pPr>
              <a:spcBef>
                <a:spcPts val="0"/>
              </a:spcBef>
            </a:pPr>
            <a:r>
              <a:rPr lang="fr-FR" sz="1600" dirty="0"/>
              <a:t>craig.papka@vonbriesen.com</a:t>
            </a:r>
          </a:p>
        </p:txBody>
      </p:sp>
      <p:sp>
        <p:nvSpPr>
          <p:cNvPr id="15" name="Subtitle 8">
            <a:extLst>
              <a:ext uri="{FF2B5EF4-FFF2-40B4-BE49-F238E27FC236}">
                <a16:creationId xmlns:a16="http://schemas.microsoft.com/office/drawing/2014/main" id="{5AB42A0A-7C74-4DDE-922F-B8980F456C7D}"/>
              </a:ext>
            </a:extLst>
          </p:cNvPr>
          <p:cNvSpPr txBox="1">
            <a:spLocks/>
          </p:cNvSpPr>
          <p:nvPr/>
        </p:nvSpPr>
        <p:spPr>
          <a:xfrm>
            <a:off x="1589243" y="5108899"/>
            <a:ext cx="2936079" cy="623419"/>
          </a:xfrm>
          <a:prstGeom prst="rect">
            <a:avLst/>
          </a:prstGeom>
        </p:spPr>
        <p:txBody>
          <a:bodyPr/>
          <a:lstStyle>
            <a:lvl1pPr marL="0" indent="0" algn="ctr" defTabSz="685800" rtl="0" eaLnBrk="1" latinLnBrk="0" hangingPunct="1">
              <a:lnSpc>
                <a:spcPct val="100000"/>
              </a:lnSpc>
              <a:spcBef>
                <a:spcPts val="1900"/>
              </a:spcBef>
              <a:buFont typeface="Arial" panose="020B0604020202020204" pitchFamily="34" charset="0"/>
              <a:buNone/>
              <a:defRPr lang="en-US" sz="24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fr-FR" sz="1800" b="1" dirty="0"/>
              <a:t>Robert Simandl</a:t>
            </a:r>
          </a:p>
          <a:p>
            <a:pPr>
              <a:spcBef>
                <a:spcPts val="0"/>
              </a:spcBef>
            </a:pPr>
            <a:r>
              <a:rPr lang="fr-FR" sz="1600" dirty="0"/>
              <a:t>robert.simandl@vonbriesen.com</a:t>
            </a:r>
          </a:p>
        </p:txBody>
      </p:sp>
      <p:sp>
        <p:nvSpPr>
          <p:cNvPr id="18" name="Slide Number Placeholder 17">
            <a:extLst>
              <a:ext uri="{FF2B5EF4-FFF2-40B4-BE49-F238E27FC236}">
                <a16:creationId xmlns:a16="http://schemas.microsoft.com/office/drawing/2014/main" id="{0A4DB795-FCFE-4D78-9C90-9DB366927FC7}"/>
              </a:ext>
            </a:extLst>
          </p:cNvPr>
          <p:cNvSpPr>
            <a:spLocks noGrp="1"/>
          </p:cNvSpPr>
          <p:nvPr>
            <p:ph type="sldNum" sz="quarter" idx="12"/>
          </p:nvPr>
        </p:nvSpPr>
        <p:spPr/>
        <p:txBody>
          <a:bodyPr/>
          <a:lstStyle/>
          <a:p>
            <a:fld id="{2A2A6181-BD9D-4EEB-AAD6-40B54AE96A71}" type="slidenum">
              <a:rPr lang="en-US" smtClean="0"/>
              <a:t>97</a:t>
            </a:fld>
            <a:endParaRPr lang="en-US" dirty="0"/>
          </a:p>
        </p:txBody>
      </p:sp>
    </p:spTree>
    <p:extLst>
      <p:ext uri="{BB962C8B-B14F-4D97-AF65-F5344CB8AC3E}">
        <p14:creationId xmlns:p14="http://schemas.microsoft.com/office/powerpoint/2010/main" val="3360765518"/>
      </p:ext>
    </p:extLst>
  </p:cSld>
  <p:clrMapOvr>
    <a:masterClrMapping/>
  </p:clrMapOvr>
</p:sld>
</file>

<file path=ppt/theme/theme1.xml><?xml version="1.0" encoding="utf-8"?>
<a:theme xmlns:a="http://schemas.openxmlformats.org/drawingml/2006/main" name="Blank">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612</TotalTime>
  <Words>4905</Words>
  <Application>Microsoft Office PowerPoint</Application>
  <PresentationFormat>On-screen Show (4:3)</PresentationFormat>
  <Paragraphs>697</Paragraphs>
  <Slides>97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97</vt:i4>
      </vt:variant>
    </vt:vector>
  </HeadingPairs>
  <TitlesOfParts>
    <vt:vector size="104" baseType="lpstr">
      <vt:lpstr>Arial</vt:lpstr>
      <vt:lpstr>Book Antiqua</vt:lpstr>
      <vt:lpstr>Calibri</vt:lpstr>
      <vt:lpstr>Courier New</vt:lpstr>
      <vt:lpstr>Times New Roman</vt:lpstr>
      <vt:lpstr>Wingdings</vt:lpstr>
      <vt:lpstr>Blank</vt:lpstr>
      <vt:lpstr>2023 HR, Labor and Employment Law Update</vt:lpstr>
      <vt:lpstr>Today’s Agenda</vt:lpstr>
      <vt:lpstr> </vt:lpstr>
      <vt:lpstr>Supervisor Rules to Live By</vt:lpstr>
      <vt:lpstr>Integrated Leave Management</vt:lpstr>
      <vt:lpstr>The Policy: Employee Obligations</vt:lpstr>
      <vt:lpstr>The Policy: Employer Obligations</vt:lpstr>
      <vt:lpstr>What is a Serious Health Condition?</vt:lpstr>
      <vt:lpstr>But They Don’t Want to Tell Me What is Wrong - They Just Want Off!</vt:lpstr>
      <vt:lpstr>What Can I Ask to Determine if a  Serious Health Condition Exists? </vt:lpstr>
      <vt:lpstr>Investigating FMLA Fraud and Misuse</vt:lpstr>
      <vt:lpstr>Incomplete/Insufficient Certification</vt:lpstr>
      <vt:lpstr>Mental Health FMLA Requests</vt:lpstr>
      <vt:lpstr>Intermittent/Reduced Leave</vt:lpstr>
      <vt:lpstr>Intermittent/Reduced Leave (cont.)</vt:lpstr>
      <vt:lpstr>FMLA</vt:lpstr>
      <vt:lpstr>Impact of FMLA Leave and  Substitution of Work Benefits</vt:lpstr>
      <vt:lpstr>Benefit Obligations</vt:lpstr>
      <vt:lpstr>Where Does Employee Stand on Return?</vt:lpstr>
      <vt:lpstr>The Employee is Ready to Return – Now What?</vt:lpstr>
      <vt:lpstr> </vt:lpstr>
      <vt:lpstr> </vt:lpstr>
      <vt:lpstr>FLSA Litigation on the Rise </vt:lpstr>
      <vt:lpstr>FLSA Litigation</vt:lpstr>
      <vt:lpstr>Pandemic Wage and Hour Issues</vt:lpstr>
      <vt:lpstr> </vt:lpstr>
      <vt:lpstr>Independent Contractor Standard</vt:lpstr>
      <vt:lpstr>Current DOL Independent Contractor Rule</vt:lpstr>
      <vt:lpstr>Current DOL Independent Contractor Rule (cont.)</vt:lpstr>
      <vt:lpstr>Wage and Hour Audit Tips</vt:lpstr>
      <vt:lpstr>Wage and Hour Audit Tips (cont.)</vt:lpstr>
      <vt:lpstr>Wage and Hour Audit Tips (cont.)</vt:lpstr>
      <vt:lpstr>Wage and Hour Audit Tips (cont.)</vt:lpstr>
      <vt:lpstr>Wage and Hour Hot Topics</vt:lpstr>
      <vt:lpstr>Automatic Meal/Lunch Period  Deduction Policies</vt:lpstr>
      <vt:lpstr>Automatic Meal/Lunch Period Deduction Policies (cont.)</vt:lpstr>
      <vt:lpstr> </vt:lpstr>
      <vt:lpstr>Change in Governmental Oversight</vt:lpstr>
      <vt:lpstr>Reengagement at Work</vt:lpstr>
      <vt:lpstr>PowerPoint Presentation</vt:lpstr>
      <vt:lpstr>General Policies as Defenses</vt:lpstr>
      <vt:lpstr>Key Provisions Checklist</vt:lpstr>
      <vt:lpstr>Payroll Policies as Defenses</vt:lpstr>
      <vt:lpstr>Key Provisions Checklist</vt:lpstr>
      <vt:lpstr>Daily Conduct Policies as Defenses</vt:lpstr>
      <vt:lpstr>Key Provisions Checklist</vt:lpstr>
      <vt:lpstr>Health &amp; Safety Policies as Defenses</vt:lpstr>
      <vt:lpstr>Key Provisions Checklist</vt:lpstr>
      <vt:lpstr>Leave Policies as Defenses</vt:lpstr>
      <vt:lpstr>Other Provisions</vt:lpstr>
      <vt:lpstr>Provisions to Not Include</vt:lpstr>
      <vt:lpstr>Risk Area:  Applying Policies Inconsistently </vt:lpstr>
      <vt:lpstr>Risk Area:  Applying Policies Rigidly </vt:lpstr>
      <vt:lpstr>Risk Area:  Social Media Policy &amp; NLRB Issues</vt:lpstr>
      <vt:lpstr>Training Your Supervisors</vt:lpstr>
      <vt:lpstr>Supervisory “Musts”: Disciplinary Procedures</vt:lpstr>
      <vt:lpstr>Supervisory “Musts”: Timekeeping &amp; Break Monitoring</vt:lpstr>
      <vt:lpstr> </vt:lpstr>
      <vt:lpstr>Keys to Hiring</vt:lpstr>
      <vt:lpstr>Keys to Hiring (cont.)</vt:lpstr>
      <vt:lpstr>Managing</vt:lpstr>
      <vt:lpstr>Managing (cont.)</vt:lpstr>
      <vt:lpstr>What Attracts Them</vt:lpstr>
      <vt:lpstr>Recruitment</vt:lpstr>
      <vt:lpstr>Compensation</vt:lpstr>
      <vt:lpstr>Where Do I Work?</vt:lpstr>
      <vt:lpstr>Keeping Camaraderie Alive</vt:lpstr>
      <vt:lpstr>Separations</vt:lpstr>
      <vt:lpstr>Keep Changing with the Times</vt:lpstr>
      <vt:lpstr> </vt:lpstr>
      <vt:lpstr>Transparency of Wages and Wage Ranges</vt:lpstr>
      <vt:lpstr>Concerns of Transparency</vt:lpstr>
      <vt:lpstr> </vt:lpstr>
      <vt:lpstr>What and When Can I Test?</vt:lpstr>
      <vt:lpstr>Understanding the Legal Status of Marijuana  Under Applicable State Laws</vt:lpstr>
      <vt:lpstr>State Privacy or Lawful Activities Laws</vt:lpstr>
      <vt:lpstr>The Americans with Disabilities Act and  State Marijuana Laws</vt:lpstr>
      <vt:lpstr>Testing Limitations</vt:lpstr>
      <vt:lpstr>Identifying On-The-Job Impairment</vt:lpstr>
      <vt:lpstr>CBD Use by Employees</vt:lpstr>
      <vt:lpstr>Employer Course of Action</vt:lpstr>
      <vt:lpstr>Employer Course of Action (cont.)</vt:lpstr>
      <vt:lpstr> </vt:lpstr>
      <vt:lpstr>ADA</vt:lpstr>
      <vt:lpstr>Do You Know</vt:lpstr>
      <vt:lpstr>ADA</vt:lpstr>
      <vt:lpstr>The ADA Evaluation Process</vt:lpstr>
      <vt:lpstr>The ADA Evaluation Process </vt:lpstr>
      <vt:lpstr>The ADA Evaluation Process </vt:lpstr>
      <vt:lpstr>Additional Considerations</vt:lpstr>
      <vt:lpstr>Keys to Avoiding Liability</vt:lpstr>
      <vt:lpstr>Keys to Avoiding Liability (cont.)</vt:lpstr>
      <vt:lpstr>The Keys to Avoiding Liability (cont.)</vt:lpstr>
      <vt:lpstr> </vt:lpstr>
      <vt:lpstr>Yes, BUT…</vt:lpstr>
      <vt:lpstr>6.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FMLA, ADA, &amp;  Workers’ Compensation</dc:title>
  <dc:creator>Craig T. Papka</dc:creator>
  <cp:lastModifiedBy>Craig T. Papka</cp:lastModifiedBy>
  <cp:revision>221</cp:revision>
  <cp:lastPrinted>2023-03-09T18:59:43Z</cp:lastPrinted>
  <dcterms:created xsi:type="dcterms:W3CDTF">2022-08-08T09:27:29Z</dcterms:created>
  <dcterms:modified xsi:type="dcterms:W3CDTF">2023-03-15T02:58:58Z</dcterms:modified>
</cp:coreProperties>
</file>