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05" r:id="rId2"/>
    <p:sldId id="301" r:id="rId3"/>
    <p:sldId id="304" r:id="rId4"/>
    <p:sldId id="318" r:id="rId5"/>
    <p:sldId id="257" r:id="rId6"/>
    <p:sldId id="287" r:id="rId7"/>
    <p:sldId id="282" r:id="rId8"/>
    <p:sldId id="285" r:id="rId9"/>
    <p:sldId id="328" r:id="rId10"/>
    <p:sldId id="283" r:id="rId11"/>
    <p:sldId id="284" r:id="rId12"/>
    <p:sldId id="289" r:id="rId13"/>
    <p:sldId id="277" r:id="rId14"/>
    <p:sldId id="308" r:id="rId15"/>
    <p:sldId id="310" r:id="rId16"/>
    <p:sldId id="303" r:id="rId17"/>
    <p:sldId id="300" r:id="rId18"/>
    <p:sldId id="329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A800"/>
    <a:srgbClr val="E2B700"/>
    <a:srgbClr val="FFCC00"/>
    <a:srgbClr val="DAA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A6C204-CCC7-4B85-8966-486C2E70283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135482-68F3-4DFC-9F85-B825E5FCA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3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A6C204-CCC7-4B85-8966-486C2E70283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135482-68F3-4DFC-9F85-B825E5FCA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3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A6C204-CCC7-4B85-8966-486C2E70283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135482-68F3-4DFC-9F85-B825E5FCA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1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A6C204-CCC7-4B85-8966-486C2E70283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135482-68F3-4DFC-9F85-B825E5FCA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85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A6C204-CCC7-4B85-8966-486C2E70283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135482-68F3-4DFC-9F85-B825E5FCA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58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A6C204-CCC7-4B85-8966-486C2E70283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135482-68F3-4DFC-9F85-B825E5FCA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9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A6C204-CCC7-4B85-8966-486C2E70283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135482-68F3-4DFC-9F85-B825E5FCA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8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A6C204-CCC7-4B85-8966-486C2E70283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135482-68F3-4DFC-9F85-B825E5FCA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5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A6C204-CCC7-4B85-8966-486C2E70283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135482-68F3-4DFC-9F85-B825E5FCA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8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rgbClr val="D0A800">
                <a:alpha val="35000"/>
              </a:srgbClr>
            </a:gs>
            <a:gs pos="100000">
              <a:schemeClr val="dk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851960"/>
            <a:ext cx="9144000" cy="929840"/>
            <a:chOff x="0" y="5638800"/>
            <a:chExt cx="9144000" cy="92984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5638800"/>
              <a:ext cx="9144000" cy="838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682342"/>
              <a:ext cx="838200" cy="72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6324600" y="5922309"/>
              <a:ext cx="259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lang="en-US" dirty="0">
                  <a:solidFill>
                    <a:srgbClr val="DAA20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kellyleadershipgroup.com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432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71" r:id="rId7"/>
    <p:sldLayoutId id="2147483672" r:id="rId8"/>
    <p:sldLayoutId id="2147483673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onzokelly.com/" TargetMode="External"/><Relationship Id="rId2" Type="http://schemas.openxmlformats.org/officeDocument/2006/relationships/hyperlink" Target="mailto:alonzo@kellyleadershipgroup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Fox Valley SHRM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Intersection of our Lived and Learned Experiences; Fostering Authentic Relationships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/>
          <a:p>
            <a:r>
              <a:rPr lang="en-US" dirty="0">
                <a:latin typeface="+mj-lt"/>
              </a:rPr>
              <a:t>Alonzo Kelly, MPA, MHRLR, MBA</a:t>
            </a:r>
          </a:p>
          <a:p>
            <a:r>
              <a:rPr lang="en-US" dirty="0">
                <a:latin typeface="+mj-lt"/>
              </a:rPr>
              <a:t>CEO</a:t>
            </a:r>
          </a:p>
          <a:p>
            <a:r>
              <a:rPr lang="en-US" dirty="0">
                <a:latin typeface="+mj-lt"/>
              </a:rPr>
              <a:t>Kelly Leadership Group, LLC</a:t>
            </a:r>
          </a:p>
        </p:txBody>
      </p:sp>
    </p:spTree>
    <p:extLst>
      <p:ext uri="{BB962C8B-B14F-4D97-AF65-F5344CB8AC3E}">
        <p14:creationId xmlns:p14="http://schemas.microsoft.com/office/powerpoint/2010/main" val="3826470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RESPONSIBILITY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981" y="1284981"/>
            <a:ext cx="4288037" cy="4288037"/>
          </a:xfrm>
        </p:spPr>
      </p:pic>
    </p:spTree>
    <p:extLst>
      <p:ext uri="{BB962C8B-B14F-4D97-AF65-F5344CB8AC3E}">
        <p14:creationId xmlns:p14="http://schemas.microsoft.com/office/powerpoint/2010/main" val="4236733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0D683-08DA-46E8-AD97-8AECFAF10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SOCIAL ACCOUNTABILITY</a:t>
            </a:r>
          </a:p>
        </p:txBody>
      </p:sp>
      <p:pic>
        <p:nvPicPr>
          <p:cNvPr id="5" name="Content Placeholder 4" descr="A sign on a pole&#10;&#10;Description automatically generated">
            <a:extLst>
              <a:ext uri="{FF2B5EF4-FFF2-40B4-BE49-F238E27FC236}">
                <a16:creationId xmlns:a16="http://schemas.microsoft.com/office/drawing/2014/main" id="{B448E0D3-1042-41D9-A9EB-93058FE331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4038600" cy="3960017"/>
          </a:xfrm>
          <a:noFill/>
        </p:spPr>
      </p:pic>
      <p:pic>
        <p:nvPicPr>
          <p:cNvPr id="7" name="Content Placeholder 6" descr="A couple of lawn chairs sitting on top of a lush green field&#10;&#10;Description automatically generated">
            <a:extLst>
              <a:ext uri="{FF2B5EF4-FFF2-40B4-BE49-F238E27FC236}">
                <a16:creationId xmlns:a16="http://schemas.microsoft.com/office/drawing/2014/main" id="{4DE1D908-0C98-4F79-BB41-56CD7385C1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17638"/>
            <a:ext cx="4038600" cy="3960018"/>
          </a:xfrm>
        </p:spPr>
      </p:pic>
    </p:spTree>
    <p:extLst>
      <p:ext uri="{BB962C8B-B14F-4D97-AF65-F5344CB8AC3E}">
        <p14:creationId xmlns:p14="http://schemas.microsoft.com/office/powerpoint/2010/main" val="32234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21" y="457200"/>
            <a:ext cx="7665357" cy="5097463"/>
          </a:xfrm>
        </p:spPr>
      </p:pic>
    </p:spTree>
    <p:extLst>
      <p:ext uri="{BB962C8B-B14F-4D97-AF65-F5344CB8AC3E}">
        <p14:creationId xmlns:p14="http://schemas.microsoft.com/office/powerpoint/2010/main" val="439118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Lived Experience (How you are raised)</a:t>
            </a:r>
          </a:p>
          <a:p>
            <a:r>
              <a:rPr lang="en-US" dirty="0"/>
              <a:t>Learned Experience (What you understand through maturity)</a:t>
            </a:r>
          </a:p>
          <a:p>
            <a:r>
              <a:rPr lang="en-US" dirty="0"/>
              <a:t>Formal Education (What you ‘learned’ in school)</a:t>
            </a:r>
          </a:p>
          <a:p>
            <a:r>
              <a:rPr lang="en-US" dirty="0"/>
              <a:t>Emotional Intelligence (ability to critically think through emotions)</a:t>
            </a:r>
          </a:p>
        </p:txBody>
      </p:sp>
    </p:spTree>
    <p:extLst>
      <p:ext uri="{BB962C8B-B14F-4D97-AF65-F5344CB8AC3E}">
        <p14:creationId xmlns:p14="http://schemas.microsoft.com/office/powerpoint/2010/main" val="244570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65" y="1417638"/>
            <a:ext cx="2019300" cy="22669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92" y="210344"/>
            <a:ext cx="6308525" cy="3656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931444"/>
            <a:ext cx="3990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43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41338"/>
            <a:ext cx="2971800" cy="3396343"/>
          </a:xfrm>
        </p:spPr>
      </p:pic>
      <p:sp>
        <p:nvSpPr>
          <p:cNvPr id="5" name="AutoShape 2" descr="Dark-skinned Playmobil pirate-ship doll wearing 'slave coll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rk-skinned Playmobil pirate-ship doll wearing 'slave collar ..."/>
          <p:cNvSpPr>
            <a:spLocks noChangeAspect="1" noChangeArrowheads="1"/>
          </p:cNvSpPr>
          <p:nvPr/>
        </p:nvSpPr>
        <p:spPr bwMode="auto">
          <a:xfrm>
            <a:off x="307974" y="7937"/>
            <a:ext cx="3502025" cy="350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98402"/>
            <a:ext cx="3730625" cy="25699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42" y="2758853"/>
            <a:ext cx="4182753" cy="379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93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855979-0567-43DE-8F43-07905BA19664}" type="slidenum">
              <a:rPr lang="en-US" altLang="en-US" smtClean="0">
                <a:latin typeface="Lucida Sans Unicode" panose="020B0602030504020204" pitchFamily="34" charset="0"/>
              </a:rPr>
              <a:pPr/>
              <a:t>16</a:t>
            </a:fld>
            <a:endParaRPr lang="en-US" altLang="en-US">
              <a:latin typeface="Lucida Sans Unicode" panose="020B0602030504020204" pitchFamily="34" charset="0"/>
            </a:endParaRPr>
          </a:p>
        </p:txBody>
      </p:sp>
      <p:pic>
        <p:nvPicPr>
          <p:cNvPr id="14340" name="Picture 4" descr="Image result for 5 generations in the workplace ch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139" y="96624"/>
            <a:ext cx="8585721" cy="6446837"/>
          </a:xfrm>
          <a:noFill/>
        </p:spPr>
      </p:pic>
    </p:spTree>
    <p:extLst>
      <p:ext uri="{BB962C8B-B14F-4D97-AF65-F5344CB8AC3E}">
        <p14:creationId xmlns:p14="http://schemas.microsoft.com/office/powerpoint/2010/main" val="2716765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74638"/>
            <a:ext cx="5164830" cy="5521422"/>
          </a:xfrm>
        </p:spPr>
      </p:pic>
    </p:spTree>
    <p:extLst>
      <p:ext uri="{BB962C8B-B14F-4D97-AF65-F5344CB8AC3E}">
        <p14:creationId xmlns:p14="http://schemas.microsoft.com/office/powerpoint/2010/main" val="1594429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39" y="381000"/>
            <a:ext cx="6845921" cy="5127833"/>
          </a:xfrm>
        </p:spPr>
      </p:pic>
    </p:spTree>
    <p:extLst>
      <p:ext uri="{BB962C8B-B14F-4D97-AF65-F5344CB8AC3E}">
        <p14:creationId xmlns:p14="http://schemas.microsoft.com/office/powerpoint/2010/main" val="1334749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alonzo@kellyleadershipgroup.com</a:t>
            </a:r>
            <a:endParaRPr lang="en-US" dirty="0"/>
          </a:p>
          <a:p>
            <a:r>
              <a:rPr lang="en-US" dirty="0">
                <a:hlinkClick r:id="rId3"/>
              </a:rPr>
              <a:t>www.alonzokelly.com</a:t>
            </a:r>
            <a:r>
              <a:rPr lang="en-US" dirty="0"/>
              <a:t> </a:t>
            </a:r>
          </a:p>
          <a:p>
            <a:r>
              <a:rPr lang="en-US" dirty="0"/>
              <a:t>Facebook: KellyLeadershipGroup</a:t>
            </a:r>
          </a:p>
          <a:p>
            <a:r>
              <a:rPr lang="en-US" dirty="0"/>
              <a:t>Twitter: @KLGLLC</a:t>
            </a:r>
          </a:p>
          <a:p>
            <a:r>
              <a:rPr lang="en-US" dirty="0"/>
              <a:t>LinkedIn: Alonzo Kelly</a:t>
            </a:r>
          </a:p>
          <a:p>
            <a:r>
              <a:rPr lang="en-US" dirty="0"/>
              <a:t>YouTube: Kelly Leadership Group</a:t>
            </a:r>
          </a:p>
          <a:p>
            <a:r>
              <a:rPr lang="en-US" dirty="0"/>
              <a:t>414-688-9642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THANK YOU FOR YOUR LEADERSHIP!</a:t>
            </a:r>
          </a:p>
        </p:txBody>
      </p:sp>
    </p:spTree>
    <p:extLst>
      <p:ext uri="{BB962C8B-B14F-4D97-AF65-F5344CB8AC3E}">
        <p14:creationId xmlns:p14="http://schemas.microsoft.com/office/powerpoint/2010/main" val="1683461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Psychologically Safe Environments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Accountability</a:t>
            </a:r>
          </a:p>
          <a:p>
            <a:r>
              <a:rPr lang="en-US" dirty="0"/>
              <a:t>Courage</a:t>
            </a:r>
          </a:p>
          <a:p>
            <a:r>
              <a:rPr lang="en-US" dirty="0"/>
              <a:t>Humility</a:t>
            </a:r>
          </a:p>
          <a:p>
            <a:r>
              <a:rPr lang="en-US" dirty="0"/>
              <a:t>Empowerment</a:t>
            </a:r>
          </a:p>
        </p:txBody>
      </p:sp>
    </p:spTree>
    <p:extLst>
      <p:ext uri="{BB962C8B-B14F-4D97-AF65-F5344CB8AC3E}">
        <p14:creationId xmlns:p14="http://schemas.microsoft.com/office/powerpoint/2010/main" val="2203029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Modalities of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923039"/>
            <a:ext cx="6172200" cy="33944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Read</a:t>
            </a:r>
          </a:p>
          <a:p>
            <a:r>
              <a:rPr lang="en-US" dirty="0"/>
              <a:t>Write</a:t>
            </a:r>
          </a:p>
          <a:p>
            <a:r>
              <a:rPr lang="en-US" dirty="0"/>
              <a:t>Listen </a:t>
            </a:r>
          </a:p>
          <a:p>
            <a:r>
              <a:rPr lang="en-US" dirty="0"/>
              <a:t>Speak</a:t>
            </a:r>
          </a:p>
          <a:p>
            <a:r>
              <a:rPr lang="en-US" dirty="0"/>
              <a:t>Think</a:t>
            </a:r>
          </a:p>
          <a:p>
            <a:r>
              <a:rPr lang="en-US" dirty="0"/>
              <a:t>Role Play</a:t>
            </a:r>
          </a:p>
        </p:txBody>
      </p:sp>
    </p:spTree>
    <p:extLst>
      <p:ext uri="{BB962C8B-B14F-4D97-AF65-F5344CB8AC3E}">
        <p14:creationId xmlns:p14="http://schemas.microsoft.com/office/powerpoint/2010/main" val="3793721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F422C-D26A-401D-8FDE-05656CDF3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Loving Mother?</a:t>
            </a:r>
          </a:p>
        </p:txBody>
      </p:sp>
      <p:pic>
        <p:nvPicPr>
          <p:cNvPr id="5" name="Content Placeholder 4" descr="A close up of a reptile&#10;&#10;Description automatically generated">
            <a:extLst>
              <a:ext uri="{FF2B5EF4-FFF2-40B4-BE49-F238E27FC236}">
                <a16:creationId xmlns:a16="http://schemas.microsoft.com/office/drawing/2014/main" id="{E36FAD99-78C5-445B-B910-9D1F02E3F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6553200" cy="4200769"/>
          </a:xfrm>
        </p:spPr>
      </p:pic>
    </p:spTree>
    <p:extLst>
      <p:ext uri="{BB962C8B-B14F-4D97-AF65-F5344CB8AC3E}">
        <p14:creationId xmlns:p14="http://schemas.microsoft.com/office/powerpoint/2010/main" val="4173436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Present As…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571500" indent="-571500">
              <a:buAutoNum type="romanUcPeriod"/>
            </a:pPr>
            <a:endParaRPr lang="en-US" dirty="0"/>
          </a:p>
          <a:p>
            <a:pPr marL="571500" indent="-571500">
              <a:buAutoNum type="romanUcPeriod"/>
            </a:pPr>
            <a:r>
              <a:rPr lang="en-US" sz="3400" dirty="0"/>
              <a:t>Black male born in Detroit, MI and raised in Rural Wisconsin (Nigrescence Theory; Lived Experience)</a:t>
            </a:r>
          </a:p>
          <a:p>
            <a:pPr marL="571500" indent="-571500">
              <a:buAutoNum type="romanUcPeriod"/>
            </a:pPr>
            <a:r>
              <a:rPr lang="en-US" sz="3400" dirty="0"/>
              <a:t>Decade in foster care system; 9 different ‘homes’</a:t>
            </a:r>
          </a:p>
          <a:p>
            <a:pPr marL="571500" indent="-571500">
              <a:buAutoNum type="romanUcPeriod"/>
            </a:pPr>
            <a:r>
              <a:rPr lang="en-US" sz="3400" dirty="0"/>
              <a:t>Seminary Indoctrinated HS Thinking (Formal Education)</a:t>
            </a:r>
          </a:p>
          <a:p>
            <a:pPr marL="571500" indent="-571500">
              <a:buAutoNum type="romanUcPeriod"/>
            </a:pPr>
            <a:r>
              <a:rPr lang="en-US" sz="3400" dirty="0"/>
              <a:t>BSBA (Accounting), MPA (Public Administration), MHRLR (Human Resources/Labor Relations), MBA (Business Administration), PhD Candidate (Multidisciplinary Human Services), DBA Student (Business Administration); (Learned Experience)</a:t>
            </a:r>
          </a:p>
          <a:p>
            <a:pPr marL="571500" indent="-571500">
              <a:buAutoNum type="romanUcPeriod"/>
            </a:pPr>
            <a:r>
              <a:rPr lang="en-US" sz="3400" dirty="0"/>
              <a:t>Father (18yr Daughter, 13 </a:t>
            </a:r>
            <a:r>
              <a:rPr lang="en-US" sz="3400" dirty="0" err="1"/>
              <a:t>yr</a:t>
            </a:r>
            <a:r>
              <a:rPr lang="en-US" sz="3400" dirty="0"/>
              <a:t> Son, 3 </a:t>
            </a:r>
            <a:r>
              <a:rPr lang="en-US" sz="3400" dirty="0" err="1"/>
              <a:t>yr</a:t>
            </a:r>
            <a:r>
              <a:rPr lang="en-US" sz="3400" dirty="0"/>
              <a:t> Son); Lived Experience</a:t>
            </a:r>
          </a:p>
          <a:p>
            <a:pPr marL="571500" indent="-571500">
              <a:buAutoNum type="romanUcPeriod"/>
            </a:pPr>
            <a:r>
              <a:rPr lang="en-US" sz="3400" dirty="0"/>
              <a:t>Business Owner (Kelly Leadership Group; alonzokelly.com)</a:t>
            </a:r>
          </a:p>
          <a:p>
            <a:pPr marL="571500" indent="-571500">
              <a:buAutoNum type="romanUcPeriod"/>
            </a:pPr>
            <a:r>
              <a:rPr lang="en-US" sz="3400" dirty="0"/>
              <a:t>Absolutely Confused on the ways of Community (Emotional Intelligence)</a:t>
            </a:r>
          </a:p>
          <a:p>
            <a:pPr marL="571500" indent="-571500">
              <a:buAutoNum type="romanUcPeriod"/>
            </a:pPr>
            <a:endParaRPr lang="en-US" dirty="0"/>
          </a:p>
          <a:p>
            <a:pPr marL="571500" indent="-571500">
              <a:buAutoNum type="romanUcPeriod"/>
            </a:pPr>
            <a:endParaRPr lang="en-US" dirty="0"/>
          </a:p>
          <a:p>
            <a:pPr marL="971550" lvl="1" indent="-571500">
              <a:buAutoNum type="romanUcPeriod"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  <a:p>
            <a:pPr marL="971550" lvl="1" indent="-571500">
              <a:buAutoNum type="romanU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71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"/>
            <a:ext cx="5822949" cy="6186885"/>
          </a:xfrm>
        </p:spPr>
      </p:pic>
    </p:spTree>
    <p:extLst>
      <p:ext uri="{BB962C8B-B14F-4D97-AF65-F5344CB8AC3E}">
        <p14:creationId xmlns:p14="http://schemas.microsoft.com/office/powerpoint/2010/main" val="1995556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Critical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Thinking about my thinking while thinking to be a better thinker.</a:t>
            </a:r>
          </a:p>
        </p:txBody>
      </p:sp>
    </p:spTree>
    <p:extLst>
      <p:ext uri="{BB962C8B-B14F-4D97-AF65-F5344CB8AC3E}">
        <p14:creationId xmlns:p14="http://schemas.microsoft.com/office/powerpoint/2010/main" val="326848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D2330-D65C-4B4F-9DB3-AC5358BCA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and Distance</a:t>
            </a:r>
          </a:p>
        </p:txBody>
      </p:sp>
      <p:pic>
        <p:nvPicPr>
          <p:cNvPr id="1028" name="Picture 4" descr="Monopoly Classic by HASBRO, INC. | Barnes &amp; Noble®">
            <a:extLst>
              <a:ext uri="{FF2B5EF4-FFF2-40B4-BE49-F238E27FC236}">
                <a16:creationId xmlns:a16="http://schemas.microsoft.com/office/drawing/2014/main" id="{0D3AABAB-9DA6-4A34-A8AC-65620B7C86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2" y="1170114"/>
            <a:ext cx="5095875" cy="451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605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7E17D-F3E1-4112-853D-99BA5DBC7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Psychology Experiment</a:t>
            </a:r>
          </a:p>
        </p:txBody>
      </p:sp>
      <p:pic>
        <p:nvPicPr>
          <p:cNvPr id="2050" name="Picture 2" descr="David Brett-Williams: The Story: The Monkey Climbs the Ladder and the Moral  is ...">
            <a:extLst>
              <a:ext uri="{FF2B5EF4-FFF2-40B4-BE49-F238E27FC236}">
                <a16:creationId xmlns:a16="http://schemas.microsoft.com/office/drawing/2014/main" id="{C9BDC663-59DE-4DB4-95D9-7D6E553B3D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8396878" cy="417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0069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</TotalTime>
  <Words>274</Words>
  <Application>Microsoft Office PowerPoint</Application>
  <PresentationFormat>On-screen Show (4:3)</PresentationFormat>
  <Paragraphs>54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Lucida Sans Unicode</vt:lpstr>
      <vt:lpstr>Times New Roman</vt:lpstr>
      <vt:lpstr>Custom Design</vt:lpstr>
      <vt:lpstr>    Fox Valley SHRM  Intersection of our Lived and Learned Experiences; Fostering Authentic Relationships  </vt:lpstr>
      <vt:lpstr>Psychologically Safe Environments</vt:lpstr>
      <vt:lpstr>6 Modalities of Learning</vt:lpstr>
      <vt:lpstr>Loving Mother?</vt:lpstr>
      <vt:lpstr>I Present As…</vt:lpstr>
      <vt:lpstr>PowerPoint Presentation</vt:lpstr>
      <vt:lpstr>Define Critical Thinking</vt:lpstr>
      <vt:lpstr>Time and Distance</vt:lpstr>
      <vt:lpstr>Psychology Experiment</vt:lpstr>
      <vt:lpstr>SOCIAL RESPONSIBILITY</vt:lpstr>
      <vt:lpstr>SOCIAL ACCOUNTABILITY</vt:lpstr>
      <vt:lpstr>PowerPoint Presentation</vt:lpstr>
      <vt:lpstr>Intersection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Information</vt:lpstr>
    </vt:vector>
  </TitlesOfParts>
  <Company>City Year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Kobena-Marcus Collins</dc:creator>
  <cp:lastModifiedBy>MONDES KELLY</cp:lastModifiedBy>
  <cp:revision>90</cp:revision>
  <dcterms:created xsi:type="dcterms:W3CDTF">2014-01-31T00:30:56Z</dcterms:created>
  <dcterms:modified xsi:type="dcterms:W3CDTF">2021-04-13T12:41:18Z</dcterms:modified>
</cp:coreProperties>
</file>