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9.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7.xml" ContentType="application/vnd.openxmlformats-officedocument.presentationml.notesSlide+xml"/>
  <Override PartName="/ppt/tags/tag26.xml" ContentType="application/vnd.openxmlformats-officedocument.presentationml.tags+xml"/>
  <Override PartName="/ppt/notesSlides/notesSlide48.xml" ContentType="application/vnd.openxmlformats-officedocument.presentationml.notesSlide+xml"/>
  <Override PartName="/ppt/tags/tag27.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62"/>
  </p:notesMasterIdLst>
  <p:sldIdLst>
    <p:sldId id="369" r:id="rId5"/>
    <p:sldId id="373" r:id="rId6"/>
    <p:sldId id="374" r:id="rId7"/>
    <p:sldId id="375" r:id="rId8"/>
    <p:sldId id="376" r:id="rId9"/>
    <p:sldId id="377" r:id="rId10"/>
    <p:sldId id="378" r:id="rId11"/>
    <p:sldId id="379" r:id="rId12"/>
    <p:sldId id="380" r:id="rId13"/>
    <p:sldId id="381" r:id="rId14"/>
    <p:sldId id="383" r:id="rId15"/>
    <p:sldId id="384" r:id="rId16"/>
    <p:sldId id="385" r:id="rId17"/>
    <p:sldId id="386" r:id="rId18"/>
    <p:sldId id="387" r:id="rId19"/>
    <p:sldId id="388"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33" r:id="rId49"/>
    <p:sldId id="419" r:id="rId50"/>
    <p:sldId id="420" r:id="rId51"/>
    <p:sldId id="421" r:id="rId52"/>
    <p:sldId id="422" r:id="rId53"/>
    <p:sldId id="423" r:id="rId54"/>
    <p:sldId id="424" r:id="rId55"/>
    <p:sldId id="425" r:id="rId56"/>
    <p:sldId id="426" r:id="rId57"/>
    <p:sldId id="427" r:id="rId58"/>
    <p:sldId id="428" r:id="rId59"/>
    <p:sldId id="429" r:id="rId60"/>
    <p:sldId id="431"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3D4"/>
    <a:srgbClr val="363636"/>
    <a:srgbClr val="262626"/>
    <a:srgbClr val="353535"/>
    <a:srgbClr val="6D6E71"/>
    <a:srgbClr val="000000"/>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109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75C04-0128-41E3-9EE1-D2B276B1C299}"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9801B28E-8ABB-4392-BC0E-B2A951728F6F}">
      <dgm:prSet phldrT="[Text]"/>
      <dgm:spPr/>
      <dgm:t>
        <a:bodyPr/>
        <a:lstStyle/>
        <a:p>
          <a:r>
            <a:rPr lang="en-US" dirty="0">
              <a:solidFill>
                <a:schemeClr val="bg1"/>
              </a:solidFill>
            </a:rPr>
            <a:t>Focus of informal counseling/coaching is how to improve</a:t>
          </a:r>
        </a:p>
      </dgm:t>
    </dgm:pt>
    <dgm:pt modelId="{BA91FDF6-67BF-4827-87FE-1AF379A668B3}" type="parTrans" cxnId="{220F6F64-276F-4706-978C-E6434DD59D9D}">
      <dgm:prSet/>
      <dgm:spPr/>
      <dgm:t>
        <a:bodyPr/>
        <a:lstStyle/>
        <a:p>
          <a:endParaRPr lang="en-US"/>
        </a:p>
      </dgm:t>
    </dgm:pt>
    <dgm:pt modelId="{0DEC65FB-F640-4C6D-9447-EA15EADA6B4C}" type="sibTrans" cxnId="{220F6F64-276F-4706-978C-E6434DD59D9D}">
      <dgm:prSet/>
      <dgm:spPr/>
      <dgm:t>
        <a:bodyPr/>
        <a:lstStyle/>
        <a:p>
          <a:endParaRPr lang="en-US"/>
        </a:p>
      </dgm:t>
    </dgm:pt>
    <dgm:pt modelId="{AE721E35-24F5-4487-9988-1AE94ED35D22}">
      <dgm:prSet phldrT="[Text]"/>
      <dgm:spPr/>
      <dgm:t>
        <a:bodyPr/>
        <a:lstStyle/>
        <a:p>
          <a:r>
            <a:rPr lang="en-US" dirty="0">
              <a:solidFill>
                <a:schemeClr val="bg1"/>
              </a:solidFill>
            </a:rPr>
            <a:t>Focus of discipline is on consequences if there is no improvement</a:t>
          </a:r>
        </a:p>
      </dgm:t>
    </dgm:pt>
    <dgm:pt modelId="{9B3D6D88-2525-4147-8E8B-274EA52DB46D}" type="parTrans" cxnId="{530DF714-1B9E-4EAD-9A76-30A050555D8D}">
      <dgm:prSet/>
      <dgm:spPr/>
      <dgm:t>
        <a:bodyPr/>
        <a:lstStyle/>
        <a:p>
          <a:endParaRPr lang="en-US"/>
        </a:p>
      </dgm:t>
    </dgm:pt>
    <dgm:pt modelId="{771AB591-3F47-4F7A-93E5-018F30845304}" type="sibTrans" cxnId="{530DF714-1B9E-4EAD-9A76-30A050555D8D}">
      <dgm:prSet/>
      <dgm:spPr/>
      <dgm:t>
        <a:bodyPr/>
        <a:lstStyle/>
        <a:p>
          <a:endParaRPr lang="en-US"/>
        </a:p>
      </dgm:t>
    </dgm:pt>
    <dgm:pt modelId="{298C870A-F607-44F6-A1D5-1A136B71136C}" type="pres">
      <dgm:prSet presAssocID="{6DA75C04-0128-41E3-9EE1-D2B276B1C299}" presName="compositeShape" presStyleCnt="0">
        <dgm:presLayoutVars>
          <dgm:chMax val="2"/>
          <dgm:dir/>
          <dgm:resizeHandles val="exact"/>
        </dgm:presLayoutVars>
      </dgm:prSet>
      <dgm:spPr/>
    </dgm:pt>
    <dgm:pt modelId="{E59D7F5C-2ACE-4CA9-A482-0E3AD48D105F}" type="pres">
      <dgm:prSet presAssocID="{6DA75C04-0128-41E3-9EE1-D2B276B1C299}" presName="ribbon" presStyleLbl="node1" presStyleIdx="0" presStyleCnt="1" custLinFactNeighborY="20939"/>
      <dgm:spPr>
        <a:solidFill>
          <a:srgbClr val="00529B"/>
        </a:solidFill>
        <a:effectLst>
          <a:glow rad="139700">
            <a:schemeClr val="accent6">
              <a:satMod val="175000"/>
              <a:alpha val="40000"/>
            </a:schemeClr>
          </a:glow>
        </a:effectLst>
      </dgm:spPr>
    </dgm:pt>
    <dgm:pt modelId="{85037CA2-225B-4473-B86D-6DF70800B3B4}" type="pres">
      <dgm:prSet presAssocID="{6DA75C04-0128-41E3-9EE1-D2B276B1C299}" presName="leftArrowText" presStyleLbl="node1" presStyleIdx="0" presStyleCnt="1">
        <dgm:presLayoutVars>
          <dgm:chMax val="0"/>
          <dgm:bulletEnabled val="1"/>
        </dgm:presLayoutVars>
      </dgm:prSet>
      <dgm:spPr/>
    </dgm:pt>
    <dgm:pt modelId="{B514BAA2-C8DD-48DA-ADE4-3888EC6FEBCE}" type="pres">
      <dgm:prSet presAssocID="{6DA75C04-0128-41E3-9EE1-D2B276B1C299}" presName="rightArrowText" presStyleLbl="node1" presStyleIdx="0" presStyleCnt="1">
        <dgm:presLayoutVars>
          <dgm:chMax val="0"/>
          <dgm:bulletEnabled val="1"/>
        </dgm:presLayoutVars>
      </dgm:prSet>
      <dgm:spPr/>
    </dgm:pt>
  </dgm:ptLst>
  <dgm:cxnLst>
    <dgm:cxn modelId="{530DF714-1B9E-4EAD-9A76-30A050555D8D}" srcId="{6DA75C04-0128-41E3-9EE1-D2B276B1C299}" destId="{AE721E35-24F5-4487-9988-1AE94ED35D22}" srcOrd="1" destOrd="0" parTransId="{9B3D6D88-2525-4147-8E8B-274EA52DB46D}" sibTransId="{771AB591-3F47-4F7A-93E5-018F30845304}"/>
    <dgm:cxn modelId="{80179C21-6053-4C8C-BE37-CF8317196168}" type="presOf" srcId="{AE721E35-24F5-4487-9988-1AE94ED35D22}" destId="{B514BAA2-C8DD-48DA-ADE4-3888EC6FEBCE}" srcOrd="0" destOrd="0" presId="urn:microsoft.com/office/officeart/2005/8/layout/arrow6"/>
    <dgm:cxn modelId="{5DC24537-1B37-4285-A05B-DD26FEBCD187}" type="presOf" srcId="{6DA75C04-0128-41E3-9EE1-D2B276B1C299}" destId="{298C870A-F607-44F6-A1D5-1A136B71136C}" srcOrd="0" destOrd="0" presId="urn:microsoft.com/office/officeart/2005/8/layout/arrow6"/>
    <dgm:cxn modelId="{220F6F64-276F-4706-978C-E6434DD59D9D}" srcId="{6DA75C04-0128-41E3-9EE1-D2B276B1C299}" destId="{9801B28E-8ABB-4392-BC0E-B2A951728F6F}" srcOrd="0" destOrd="0" parTransId="{BA91FDF6-67BF-4827-87FE-1AF379A668B3}" sibTransId="{0DEC65FB-F640-4C6D-9447-EA15EADA6B4C}"/>
    <dgm:cxn modelId="{B3288698-2362-4D05-8947-94B5C2E06415}" type="presOf" srcId="{9801B28E-8ABB-4392-BC0E-B2A951728F6F}" destId="{85037CA2-225B-4473-B86D-6DF70800B3B4}" srcOrd="0" destOrd="0" presId="urn:microsoft.com/office/officeart/2005/8/layout/arrow6"/>
    <dgm:cxn modelId="{F750530A-DA14-4908-AE3B-756E236691AE}" type="presParOf" srcId="{298C870A-F607-44F6-A1D5-1A136B71136C}" destId="{E59D7F5C-2ACE-4CA9-A482-0E3AD48D105F}" srcOrd="0" destOrd="0" presId="urn:microsoft.com/office/officeart/2005/8/layout/arrow6"/>
    <dgm:cxn modelId="{63EE4681-161B-463D-8DE6-AD24167D10E5}" type="presParOf" srcId="{298C870A-F607-44F6-A1D5-1A136B71136C}" destId="{85037CA2-225B-4473-B86D-6DF70800B3B4}" srcOrd="1" destOrd="0" presId="urn:microsoft.com/office/officeart/2005/8/layout/arrow6"/>
    <dgm:cxn modelId="{721AF6B6-5E74-43AB-A057-7636D13A7F2C}" type="presParOf" srcId="{298C870A-F607-44F6-A1D5-1A136B71136C}" destId="{B514BAA2-C8DD-48DA-ADE4-3888EC6FEBCE}"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4F266-F2B1-4F7C-98B6-36E27FD00E28}"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n-US"/>
        </a:p>
      </dgm:t>
    </dgm:pt>
    <dgm:pt modelId="{BD001A40-BAC8-4A7B-A116-E1B1932528B8}">
      <dgm:prSet phldrT="[Text]" custT="1"/>
      <dgm:spPr/>
      <dgm:t>
        <a:bodyPr/>
        <a:lstStyle/>
        <a:p>
          <a:pPr>
            <a:spcAft>
              <a:spcPts val="600"/>
            </a:spcAft>
          </a:pPr>
          <a:r>
            <a:rPr lang="en-US" sz="2000" dirty="0">
              <a:solidFill>
                <a:srgbClr val="6D6E71"/>
              </a:solidFill>
            </a:rPr>
            <a:t>In lieu of offering a traditional group health plan, employer offers employees a capped dollar amount to purchase coverage in the individual insurance market and from Medicare</a:t>
          </a:r>
        </a:p>
      </dgm:t>
    </dgm:pt>
    <dgm:pt modelId="{DA396639-C891-498A-8756-E0EA82373AB9}" type="sibTrans" cxnId="{A6C5A8A8-BADD-464F-96F7-6A3835D8E46D}">
      <dgm:prSet/>
      <dgm:spPr/>
      <dgm:t>
        <a:bodyPr/>
        <a:lstStyle/>
        <a:p>
          <a:endParaRPr lang="en-US"/>
        </a:p>
      </dgm:t>
    </dgm:pt>
    <dgm:pt modelId="{B350D47A-4704-4363-A78B-8A3D8650A9EA}" type="parTrans" cxnId="{A6C5A8A8-BADD-464F-96F7-6A3835D8E46D}">
      <dgm:prSet/>
      <dgm:spPr/>
      <dgm:t>
        <a:bodyPr/>
        <a:lstStyle/>
        <a:p>
          <a:endParaRPr lang="en-US"/>
        </a:p>
      </dgm:t>
    </dgm:pt>
    <dgm:pt modelId="{7384D675-D53D-4A5F-B9E2-832162006A85}">
      <dgm:prSet phldrT="[Text]"/>
      <dgm:spPr/>
      <dgm:t>
        <a:bodyPr/>
        <a:lstStyle/>
        <a:p>
          <a:endParaRPr lang="en-US" dirty="0"/>
        </a:p>
      </dgm:t>
    </dgm:pt>
    <dgm:pt modelId="{6CD016F6-82E5-47DF-9096-E584D3801AD3}" type="sibTrans" cxnId="{CF729D17-4775-481D-BCDF-F8BE5B08C56A}">
      <dgm:prSet/>
      <dgm:spPr/>
      <dgm:t>
        <a:bodyPr/>
        <a:lstStyle/>
        <a:p>
          <a:endParaRPr lang="en-US"/>
        </a:p>
      </dgm:t>
    </dgm:pt>
    <dgm:pt modelId="{6728CC92-9344-4323-9615-EB4BC22C2263}" type="parTrans" cxnId="{CF729D17-4775-481D-BCDF-F8BE5B08C56A}">
      <dgm:prSet/>
      <dgm:spPr/>
      <dgm:t>
        <a:bodyPr/>
        <a:lstStyle/>
        <a:p>
          <a:endParaRPr lang="en-US"/>
        </a:p>
      </dgm:t>
    </dgm:pt>
    <dgm:pt modelId="{B00CAD33-2DAC-435D-9E3B-16E878BE4C57}">
      <dgm:prSet phldrT="[Text]" custT="1"/>
      <dgm:spPr/>
      <dgm:t>
        <a:bodyPr/>
        <a:lstStyle/>
        <a:p>
          <a:r>
            <a:rPr lang="en-US" sz="2000" dirty="0"/>
            <a:t>Big Picture</a:t>
          </a:r>
        </a:p>
      </dgm:t>
    </dgm:pt>
    <dgm:pt modelId="{14872FA9-460B-4864-B956-7EFBB69A631F}" type="sibTrans" cxnId="{0622EB7F-B374-45FF-BFB1-D9E304F2CF6F}">
      <dgm:prSet/>
      <dgm:spPr/>
      <dgm:t>
        <a:bodyPr/>
        <a:lstStyle/>
        <a:p>
          <a:endParaRPr lang="en-US"/>
        </a:p>
      </dgm:t>
    </dgm:pt>
    <dgm:pt modelId="{9112BDA3-D5C0-4EA5-9B50-420B9D24296D}" type="parTrans" cxnId="{0622EB7F-B374-45FF-BFB1-D9E304F2CF6F}">
      <dgm:prSet/>
      <dgm:spPr/>
      <dgm:t>
        <a:bodyPr/>
        <a:lstStyle/>
        <a:p>
          <a:endParaRPr lang="en-US"/>
        </a:p>
      </dgm:t>
    </dgm:pt>
    <dgm:pt modelId="{E57B7203-B40D-4374-A718-132A3683DE2E}">
      <dgm:prSet phldrT="[Text]" custT="1"/>
      <dgm:spPr/>
      <dgm:t>
        <a:bodyPr/>
        <a:lstStyle/>
        <a:p>
          <a:pPr>
            <a:spcAft>
              <a:spcPts val="600"/>
            </a:spcAft>
          </a:pPr>
          <a:r>
            <a:rPr lang="en-US" sz="2000" dirty="0">
              <a:solidFill>
                <a:srgbClr val="6D6E71"/>
              </a:solidFill>
            </a:rPr>
            <a:t>Can’t give employees a choice between a traditional group health plan and ICHRA</a:t>
          </a:r>
        </a:p>
      </dgm:t>
    </dgm:pt>
    <dgm:pt modelId="{AA1B57E7-11F3-4AEB-B159-30D58188D28B}" type="parTrans" cxnId="{CEB6FC33-6EC7-40C0-84FA-F7B3A765FBD3}">
      <dgm:prSet/>
      <dgm:spPr/>
      <dgm:t>
        <a:bodyPr/>
        <a:lstStyle/>
        <a:p>
          <a:endParaRPr lang="en-US"/>
        </a:p>
      </dgm:t>
    </dgm:pt>
    <dgm:pt modelId="{8933AA35-3F20-4921-A01B-FEDD198B19FA}" type="sibTrans" cxnId="{CEB6FC33-6EC7-40C0-84FA-F7B3A765FBD3}">
      <dgm:prSet/>
      <dgm:spPr/>
      <dgm:t>
        <a:bodyPr/>
        <a:lstStyle/>
        <a:p>
          <a:endParaRPr lang="en-US"/>
        </a:p>
      </dgm:t>
    </dgm:pt>
    <dgm:pt modelId="{080B671C-F53D-4D65-9FFA-20FF938FED5B}">
      <dgm:prSet phldrT="[Text]" custT="1"/>
      <dgm:spPr/>
      <dgm:t>
        <a:bodyPr/>
        <a:lstStyle/>
        <a:p>
          <a:pPr>
            <a:spcAft>
              <a:spcPts val="600"/>
            </a:spcAft>
          </a:pPr>
          <a:r>
            <a:rPr lang="en-US" sz="2000" dirty="0">
              <a:solidFill>
                <a:srgbClr val="6D6E71"/>
              </a:solidFill>
            </a:rPr>
            <a:t>Must offer same dollar amount to every employee in same “class” subject to some variations for family size and age, but not for service, merit, wellness plan participation, etc.</a:t>
          </a:r>
        </a:p>
      </dgm:t>
    </dgm:pt>
    <dgm:pt modelId="{0EAA86D2-AF5C-4528-B597-D82256D4D45D}" type="parTrans" cxnId="{F2D2A63A-029F-4207-8EA8-AD9CC13ED71E}">
      <dgm:prSet/>
      <dgm:spPr/>
      <dgm:t>
        <a:bodyPr/>
        <a:lstStyle/>
        <a:p>
          <a:endParaRPr lang="en-US"/>
        </a:p>
      </dgm:t>
    </dgm:pt>
    <dgm:pt modelId="{6CBB4AA0-5A46-4D06-BB60-11EEE066AC47}" type="sibTrans" cxnId="{F2D2A63A-029F-4207-8EA8-AD9CC13ED71E}">
      <dgm:prSet/>
      <dgm:spPr/>
      <dgm:t>
        <a:bodyPr/>
        <a:lstStyle/>
        <a:p>
          <a:endParaRPr lang="en-US"/>
        </a:p>
      </dgm:t>
    </dgm:pt>
    <dgm:pt modelId="{C4F7A0C1-1E27-4B7A-88F2-B3DA40787FA2}">
      <dgm:prSet phldrT="[Text]" custT="1"/>
      <dgm:spPr/>
      <dgm:t>
        <a:bodyPr/>
        <a:lstStyle/>
        <a:p>
          <a:pPr>
            <a:spcAft>
              <a:spcPts val="600"/>
            </a:spcAft>
          </a:pPr>
          <a:r>
            <a:rPr lang="en-US" sz="2000" dirty="0">
              <a:solidFill>
                <a:srgbClr val="6D6E71"/>
              </a:solidFill>
            </a:rPr>
            <a:t>If you offer an ICHRA to employees in a class, must offer it to all employees in the same class (and you can’t define your own classes, you must use IRS definition</a:t>
          </a:r>
        </a:p>
      </dgm:t>
    </dgm:pt>
    <dgm:pt modelId="{59F80D66-C9DC-4C5B-BE36-EC0242D5F8C0}" type="parTrans" cxnId="{BCF233F1-4EF9-441D-B7A0-BB11AA4E2936}">
      <dgm:prSet/>
      <dgm:spPr/>
      <dgm:t>
        <a:bodyPr/>
        <a:lstStyle/>
        <a:p>
          <a:endParaRPr lang="en-US"/>
        </a:p>
      </dgm:t>
    </dgm:pt>
    <dgm:pt modelId="{7AE5D36C-F2DA-4E45-A172-48D091B53F46}" type="sibTrans" cxnId="{BCF233F1-4EF9-441D-B7A0-BB11AA4E2936}">
      <dgm:prSet/>
      <dgm:spPr/>
      <dgm:t>
        <a:bodyPr/>
        <a:lstStyle/>
        <a:p>
          <a:endParaRPr lang="en-US"/>
        </a:p>
      </dgm:t>
    </dgm:pt>
    <dgm:pt modelId="{CC0ABF0F-25CB-4486-B8A5-E2901A37E451}" type="pres">
      <dgm:prSet presAssocID="{E594F266-F2B1-4F7C-98B6-36E27FD00E28}" presName="Name0" presStyleCnt="0">
        <dgm:presLayoutVars>
          <dgm:chMax/>
          <dgm:chPref val="3"/>
          <dgm:dir/>
          <dgm:animOne val="branch"/>
          <dgm:animLvl val="lvl"/>
        </dgm:presLayoutVars>
      </dgm:prSet>
      <dgm:spPr/>
    </dgm:pt>
    <dgm:pt modelId="{E66B90C5-D452-4887-BC44-7BA4317DA489}" type="pres">
      <dgm:prSet presAssocID="{B00CAD33-2DAC-435D-9E3B-16E878BE4C57}" presName="composite" presStyleCnt="0"/>
      <dgm:spPr/>
    </dgm:pt>
    <dgm:pt modelId="{EDCD4772-117A-4D26-97C9-23E3B9A28B42}" type="pres">
      <dgm:prSet presAssocID="{B00CAD33-2DAC-435D-9E3B-16E878BE4C57}" presName="FirstChild" presStyleLbl="revTx" presStyleIdx="0" presStyleCnt="2">
        <dgm:presLayoutVars>
          <dgm:chMax val="0"/>
          <dgm:chPref val="0"/>
          <dgm:bulletEnabled val="1"/>
        </dgm:presLayoutVars>
      </dgm:prSet>
      <dgm:spPr/>
    </dgm:pt>
    <dgm:pt modelId="{28EAF4D4-0ABE-45EE-BBCE-A46BFE83BF7D}" type="pres">
      <dgm:prSet presAssocID="{B00CAD33-2DAC-435D-9E3B-16E878BE4C57}" presName="Parent" presStyleLbl="alignNode1" presStyleIdx="0" presStyleCnt="1" custScaleX="200457" custScaleY="38167" custLinFactNeighborX="25114" custLinFactNeighborY="-11815">
        <dgm:presLayoutVars>
          <dgm:chMax val="3"/>
          <dgm:chPref val="3"/>
          <dgm:bulletEnabled val="1"/>
        </dgm:presLayoutVars>
      </dgm:prSet>
      <dgm:spPr/>
    </dgm:pt>
    <dgm:pt modelId="{950BCBA1-25CB-491E-B4E0-BCEFF8812BAD}" type="pres">
      <dgm:prSet presAssocID="{B00CAD33-2DAC-435D-9E3B-16E878BE4C57}" presName="Accent" presStyleLbl="parChTrans1D1" presStyleIdx="0" presStyleCnt="1" custSzY="45720" custScaleX="87918" custLinFactY="-1000000" custLinFactNeighborX="-4006" custLinFactNeighborY="-1047970"/>
      <dgm:spPr/>
    </dgm:pt>
    <dgm:pt modelId="{92F613DF-D782-4053-A136-EB7377DD8A58}" type="pres">
      <dgm:prSet presAssocID="{B00CAD33-2DAC-435D-9E3B-16E878BE4C57}" presName="Child" presStyleLbl="revTx" presStyleIdx="1" presStyleCnt="2" custLinFactNeighborY="-35185">
        <dgm:presLayoutVars>
          <dgm:chMax val="0"/>
          <dgm:chPref val="0"/>
          <dgm:bulletEnabled val="1"/>
        </dgm:presLayoutVars>
      </dgm:prSet>
      <dgm:spPr/>
    </dgm:pt>
  </dgm:ptLst>
  <dgm:cxnLst>
    <dgm:cxn modelId="{CF729D17-4775-481D-BCDF-F8BE5B08C56A}" srcId="{B00CAD33-2DAC-435D-9E3B-16E878BE4C57}" destId="{7384D675-D53D-4A5F-B9E2-832162006A85}" srcOrd="0" destOrd="0" parTransId="{6728CC92-9344-4323-9615-EB4BC22C2263}" sibTransId="{6CD016F6-82E5-47DF-9096-E584D3801AD3}"/>
    <dgm:cxn modelId="{4CD7A21E-64F1-442C-82A5-E0F56A98F68B}" type="presOf" srcId="{E57B7203-B40D-4374-A718-132A3683DE2E}" destId="{92F613DF-D782-4053-A136-EB7377DD8A58}" srcOrd="0" destOrd="1" presId="urn:microsoft.com/office/officeart/2011/layout/TabList"/>
    <dgm:cxn modelId="{CEB6FC33-6EC7-40C0-84FA-F7B3A765FBD3}" srcId="{B00CAD33-2DAC-435D-9E3B-16E878BE4C57}" destId="{E57B7203-B40D-4374-A718-132A3683DE2E}" srcOrd="2" destOrd="0" parTransId="{AA1B57E7-11F3-4AEB-B159-30D58188D28B}" sibTransId="{8933AA35-3F20-4921-A01B-FEDD198B19FA}"/>
    <dgm:cxn modelId="{F2D2A63A-029F-4207-8EA8-AD9CC13ED71E}" srcId="{B00CAD33-2DAC-435D-9E3B-16E878BE4C57}" destId="{080B671C-F53D-4D65-9FFA-20FF938FED5B}" srcOrd="3" destOrd="0" parTransId="{0EAA86D2-AF5C-4528-B597-D82256D4D45D}" sibTransId="{6CBB4AA0-5A46-4D06-BB60-11EEE066AC47}"/>
    <dgm:cxn modelId="{FF4C6849-F81C-4BAD-8E9C-C461DC71312D}" type="presOf" srcId="{BD001A40-BAC8-4A7B-A116-E1B1932528B8}" destId="{92F613DF-D782-4053-A136-EB7377DD8A58}" srcOrd="0" destOrd="0" presId="urn:microsoft.com/office/officeart/2011/layout/TabList"/>
    <dgm:cxn modelId="{0622EB7F-B374-45FF-BFB1-D9E304F2CF6F}" srcId="{E594F266-F2B1-4F7C-98B6-36E27FD00E28}" destId="{B00CAD33-2DAC-435D-9E3B-16E878BE4C57}" srcOrd="0" destOrd="0" parTransId="{9112BDA3-D5C0-4EA5-9B50-420B9D24296D}" sibTransId="{14872FA9-460B-4864-B956-7EFBB69A631F}"/>
    <dgm:cxn modelId="{694F0E8F-F65C-4A4E-AF24-A84ECEA4ABCC}" type="presOf" srcId="{B00CAD33-2DAC-435D-9E3B-16E878BE4C57}" destId="{28EAF4D4-0ABE-45EE-BBCE-A46BFE83BF7D}" srcOrd="0" destOrd="0" presId="urn:microsoft.com/office/officeart/2011/layout/TabList"/>
    <dgm:cxn modelId="{A6C5A8A8-BADD-464F-96F7-6A3835D8E46D}" srcId="{B00CAD33-2DAC-435D-9E3B-16E878BE4C57}" destId="{BD001A40-BAC8-4A7B-A116-E1B1932528B8}" srcOrd="1" destOrd="0" parTransId="{B350D47A-4704-4363-A78B-8A3D8650A9EA}" sibTransId="{DA396639-C891-498A-8756-E0EA82373AB9}"/>
    <dgm:cxn modelId="{A6DD3CC0-58BF-4969-8ACB-269B3DB7E995}" type="presOf" srcId="{E594F266-F2B1-4F7C-98B6-36E27FD00E28}" destId="{CC0ABF0F-25CB-4486-B8A5-E2901A37E451}" srcOrd="0" destOrd="0" presId="urn:microsoft.com/office/officeart/2011/layout/TabList"/>
    <dgm:cxn modelId="{593ADBCB-B9B3-4017-B129-1BF71401F1AB}" type="presOf" srcId="{080B671C-F53D-4D65-9FFA-20FF938FED5B}" destId="{92F613DF-D782-4053-A136-EB7377DD8A58}" srcOrd="0" destOrd="2" presId="urn:microsoft.com/office/officeart/2011/layout/TabList"/>
    <dgm:cxn modelId="{ECB79DDF-5E09-4DA8-8BFF-FE6E80965309}" type="presOf" srcId="{7384D675-D53D-4A5F-B9E2-832162006A85}" destId="{EDCD4772-117A-4D26-97C9-23E3B9A28B42}" srcOrd="0" destOrd="0" presId="urn:microsoft.com/office/officeart/2011/layout/TabList"/>
    <dgm:cxn modelId="{BA91EDE7-4B40-4254-90C7-A245D1B8762F}" type="presOf" srcId="{C4F7A0C1-1E27-4B7A-88F2-B3DA40787FA2}" destId="{92F613DF-D782-4053-A136-EB7377DD8A58}" srcOrd="0" destOrd="3" presId="urn:microsoft.com/office/officeart/2011/layout/TabList"/>
    <dgm:cxn modelId="{BCF233F1-4EF9-441D-B7A0-BB11AA4E2936}" srcId="{B00CAD33-2DAC-435D-9E3B-16E878BE4C57}" destId="{C4F7A0C1-1E27-4B7A-88F2-B3DA40787FA2}" srcOrd="4" destOrd="0" parTransId="{59F80D66-C9DC-4C5B-BE36-EC0242D5F8C0}" sibTransId="{7AE5D36C-F2DA-4E45-A172-48D091B53F46}"/>
    <dgm:cxn modelId="{F031E618-6771-4774-9DA8-AF1A985AC278}" type="presParOf" srcId="{CC0ABF0F-25CB-4486-B8A5-E2901A37E451}" destId="{E66B90C5-D452-4887-BC44-7BA4317DA489}" srcOrd="0" destOrd="0" presId="urn:microsoft.com/office/officeart/2011/layout/TabList"/>
    <dgm:cxn modelId="{7C72DCDA-771A-4951-A768-9D12ADD9F3EE}" type="presParOf" srcId="{E66B90C5-D452-4887-BC44-7BA4317DA489}" destId="{EDCD4772-117A-4D26-97C9-23E3B9A28B42}" srcOrd="0" destOrd="0" presId="urn:microsoft.com/office/officeart/2011/layout/TabList"/>
    <dgm:cxn modelId="{7459E852-9957-404B-8F98-B5F612C24816}" type="presParOf" srcId="{E66B90C5-D452-4887-BC44-7BA4317DA489}" destId="{28EAF4D4-0ABE-45EE-BBCE-A46BFE83BF7D}" srcOrd="1" destOrd="0" presId="urn:microsoft.com/office/officeart/2011/layout/TabList"/>
    <dgm:cxn modelId="{987B9385-B8E0-4F74-90F9-E8E293D14FCD}" type="presParOf" srcId="{E66B90C5-D452-4887-BC44-7BA4317DA489}" destId="{950BCBA1-25CB-491E-B4E0-BCEFF8812BAD}" srcOrd="2" destOrd="0" presId="urn:microsoft.com/office/officeart/2011/layout/TabList"/>
    <dgm:cxn modelId="{658F9DDE-7495-4BCC-B954-7684B0B03842}" type="presParOf" srcId="{CC0ABF0F-25CB-4486-B8A5-E2901A37E451}" destId="{92F613DF-D782-4053-A136-EB7377DD8A58}"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D7F5C-2ACE-4CA9-A482-0E3AD48D105F}">
      <dsp:nvSpPr>
        <dsp:cNvPr id="0" name=""/>
        <dsp:cNvSpPr/>
      </dsp:nvSpPr>
      <dsp:spPr>
        <a:xfrm>
          <a:off x="0" y="360039"/>
          <a:ext cx="7200800" cy="2880320"/>
        </a:xfrm>
        <a:prstGeom prst="leftRightRibbon">
          <a:avLst/>
        </a:prstGeom>
        <a:solidFill>
          <a:srgbClr val="00529B"/>
        </a:solidFill>
        <a:ln w="12700" cap="flat" cmpd="sng" algn="ctr">
          <a:solidFill>
            <a:schemeClr val="lt1">
              <a:hueOff val="0"/>
              <a:satOff val="0"/>
              <a:lumOff val="0"/>
              <a:alphaOff val="0"/>
            </a:schemeClr>
          </a:solidFill>
          <a:prstDash val="solid"/>
          <a:miter lim="800000"/>
        </a:ln>
        <a:effectLst>
          <a:glow rad="1397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sp>
    <dsp:sp modelId="{85037CA2-225B-4473-B86D-6DF70800B3B4}">
      <dsp:nvSpPr>
        <dsp:cNvPr id="0" name=""/>
        <dsp:cNvSpPr/>
      </dsp:nvSpPr>
      <dsp:spPr>
        <a:xfrm>
          <a:off x="864095" y="684075"/>
          <a:ext cx="2376264" cy="14113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Focus of informal counseling/coaching is how to improve</a:t>
          </a:r>
        </a:p>
      </dsp:txBody>
      <dsp:txXfrm>
        <a:off x="864095" y="684075"/>
        <a:ext cx="2376264" cy="1411356"/>
      </dsp:txXfrm>
    </dsp:sp>
    <dsp:sp modelId="{B514BAA2-C8DD-48DA-ADE4-3888EC6FEBCE}">
      <dsp:nvSpPr>
        <dsp:cNvPr id="0" name=""/>
        <dsp:cNvSpPr/>
      </dsp:nvSpPr>
      <dsp:spPr>
        <a:xfrm>
          <a:off x="3600400" y="1144927"/>
          <a:ext cx="2808312" cy="14113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Focus of discipline is on consequences if there is no improvement</a:t>
          </a:r>
        </a:p>
      </dsp:txBody>
      <dsp:txXfrm>
        <a:off x="3600400" y="1144927"/>
        <a:ext cx="2808312" cy="1411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BCBA1-25CB-491E-B4E0-BCEFF8812BAD}">
      <dsp:nvSpPr>
        <dsp:cNvPr id="0" name=""/>
        <dsp:cNvSpPr/>
      </dsp:nvSpPr>
      <dsp:spPr>
        <a:xfrm>
          <a:off x="686203" y="959686"/>
          <a:ext cx="7043983" cy="4572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CD4772-117A-4D26-97C9-23E3B9A28B42}">
      <dsp:nvSpPr>
        <dsp:cNvPr id="0" name=""/>
        <dsp:cNvSpPr/>
      </dsp:nvSpPr>
      <dsp:spPr>
        <a:xfrm>
          <a:off x="2606277" y="1220"/>
          <a:ext cx="5928874" cy="1718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b" anchorCtr="0">
          <a:noAutofit/>
        </a:bodyPr>
        <a:lstStyle/>
        <a:p>
          <a:pPr marL="0" lvl="0" indent="0" algn="l" defTabSz="2889250">
            <a:lnSpc>
              <a:spcPct val="90000"/>
            </a:lnSpc>
            <a:spcBef>
              <a:spcPct val="0"/>
            </a:spcBef>
            <a:spcAft>
              <a:spcPct val="35000"/>
            </a:spcAft>
            <a:buNone/>
          </a:pPr>
          <a:endParaRPr lang="en-US" sz="6500" kern="1200" dirty="0"/>
        </a:p>
      </dsp:txBody>
      <dsp:txXfrm>
        <a:off x="2606277" y="1220"/>
        <a:ext cx="5928874" cy="1718594"/>
      </dsp:txXfrm>
    </dsp:sp>
    <dsp:sp modelId="{28EAF4D4-0ABE-45EE-BBCE-A46BFE83BF7D}">
      <dsp:nvSpPr>
        <dsp:cNvPr id="0" name=""/>
        <dsp:cNvSpPr/>
      </dsp:nvSpPr>
      <dsp:spPr>
        <a:xfrm>
          <a:off x="-5" y="329497"/>
          <a:ext cx="4175755" cy="655936"/>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Big Picture</a:t>
          </a:r>
        </a:p>
      </dsp:txBody>
      <dsp:txXfrm>
        <a:off x="32021" y="361523"/>
        <a:ext cx="4111703" cy="623910"/>
      </dsp:txXfrm>
    </dsp:sp>
    <dsp:sp modelId="{92F613DF-D782-4053-A136-EB7377DD8A58}">
      <dsp:nvSpPr>
        <dsp:cNvPr id="0" name=""/>
        <dsp:cNvSpPr/>
      </dsp:nvSpPr>
      <dsp:spPr>
        <a:xfrm>
          <a:off x="0" y="1129944"/>
          <a:ext cx="8011992" cy="343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ts val="600"/>
            </a:spcAft>
            <a:buChar char="•"/>
          </a:pPr>
          <a:r>
            <a:rPr lang="en-US" sz="2000" kern="1200" dirty="0">
              <a:solidFill>
                <a:srgbClr val="6D6E71"/>
              </a:solidFill>
            </a:rPr>
            <a:t>In lieu of offering a traditional group health plan, employer offers employees a capped dollar amount to purchase coverage in the individual insurance market and from Medicare</a:t>
          </a:r>
        </a:p>
        <a:p>
          <a:pPr marL="228600" lvl="1" indent="-228600" algn="l" defTabSz="889000">
            <a:lnSpc>
              <a:spcPct val="90000"/>
            </a:lnSpc>
            <a:spcBef>
              <a:spcPct val="0"/>
            </a:spcBef>
            <a:spcAft>
              <a:spcPts val="600"/>
            </a:spcAft>
            <a:buChar char="•"/>
          </a:pPr>
          <a:r>
            <a:rPr lang="en-US" sz="2000" kern="1200" dirty="0">
              <a:solidFill>
                <a:srgbClr val="6D6E71"/>
              </a:solidFill>
            </a:rPr>
            <a:t>Can’t give employees a choice between a traditional group health plan and ICHRA</a:t>
          </a:r>
        </a:p>
        <a:p>
          <a:pPr marL="228600" lvl="1" indent="-228600" algn="l" defTabSz="889000">
            <a:lnSpc>
              <a:spcPct val="90000"/>
            </a:lnSpc>
            <a:spcBef>
              <a:spcPct val="0"/>
            </a:spcBef>
            <a:spcAft>
              <a:spcPts val="600"/>
            </a:spcAft>
            <a:buChar char="•"/>
          </a:pPr>
          <a:r>
            <a:rPr lang="en-US" sz="2000" kern="1200" dirty="0">
              <a:solidFill>
                <a:srgbClr val="6D6E71"/>
              </a:solidFill>
            </a:rPr>
            <a:t>Must offer same dollar amount to every employee in same “class” subject to some variations for family size and age, but not for service, merit, wellness plan participation, etc.</a:t>
          </a:r>
        </a:p>
        <a:p>
          <a:pPr marL="228600" lvl="1" indent="-228600" algn="l" defTabSz="889000">
            <a:lnSpc>
              <a:spcPct val="90000"/>
            </a:lnSpc>
            <a:spcBef>
              <a:spcPct val="0"/>
            </a:spcBef>
            <a:spcAft>
              <a:spcPts val="600"/>
            </a:spcAft>
            <a:buChar char="•"/>
          </a:pPr>
          <a:r>
            <a:rPr lang="en-US" sz="2000" kern="1200" dirty="0">
              <a:solidFill>
                <a:srgbClr val="6D6E71"/>
              </a:solidFill>
            </a:rPr>
            <a:t>If you offer an ICHRA to employees in a class, must offer it to all employees in the same class (and you can’t define your own classes, you must use IRS definition</a:t>
          </a:r>
        </a:p>
      </dsp:txBody>
      <dsp:txXfrm>
        <a:off x="0" y="1129944"/>
        <a:ext cx="8011992" cy="3437705"/>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ABEDE-3EC1-40FF-9A75-AC0DD3CC1C59}" type="datetimeFigureOut">
              <a:rPr lang="en-US" smtClean="0"/>
              <a:t>2/15/2021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81BF6-FAC6-44B2-9E8D-487806DA4A1C}" type="slidenum">
              <a:rPr lang="en-US" smtClean="0"/>
              <a:t>‹#›</a:t>
            </a:fld>
            <a:endParaRPr lang="en-US" dirty="0"/>
          </a:p>
        </p:txBody>
      </p:sp>
    </p:spTree>
    <p:extLst>
      <p:ext uri="{BB962C8B-B14F-4D97-AF65-F5344CB8AC3E}">
        <p14:creationId xmlns:p14="http://schemas.microsoft.com/office/powerpoint/2010/main" val="346699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55E36F0E-3613-4A99-90DE-45B236C2E4A5}" type="slidenum">
              <a:rPr lang="en-US" smtClean="0">
                <a:latin typeface="Calibri" pitchFamily="34" charset="0"/>
              </a:rPr>
              <a:pPr fontAlgn="base">
                <a:spcBef>
                  <a:spcPct val="0"/>
                </a:spcBef>
                <a:spcAft>
                  <a:spcPct val="0"/>
                </a:spcAft>
                <a:defRPr/>
              </a:pPr>
              <a:t>0</a:t>
            </a:fld>
            <a:endParaRPr lang="en-US" dirty="0">
              <a:latin typeface="Calibri" pitchFamily="34" charset="0"/>
            </a:endParaRPr>
          </a:p>
        </p:txBody>
      </p:sp>
    </p:spTree>
    <p:extLst>
      <p:ext uri="{BB962C8B-B14F-4D97-AF65-F5344CB8AC3E}">
        <p14:creationId xmlns:p14="http://schemas.microsoft.com/office/powerpoint/2010/main" val="183476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11</a:t>
            </a:fld>
            <a:endParaRPr lang="en-US" dirty="0"/>
          </a:p>
        </p:txBody>
      </p:sp>
    </p:spTree>
    <p:extLst>
      <p:ext uri="{BB962C8B-B14F-4D97-AF65-F5344CB8AC3E}">
        <p14:creationId xmlns:p14="http://schemas.microsoft.com/office/powerpoint/2010/main" val="3636368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Trust requires:</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Psychological safety</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Dynamic conversation</a:t>
            </a:r>
          </a:p>
          <a:p>
            <a:pPr marL="1025525" lvl="2" indent="-333375">
              <a:lnSpc>
                <a:spcPct val="100000"/>
              </a:lnSpc>
              <a:spcBef>
                <a:spcPts val="0"/>
              </a:spcBef>
              <a:spcAft>
                <a:spcPts val="6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Listening</a:t>
            </a:r>
          </a:p>
          <a:p>
            <a:pPr marL="1025525" lvl="2" indent="-333375">
              <a:lnSpc>
                <a:spcPct val="100000"/>
              </a:lnSpc>
              <a:spcBef>
                <a:spcPts val="0"/>
              </a:spcBef>
              <a:spcAft>
                <a:spcPts val="6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Contributing</a:t>
            </a:r>
          </a:p>
          <a:p>
            <a:pPr marL="1025525" lvl="2" indent="-333375">
              <a:lnSpc>
                <a:spcPct val="100000"/>
              </a:lnSpc>
              <a:spcBef>
                <a:spcPts val="0"/>
              </a:spcBef>
              <a:spcAft>
                <a:spcPts val="6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Collaborating</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Being available and being present</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Transparency and information sharing</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Consistency and dependability</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All-way accountability</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Fallibility</a:t>
            </a: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12</a:t>
            </a:fld>
            <a:endParaRPr lang="en-US" dirty="0"/>
          </a:p>
        </p:txBody>
      </p:sp>
    </p:spTree>
    <p:extLst>
      <p:ext uri="{BB962C8B-B14F-4D97-AF65-F5344CB8AC3E}">
        <p14:creationId xmlns:p14="http://schemas.microsoft.com/office/powerpoint/2010/main" val="2157268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1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Find ways to be present</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Some employees may not think to / want to reach out to managers or coworkers on their own initiative</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Avoid the allure of the type-written word</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Frequent communication is important</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Schedule regular check-ins</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Reach out to employees in unscheduled ways</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Celebrate personal successes and milestones</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Celebrate professional successes and milestones</a:t>
            </a:r>
          </a:p>
          <a:p>
            <a:pPr marL="346075" lvl="0" indent="-346075">
              <a:lnSpc>
                <a:spcPct val="10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Have a truly open door</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Identify the best way to get your attention for something important or personal, and…</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…actual respond promptly (even if only to acknowledge receipt)</a:t>
            </a:r>
          </a:p>
          <a:p>
            <a:pPr marL="346075" indent="-346075">
              <a:lnSpc>
                <a:spcPct val="10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Humanize yourself and find ways to be empathetic</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You’re facing the same challenges they are – share that</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Nurture familiarity</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Make time for small talk</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Promote work-life balance, and mean it</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Find ways to affirm that you believe / have faith in each team member</a:t>
            </a:r>
          </a:p>
          <a:p>
            <a:pPr marL="346075" lvl="0" indent="-346075">
              <a:lnSpc>
                <a:spcPct val="10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Be on the lookout for isolation and/or loneliness</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Be sensitive to the signs of distress or disengagement</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Trust your instincts</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Offer encouragement and emotional support</a:t>
            </a:r>
          </a:p>
          <a:p>
            <a:pPr marL="1031875" lvl="2" indent="-341313">
              <a:lnSpc>
                <a:spcPct val="100000"/>
              </a:lnSpc>
              <a:spcBef>
                <a:spcPts val="0"/>
              </a:spcBef>
              <a:spcAft>
                <a:spcPts val="12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Acknowledge stress</a:t>
            </a:r>
          </a:p>
          <a:p>
            <a:pPr marL="1031875" lvl="2" indent="-341313">
              <a:lnSpc>
                <a:spcPct val="100000"/>
              </a:lnSpc>
              <a:spcBef>
                <a:spcPts val="0"/>
              </a:spcBef>
              <a:spcAft>
                <a:spcPts val="12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Listen to employee anxieties and concerns</a:t>
            </a:r>
          </a:p>
          <a:p>
            <a:pPr marL="1031875" lvl="2" indent="-341313">
              <a:lnSpc>
                <a:spcPct val="100000"/>
              </a:lnSpc>
              <a:spcBef>
                <a:spcPts val="0"/>
              </a:spcBef>
              <a:spcAft>
                <a:spcPts val="12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Empathize with their struggles, and share your own (but keep the focus on the employee’s concerns)</a:t>
            </a:r>
          </a:p>
          <a:p>
            <a:pPr marL="1031875" lvl="2" indent="-341313">
              <a:lnSpc>
                <a:spcPct val="100000"/>
              </a:lnSpc>
              <a:spcBef>
                <a:spcPts val="0"/>
              </a:spcBef>
              <a:spcAft>
                <a:spcPts val="12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Express confidence in employee’s/team’s ability to be successful</a:t>
            </a:r>
          </a:p>
          <a:p>
            <a:pPr marL="346075" lvl="0" indent="-346075">
              <a:lnSpc>
                <a:spcPct val="10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Make sure each person on the team has access to coworker calendars</a:t>
            </a:r>
          </a:p>
          <a:p>
            <a:pPr marL="346075" lvl="0" indent="-346075">
              <a:lnSpc>
                <a:spcPct val="10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Consider using shared collaborative documents / folders to which all team members have access</a:t>
            </a:r>
          </a:p>
          <a:p>
            <a:pPr marL="346075" lvl="0" indent="-346075">
              <a:lnSpc>
                <a:spcPct val="10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Be careful not to let email or IM’ing become the primary modes of communication</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Emails and IMs can be ignored or not responded to promptly</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Some employees may be more effective than others at clearly expressing their thoughts or needs in writing</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Motive can and will be imputed</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Critiques or contrary opinions can be particularly prone to misinterpretation </a:t>
            </a:r>
          </a:p>
          <a:p>
            <a:pPr marL="1031875" lvl="2" indent="-341313">
              <a:lnSpc>
                <a:spcPct val="100000"/>
              </a:lnSpc>
              <a:spcBef>
                <a:spcPts val="0"/>
              </a:spcBef>
              <a:spcAft>
                <a:spcPts val="1200"/>
              </a:spcAft>
              <a:buFont typeface="Wingdings" panose="05000000000000000000" pitchFamily="2" charset="2"/>
              <a:buChar char="§"/>
            </a:pPr>
            <a:endParaRPr lang="en-US" sz="2400" i="0" dirty="0">
              <a:latin typeface="Calibri" panose="020F0502020204030204" pitchFamily="34" charset="0"/>
              <a:cs typeface="Calibri" panose="020F0502020204030204" pitchFamily="34" charset="0"/>
            </a:endParaRPr>
          </a:p>
          <a:p>
            <a:pPr marL="692150" lvl="1">
              <a:lnSpc>
                <a:spcPct val="100000"/>
              </a:lnSpc>
              <a:spcBef>
                <a:spcPts val="0"/>
              </a:spcBef>
              <a:spcAft>
                <a:spcPts val="1200"/>
              </a:spcAft>
              <a:buFont typeface="Calibri Light" panose="020F0302020204030204" pitchFamily="34" charset="0"/>
              <a:buNone/>
            </a:pPr>
            <a:endParaRPr lang="en-US" sz="2500" dirty="0">
              <a:latin typeface="Calibri" panose="020F0502020204030204" pitchFamily="34" charset="0"/>
              <a:cs typeface="Calibri" panose="020F0502020204030204" pitchFamily="34" charset="0"/>
            </a:endParaRPr>
          </a:p>
          <a:p>
            <a:pPr marL="692150" lvl="1">
              <a:lnSpc>
                <a:spcPct val="100000"/>
              </a:lnSpc>
              <a:spcBef>
                <a:spcPts val="0"/>
              </a:spcBef>
              <a:spcAft>
                <a:spcPts val="1200"/>
              </a:spcAft>
              <a:buFont typeface="Calibri Light" panose="020F0302020204030204" pitchFamily="34" charset="0"/>
              <a:buNone/>
            </a:pPr>
            <a:endParaRPr lang="en-US" sz="25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F281BF6-FAC6-44B2-9E8D-487806DA4A1C}" type="slidenum">
              <a:rPr lang="en-US" smtClean="0"/>
              <a:t>13</a:t>
            </a:fld>
            <a:endParaRPr lang="en-US" dirty="0"/>
          </a:p>
        </p:txBody>
      </p:sp>
    </p:spTree>
    <p:extLst>
      <p:ext uri="{BB962C8B-B14F-4D97-AF65-F5344CB8AC3E}">
        <p14:creationId xmlns:p14="http://schemas.microsoft.com/office/powerpoint/2010/main" val="204654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aseline="0" dirty="0"/>
              <a:t>Most performance management is informal counseling </a:t>
            </a:r>
            <a:endParaRPr lang="en-US" dirty="0"/>
          </a:p>
          <a:p>
            <a:pPr lvl="0" rtl="0"/>
            <a:r>
              <a:rPr lang="en-US" baseline="0" dirty="0"/>
              <a:t>To be effective in a remote environment, you must:</a:t>
            </a:r>
            <a:endParaRPr lang="en-US" dirty="0"/>
          </a:p>
          <a:p>
            <a:pPr lvl="1" rtl="0"/>
            <a:r>
              <a:rPr lang="en-US" baseline="0" dirty="0"/>
              <a:t>Address the problem right away</a:t>
            </a:r>
            <a:endParaRPr lang="en-US" dirty="0"/>
          </a:p>
          <a:p>
            <a:pPr lvl="1" rtl="0"/>
            <a:r>
              <a:rPr lang="en-US" baseline="0" dirty="0"/>
              <a:t>Use specific examples</a:t>
            </a:r>
            <a:endParaRPr lang="en-US" dirty="0"/>
          </a:p>
          <a:p>
            <a:pPr lvl="1" rtl="0"/>
            <a:r>
              <a:rPr lang="en-US" baseline="0" dirty="0"/>
              <a:t>Explain why performance is unacceptable (e.g., explain the impact)</a:t>
            </a:r>
            <a:endParaRPr lang="en-US" dirty="0"/>
          </a:p>
          <a:p>
            <a:pPr lvl="1" rtl="0"/>
            <a:r>
              <a:rPr lang="en-US" baseline="0" dirty="0"/>
              <a:t>State what will you do to help the employee</a:t>
            </a:r>
            <a:endParaRPr lang="en-US" dirty="0"/>
          </a:p>
          <a:p>
            <a:pPr lvl="1" rtl="0"/>
            <a:r>
              <a:rPr lang="en-US" baseline="0" dirty="0"/>
              <a:t>Explain consequences of failure to improve</a:t>
            </a:r>
            <a:endParaRPr lang="en-US" dirty="0"/>
          </a:p>
          <a:p>
            <a:pPr marL="690562" lvl="2" indent="0">
              <a:lnSpc>
                <a:spcPct val="100000"/>
              </a:lnSpc>
              <a:spcBef>
                <a:spcPts val="0"/>
              </a:spcBef>
              <a:spcAft>
                <a:spcPts val="1200"/>
              </a:spcAft>
              <a:buFont typeface="Wingdings" panose="05000000000000000000" pitchFamily="2" charset="2"/>
              <a:buNone/>
            </a:pPr>
            <a:endParaRPr lang="en-US" sz="2400" i="0" dirty="0">
              <a:latin typeface="Calibri" panose="020F0502020204030204" pitchFamily="34" charset="0"/>
              <a:cs typeface="Calibri" panose="020F0502020204030204" pitchFamily="34" charset="0"/>
            </a:endParaRPr>
          </a:p>
          <a:p>
            <a:pPr marL="692150" lvl="1">
              <a:lnSpc>
                <a:spcPct val="100000"/>
              </a:lnSpc>
              <a:spcBef>
                <a:spcPts val="0"/>
              </a:spcBef>
              <a:spcAft>
                <a:spcPts val="1200"/>
              </a:spcAft>
              <a:buFont typeface="Calibri Light" panose="020F0302020204030204" pitchFamily="34" charset="0"/>
              <a:buNone/>
            </a:pPr>
            <a:endParaRPr lang="en-US" sz="2500" dirty="0">
              <a:latin typeface="Calibri" panose="020F0502020204030204" pitchFamily="34" charset="0"/>
              <a:cs typeface="Calibri" panose="020F0502020204030204" pitchFamily="34" charset="0"/>
            </a:endParaRPr>
          </a:p>
          <a:p>
            <a:pPr marL="692150" lvl="1">
              <a:lnSpc>
                <a:spcPct val="100000"/>
              </a:lnSpc>
              <a:spcBef>
                <a:spcPts val="0"/>
              </a:spcBef>
              <a:spcAft>
                <a:spcPts val="1200"/>
              </a:spcAft>
              <a:buFont typeface="Calibri Light" panose="020F0302020204030204" pitchFamily="34" charset="0"/>
              <a:buNone/>
            </a:pPr>
            <a:endParaRPr lang="en-US" sz="25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F281BF6-FAC6-44B2-9E8D-487806DA4A1C}" type="slidenum">
              <a:rPr lang="en-US" smtClean="0"/>
              <a:t>14</a:t>
            </a:fld>
            <a:endParaRPr lang="en-US" dirty="0"/>
          </a:p>
        </p:txBody>
      </p:sp>
    </p:spTree>
    <p:extLst>
      <p:ext uri="{BB962C8B-B14F-4D97-AF65-F5344CB8AC3E}">
        <p14:creationId xmlns:p14="http://schemas.microsoft.com/office/powerpoint/2010/main" val="144678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1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Find ways to be present</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Some employees may not think to / want to reach out to managers or coworkers on their own initiative</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Avoid the allure of the type-written word</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Frequent communication is important</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Schedule regular check-ins</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Reach out to employees in unscheduled ways</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Celebrate personal successes and milestones</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Celebrate professional successes and milestones</a:t>
            </a:r>
          </a:p>
          <a:p>
            <a:pPr marL="346075" lvl="0" indent="-346075">
              <a:lnSpc>
                <a:spcPct val="10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Have a truly open door</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Identify the best way to get your attention for something important or personal, and…</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…actual respond promptly (even if only to acknowledge receipt)</a:t>
            </a:r>
          </a:p>
          <a:p>
            <a:pPr marL="346075" indent="-346075">
              <a:lnSpc>
                <a:spcPct val="10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Humanize yourself and find ways to be empathetic</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You’re facing the same challenges they are – share that</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Nurture familiarity</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Make time for small talk</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Promote work-life balance, and mean it</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Find ways to affirm that you believe / have faith in each team member</a:t>
            </a:r>
          </a:p>
          <a:p>
            <a:pPr marL="346075" lvl="0" indent="-346075">
              <a:lnSpc>
                <a:spcPct val="10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Be on the lookout for isolation and/or loneliness</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Be sensitive to the signs of distress or disengagement</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Trust your instincts</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Offer encouragement and emotional support</a:t>
            </a:r>
          </a:p>
          <a:p>
            <a:pPr marL="1031875" lvl="2" indent="-341313">
              <a:lnSpc>
                <a:spcPct val="100000"/>
              </a:lnSpc>
              <a:spcBef>
                <a:spcPts val="0"/>
              </a:spcBef>
              <a:spcAft>
                <a:spcPts val="12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Acknowledge stress</a:t>
            </a:r>
          </a:p>
          <a:p>
            <a:pPr marL="1031875" lvl="2" indent="-341313">
              <a:lnSpc>
                <a:spcPct val="100000"/>
              </a:lnSpc>
              <a:spcBef>
                <a:spcPts val="0"/>
              </a:spcBef>
              <a:spcAft>
                <a:spcPts val="12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Listen to employee anxieties and concerns</a:t>
            </a:r>
          </a:p>
          <a:p>
            <a:pPr marL="1031875" lvl="2" indent="-341313">
              <a:lnSpc>
                <a:spcPct val="100000"/>
              </a:lnSpc>
              <a:spcBef>
                <a:spcPts val="0"/>
              </a:spcBef>
              <a:spcAft>
                <a:spcPts val="12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Empathize with their struggles, and share your own (but keep the focus on the employee’s concerns)</a:t>
            </a:r>
          </a:p>
          <a:p>
            <a:pPr marL="1031875" lvl="2" indent="-341313">
              <a:lnSpc>
                <a:spcPct val="100000"/>
              </a:lnSpc>
              <a:spcBef>
                <a:spcPts val="0"/>
              </a:spcBef>
              <a:spcAft>
                <a:spcPts val="12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Express confidence in employee’s/team’s ability to be successful</a:t>
            </a:r>
          </a:p>
          <a:p>
            <a:pPr marL="346075" lvl="0" indent="-346075">
              <a:lnSpc>
                <a:spcPct val="10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Make sure each person on the team has access to coworker calendars</a:t>
            </a:r>
          </a:p>
          <a:p>
            <a:pPr marL="346075" lvl="0" indent="-346075">
              <a:lnSpc>
                <a:spcPct val="10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Consider using shared collaborative documents / folders to which all team members have access</a:t>
            </a:r>
          </a:p>
          <a:p>
            <a:pPr marL="346075" lvl="0" indent="-346075">
              <a:lnSpc>
                <a:spcPct val="100000"/>
              </a:lnSpc>
              <a:spcBef>
                <a:spcPts val="0"/>
              </a:spcBef>
              <a:spcAft>
                <a:spcPts val="1200"/>
              </a:spcAft>
              <a:buFont typeface="Arial" panose="020B0604020202020204" pitchFamily="34" charset="0"/>
              <a:buChar char="•"/>
            </a:pPr>
            <a:r>
              <a:rPr lang="en-US" sz="2500" dirty="0">
                <a:latin typeface="Calibri" panose="020F0502020204030204" pitchFamily="34" charset="0"/>
                <a:cs typeface="Calibri" panose="020F0502020204030204" pitchFamily="34" charset="0"/>
              </a:rPr>
              <a:t>Be careful not to let email or IM’ing become the primary modes of communication</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Emails and IMs can be ignored or not responded to promptly</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Some employees may be more effective than others at clearly expressing their thoughts or needs in writing</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Motive can and will be imputed</a:t>
            </a:r>
          </a:p>
          <a:p>
            <a:pPr marL="692150" lvl="1">
              <a:lnSpc>
                <a:spcPct val="100000"/>
              </a:lnSpc>
              <a:spcBef>
                <a:spcPts val="0"/>
              </a:spcBef>
              <a:spcAft>
                <a:spcPts val="1200"/>
              </a:spcAft>
              <a:buFont typeface="Calibri Light" panose="020F0302020204030204" pitchFamily="34" charset="0"/>
              <a:buChar char="–"/>
            </a:pPr>
            <a:r>
              <a:rPr lang="en-US" sz="2500" dirty="0">
                <a:latin typeface="Calibri" panose="020F0502020204030204" pitchFamily="34" charset="0"/>
                <a:cs typeface="Calibri" panose="020F0502020204030204" pitchFamily="34" charset="0"/>
              </a:rPr>
              <a:t>Critiques or contrary opinions can be particularly prone to misinterpretation </a:t>
            </a:r>
          </a:p>
          <a:p>
            <a:pPr marL="1031875" lvl="2" indent="-341313">
              <a:lnSpc>
                <a:spcPct val="100000"/>
              </a:lnSpc>
              <a:spcBef>
                <a:spcPts val="0"/>
              </a:spcBef>
              <a:spcAft>
                <a:spcPts val="1200"/>
              </a:spcAft>
              <a:buFont typeface="Wingdings" panose="05000000000000000000" pitchFamily="2" charset="2"/>
              <a:buChar char="§"/>
            </a:pPr>
            <a:endParaRPr lang="en-US" sz="2400" i="0" dirty="0">
              <a:latin typeface="Calibri" panose="020F0502020204030204" pitchFamily="34" charset="0"/>
              <a:cs typeface="Calibri" panose="020F0502020204030204" pitchFamily="34" charset="0"/>
            </a:endParaRPr>
          </a:p>
          <a:p>
            <a:pPr marL="692150" lvl="1">
              <a:lnSpc>
                <a:spcPct val="100000"/>
              </a:lnSpc>
              <a:spcBef>
                <a:spcPts val="0"/>
              </a:spcBef>
              <a:spcAft>
                <a:spcPts val="1200"/>
              </a:spcAft>
              <a:buFont typeface="Calibri Light" panose="020F0302020204030204" pitchFamily="34" charset="0"/>
              <a:buNone/>
            </a:pPr>
            <a:endParaRPr lang="en-US" sz="2500" dirty="0">
              <a:latin typeface="Calibri" panose="020F0502020204030204" pitchFamily="34" charset="0"/>
              <a:cs typeface="Calibri" panose="020F0502020204030204" pitchFamily="34" charset="0"/>
            </a:endParaRPr>
          </a:p>
          <a:p>
            <a:pPr marL="692150" lvl="1">
              <a:lnSpc>
                <a:spcPct val="100000"/>
              </a:lnSpc>
              <a:spcBef>
                <a:spcPts val="0"/>
              </a:spcBef>
              <a:spcAft>
                <a:spcPts val="1200"/>
              </a:spcAft>
              <a:buFont typeface="Calibri Light" panose="020F0302020204030204" pitchFamily="34" charset="0"/>
              <a:buNone/>
            </a:pPr>
            <a:endParaRPr lang="en-US" sz="25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F281BF6-FAC6-44B2-9E8D-487806DA4A1C}" type="slidenum">
              <a:rPr lang="en-US" smtClean="0"/>
              <a:t>15</a:t>
            </a:fld>
            <a:endParaRPr lang="en-US" dirty="0"/>
          </a:p>
        </p:txBody>
      </p:sp>
    </p:spTree>
    <p:extLst>
      <p:ext uri="{BB962C8B-B14F-4D97-AF65-F5344CB8AC3E}">
        <p14:creationId xmlns:p14="http://schemas.microsoft.com/office/powerpoint/2010/main" val="3757352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Trust requires:</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Psychological safety</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Dynamic conversation</a:t>
            </a:r>
          </a:p>
          <a:p>
            <a:pPr marL="1025525" lvl="2" indent="-333375">
              <a:lnSpc>
                <a:spcPct val="100000"/>
              </a:lnSpc>
              <a:spcBef>
                <a:spcPts val="0"/>
              </a:spcBef>
              <a:spcAft>
                <a:spcPts val="6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Listening</a:t>
            </a:r>
          </a:p>
          <a:p>
            <a:pPr marL="1025525" lvl="2" indent="-333375">
              <a:lnSpc>
                <a:spcPct val="100000"/>
              </a:lnSpc>
              <a:spcBef>
                <a:spcPts val="0"/>
              </a:spcBef>
              <a:spcAft>
                <a:spcPts val="6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Contributing</a:t>
            </a:r>
          </a:p>
          <a:p>
            <a:pPr marL="1025525" lvl="2" indent="-333375">
              <a:lnSpc>
                <a:spcPct val="100000"/>
              </a:lnSpc>
              <a:spcBef>
                <a:spcPts val="0"/>
              </a:spcBef>
              <a:spcAft>
                <a:spcPts val="6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Collaborating</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Being available and being present</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Transparency and information sharing</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Consistency and dependability</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All-way accountability</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Fallibility</a:t>
            </a: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16</a:t>
            </a:fld>
            <a:endParaRPr lang="en-US" dirty="0"/>
          </a:p>
        </p:txBody>
      </p:sp>
    </p:spTree>
    <p:extLst>
      <p:ext uri="{BB962C8B-B14F-4D97-AF65-F5344CB8AC3E}">
        <p14:creationId xmlns:p14="http://schemas.microsoft.com/office/powerpoint/2010/main" val="1567345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Trust requires:</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Psychological safety</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Dynamic conversation</a:t>
            </a:r>
          </a:p>
          <a:p>
            <a:pPr marL="1025525" lvl="2" indent="-333375">
              <a:lnSpc>
                <a:spcPct val="100000"/>
              </a:lnSpc>
              <a:spcBef>
                <a:spcPts val="0"/>
              </a:spcBef>
              <a:spcAft>
                <a:spcPts val="6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Listening</a:t>
            </a:r>
          </a:p>
          <a:p>
            <a:pPr marL="1025525" lvl="2" indent="-333375">
              <a:lnSpc>
                <a:spcPct val="100000"/>
              </a:lnSpc>
              <a:spcBef>
                <a:spcPts val="0"/>
              </a:spcBef>
              <a:spcAft>
                <a:spcPts val="6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Contributing</a:t>
            </a:r>
          </a:p>
          <a:p>
            <a:pPr marL="1025525" lvl="2" indent="-333375">
              <a:lnSpc>
                <a:spcPct val="100000"/>
              </a:lnSpc>
              <a:spcBef>
                <a:spcPts val="0"/>
              </a:spcBef>
              <a:spcAft>
                <a:spcPts val="600"/>
              </a:spcAft>
              <a:buFont typeface="Wingdings" panose="05000000000000000000" pitchFamily="2" charset="2"/>
              <a:buChar char="§"/>
            </a:pPr>
            <a:r>
              <a:rPr lang="en-US" sz="2400" i="0" dirty="0">
                <a:latin typeface="Calibri" panose="020F0502020204030204" pitchFamily="34" charset="0"/>
                <a:cs typeface="Calibri" panose="020F0502020204030204" pitchFamily="34" charset="0"/>
              </a:rPr>
              <a:t>Collaborating</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Being available and being present</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Transparency and information sharing</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Consistency and dependability</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All-way accountability</a:t>
            </a:r>
          </a:p>
          <a:p>
            <a:pPr marL="692150" lvl="1">
              <a:lnSpc>
                <a:spcPct val="100000"/>
              </a:lnSpc>
              <a:spcBef>
                <a:spcPts val="0"/>
              </a:spcBef>
              <a:spcAft>
                <a:spcPts val="600"/>
              </a:spcAft>
              <a:buFont typeface="Calibri Light" panose="020F0302020204030204" pitchFamily="34" charset="0"/>
              <a:buChar char="–"/>
            </a:pPr>
            <a:r>
              <a:rPr lang="en-US" dirty="0">
                <a:latin typeface="Calibri" panose="020F0502020204030204" pitchFamily="34" charset="0"/>
                <a:cs typeface="Calibri" panose="020F0502020204030204" pitchFamily="34" charset="0"/>
              </a:rPr>
              <a:t>Fallibility</a:t>
            </a: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17</a:t>
            </a:fld>
            <a:endParaRPr lang="en-US" dirty="0"/>
          </a:p>
        </p:txBody>
      </p:sp>
    </p:spTree>
    <p:extLst>
      <p:ext uri="{BB962C8B-B14F-4D97-AF65-F5344CB8AC3E}">
        <p14:creationId xmlns:p14="http://schemas.microsoft.com/office/powerpoint/2010/main" val="361290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A206F-CEC6-4CB7-95DC-FF7D1BF469B8}" type="slidenum">
              <a:rPr lang="en-US" smtClean="0"/>
              <a:t>18</a:t>
            </a:fld>
            <a:endParaRPr lang="en-US" dirty="0"/>
          </a:p>
        </p:txBody>
      </p:sp>
    </p:spTree>
    <p:extLst>
      <p:ext uri="{BB962C8B-B14F-4D97-AF65-F5344CB8AC3E}">
        <p14:creationId xmlns:p14="http://schemas.microsoft.com/office/powerpoint/2010/main" val="1114864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19</a:t>
            </a:fld>
            <a:endParaRPr lang="en-US" dirty="0"/>
          </a:p>
        </p:txBody>
      </p:sp>
    </p:spTree>
    <p:extLst>
      <p:ext uri="{BB962C8B-B14F-4D97-AF65-F5344CB8AC3E}">
        <p14:creationId xmlns:p14="http://schemas.microsoft.com/office/powerpoint/2010/main" val="909404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20</a:t>
            </a:fld>
            <a:endParaRPr lang="en-US" dirty="0"/>
          </a:p>
        </p:txBody>
      </p:sp>
    </p:spTree>
    <p:extLst>
      <p:ext uri="{BB962C8B-B14F-4D97-AF65-F5344CB8AC3E}">
        <p14:creationId xmlns:p14="http://schemas.microsoft.com/office/powerpoint/2010/main" val="201930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A206F-CEC6-4CB7-95DC-FF7D1BF469B8}" type="slidenum">
              <a:rPr lang="en-US" smtClean="0"/>
              <a:t>1</a:t>
            </a:fld>
            <a:endParaRPr lang="en-US" dirty="0"/>
          </a:p>
        </p:txBody>
      </p:sp>
    </p:spTree>
    <p:extLst>
      <p:ext uri="{BB962C8B-B14F-4D97-AF65-F5344CB8AC3E}">
        <p14:creationId xmlns:p14="http://schemas.microsoft.com/office/powerpoint/2010/main" val="205859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A206F-CEC6-4CB7-95DC-FF7D1BF469B8}" type="slidenum">
              <a:rPr lang="en-US" smtClean="0"/>
              <a:t>21</a:t>
            </a:fld>
            <a:endParaRPr lang="en-US" dirty="0"/>
          </a:p>
        </p:txBody>
      </p:sp>
    </p:spTree>
    <p:extLst>
      <p:ext uri="{BB962C8B-B14F-4D97-AF65-F5344CB8AC3E}">
        <p14:creationId xmlns:p14="http://schemas.microsoft.com/office/powerpoint/2010/main" val="3426431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22</a:t>
            </a:fld>
            <a:endParaRPr lang="en-US" dirty="0"/>
          </a:p>
        </p:txBody>
      </p:sp>
    </p:spTree>
    <p:extLst>
      <p:ext uri="{BB962C8B-B14F-4D97-AF65-F5344CB8AC3E}">
        <p14:creationId xmlns:p14="http://schemas.microsoft.com/office/powerpoint/2010/main" val="150157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A206F-CEC6-4CB7-95DC-FF7D1BF469B8}" type="slidenum">
              <a:rPr lang="en-US" smtClean="0"/>
              <a:t>23</a:t>
            </a:fld>
            <a:endParaRPr lang="en-US" dirty="0"/>
          </a:p>
        </p:txBody>
      </p:sp>
    </p:spTree>
    <p:extLst>
      <p:ext uri="{BB962C8B-B14F-4D97-AF65-F5344CB8AC3E}">
        <p14:creationId xmlns:p14="http://schemas.microsoft.com/office/powerpoint/2010/main" val="1732998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24</a:t>
            </a:fld>
            <a:endParaRPr lang="en-US" dirty="0"/>
          </a:p>
        </p:txBody>
      </p:sp>
    </p:spTree>
    <p:extLst>
      <p:ext uri="{BB962C8B-B14F-4D97-AF65-F5344CB8AC3E}">
        <p14:creationId xmlns:p14="http://schemas.microsoft.com/office/powerpoint/2010/main" val="220839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25</a:t>
            </a:fld>
            <a:endParaRPr lang="en-US" dirty="0"/>
          </a:p>
        </p:txBody>
      </p:sp>
    </p:spTree>
    <p:extLst>
      <p:ext uri="{BB962C8B-B14F-4D97-AF65-F5344CB8AC3E}">
        <p14:creationId xmlns:p14="http://schemas.microsoft.com/office/powerpoint/2010/main" val="3430513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26</a:t>
            </a:fld>
            <a:endParaRPr lang="en-US" dirty="0"/>
          </a:p>
        </p:txBody>
      </p:sp>
    </p:spTree>
    <p:extLst>
      <p:ext uri="{BB962C8B-B14F-4D97-AF65-F5344CB8AC3E}">
        <p14:creationId xmlns:p14="http://schemas.microsoft.com/office/powerpoint/2010/main" val="4024201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27</a:t>
            </a:fld>
            <a:endParaRPr lang="en-US" dirty="0"/>
          </a:p>
        </p:txBody>
      </p:sp>
    </p:spTree>
    <p:extLst>
      <p:ext uri="{BB962C8B-B14F-4D97-AF65-F5344CB8AC3E}">
        <p14:creationId xmlns:p14="http://schemas.microsoft.com/office/powerpoint/2010/main" val="3684925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28</a:t>
            </a:fld>
            <a:endParaRPr lang="en-US" dirty="0"/>
          </a:p>
        </p:txBody>
      </p:sp>
    </p:spTree>
    <p:extLst>
      <p:ext uri="{BB962C8B-B14F-4D97-AF65-F5344CB8AC3E}">
        <p14:creationId xmlns:p14="http://schemas.microsoft.com/office/powerpoint/2010/main" val="2044799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29</a:t>
            </a:fld>
            <a:endParaRPr lang="en-US" dirty="0"/>
          </a:p>
        </p:txBody>
      </p:sp>
    </p:spTree>
    <p:extLst>
      <p:ext uri="{BB962C8B-B14F-4D97-AF65-F5344CB8AC3E}">
        <p14:creationId xmlns:p14="http://schemas.microsoft.com/office/powerpoint/2010/main" val="63778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30</a:t>
            </a:fld>
            <a:endParaRPr lang="en-US" dirty="0"/>
          </a:p>
        </p:txBody>
      </p:sp>
    </p:spTree>
    <p:extLst>
      <p:ext uri="{BB962C8B-B14F-4D97-AF65-F5344CB8AC3E}">
        <p14:creationId xmlns:p14="http://schemas.microsoft.com/office/powerpoint/2010/main" val="180730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slides is geared to get you in the mindset for thinking about new things. Failure</a:t>
            </a:r>
            <a:r>
              <a:rPr lang="en-US" baseline="0" dirty="0"/>
              <a:t> to try new things can have bad results, like being late to the game (think Polaroid). In our own roles and benefits and HR leaders, failure to examine and try out new benefits can result in difficulties recruiting and retaining employees, if employees think they can find the benefits they want elsewhere.</a:t>
            </a:r>
            <a:endParaRPr lang="en-US" dirty="0"/>
          </a:p>
          <a:p>
            <a:endParaRPr lang="en-US" dirty="0"/>
          </a:p>
        </p:txBody>
      </p:sp>
      <p:sp>
        <p:nvSpPr>
          <p:cNvPr id="4" name="Slide Number Placeholder 3"/>
          <p:cNvSpPr>
            <a:spLocks noGrp="1"/>
          </p:cNvSpPr>
          <p:nvPr>
            <p:ph type="sldNum" sz="quarter" idx="10"/>
          </p:nvPr>
        </p:nvSpPr>
        <p:spPr/>
        <p:txBody>
          <a:bodyPr/>
          <a:lstStyle/>
          <a:p>
            <a:fld id="{15BA206F-CEC6-4CB7-95DC-FF7D1BF469B8}" type="slidenum">
              <a:rPr lang="en-US" smtClean="0"/>
              <a:t>2</a:t>
            </a:fld>
            <a:endParaRPr lang="en-US" dirty="0"/>
          </a:p>
        </p:txBody>
      </p:sp>
    </p:spTree>
    <p:extLst>
      <p:ext uri="{BB962C8B-B14F-4D97-AF65-F5344CB8AC3E}">
        <p14:creationId xmlns:p14="http://schemas.microsoft.com/office/powerpoint/2010/main" val="1109980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31</a:t>
            </a:fld>
            <a:endParaRPr lang="en-US" dirty="0"/>
          </a:p>
        </p:txBody>
      </p:sp>
    </p:spTree>
    <p:extLst>
      <p:ext uri="{BB962C8B-B14F-4D97-AF65-F5344CB8AC3E}">
        <p14:creationId xmlns:p14="http://schemas.microsoft.com/office/powerpoint/2010/main" val="2520860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32</a:t>
            </a:fld>
            <a:endParaRPr lang="en-US" dirty="0"/>
          </a:p>
        </p:txBody>
      </p:sp>
    </p:spTree>
    <p:extLst>
      <p:ext uri="{BB962C8B-B14F-4D97-AF65-F5344CB8AC3E}">
        <p14:creationId xmlns:p14="http://schemas.microsoft.com/office/powerpoint/2010/main" val="3073303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33</a:t>
            </a:fld>
            <a:endParaRPr lang="en-US" dirty="0"/>
          </a:p>
        </p:txBody>
      </p:sp>
    </p:spTree>
    <p:extLst>
      <p:ext uri="{BB962C8B-B14F-4D97-AF65-F5344CB8AC3E}">
        <p14:creationId xmlns:p14="http://schemas.microsoft.com/office/powerpoint/2010/main" val="1238336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34</a:t>
            </a:fld>
            <a:endParaRPr lang="en-US" dirty="0"/>
          </a:p>
        </p:txBody>
      </p:sp>
    </p:spTree>
    <p:extLst>
      <p:ext uri="{BB962C8B-B14F-4D97-AF65-F5344CB8AC3E}">
        <p14:creationId xmlns:p14="http://schemas.microsoft.com/office/powerpoint/2010/main" val="2470241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r>
              <a:rPr lang="en-US" dirty="0"/>
              <a:t>We’re going to pull out a few of these for more examination</a:t>
            </a:r>
          </a:p>
          <a:p>
            <a:pPr marL="346075" lvl="0" indent="-346075">
              <a:lnSpc>
                <a:spcPct val="100000"/>
              </a:lnSpc>
              <a:spcBef>
                <a:spcPts val="0"/>
              </a:spcBef>
              <a:spcAft>
                <a:spcPts val="600"/>
              </a:spcAft>
              <a:buFont typeface="Arial" panose="020B0604020202020204" pitchFamily="34" charset="0"/>
              <a:buChar char="•"/>
            </a:pPr>
            <a:r>
              <a:rPr lang="en-US" dirty="0"/>
              <a:t>RBP</a:t>
            </a:r>
          </a:p>
          <a:p>
            <a:pPr marL="346075" lvl="0" indent="-346075">
              <a:lnSpc>
                <a:spcPct val="100000"/>
              </a:lnSpc>
              <a:spcBef>
                <a:spcPts val="0"/>
              </a:spcBef>
              <a:spcAft>
                <a:spcPts val="600"/>
              </a:spcAft>
              <a:buFont typeface="Arial" panose="020B0604020202020204" pitchFamily="34" charset="0"/>
              <a:buChar char="•"/>
            </a:pPr>
            <a:r>
              <a:rPr lang="en-US" dirty="0"/>
              <a:t>ICHRAs</a:t>
            </a:r>
          </a:p>
        </p:txBody>
      </p:sp>
      <p:sp>
        <p:nvSpPr>
          <p:cNvPr id="4" name="Slide Number Placeholder 3"/>
          <p:cNvSpPr>
            <a:spLocks noGrp="1"/>
          </p:cNvSpPr>
          <p:nvPr>
            <p:ph type="sldNum" sz="quarter" idx="5"/>
          </p:nvPr>
        </p:nvSpPr>
        <p:spPr/>
        <p:txBody>
          <a:bodyPr/>
          <a:lstStyle/>
          <a:p>
            <a:fld id="{7F281BF6-FAC6-44B2-9E8D-487806DA4A1C}" type="slidenum">
              <a:rPr lang="en-US" smtClean="0"/>
              <a:t>35</a:t>
            </a:fld>
            <a:endParaRPr lang="en-US" dirty="0"/>
          </a:p>
        </p:txBody>
      </p:sp>
    </p:spTree>
    <p:extLst>
      <p:ext uri="{BB962C8B-B14F-4D97-AF65-F5344CB8AC3E}">
        <p14:creationId xmlns:p14="http://schemas.microsoft.com/office/powerpoint/2010/main" val="3400072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36</a:t>
            </a:fld>
            <a:endParaRPr lang="en-US" dirty="0"/>
          </a:p>
        </p:txBody>
      </p:sp>
    </p:spTree>
    <p:extLst>
      <p:ext uri="{BB962C8B-B14F-4D97-AF65-F5344CB8AC3E}">
        <p14:creationId xmlns:p14="http://schemas.microsoft.com/office/powerpoint/2010/main" val="2461681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37</a:t>
            </a:fld>
            <a:endParaRPr lang="en-US" dirty="0"/>
          </a:p>
        </p:txBody>
      </p:sp>
    </p:spTree>
    <p:extLst>
      <p:ext uri="{BB962C8B-B14F-4D97-AF65-F5344CB8AC3E}">
        <p14:creationId xmlns:p14="http://schemas.microsoft.com/office/powerpoint/2010/main" val="3303863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39</a:t>
            </a:fld>
            <a:endParaRPr lang="en-US" dirty="0"/>
          </a:p>
        </p:txBody>
      </p:sp>
    </p:spTree>
    <p:extLst>
      <p:ext uri="{BB962C8B-B14F-4D97-AF65-F5344CB8AC3E}">
        <p14:creationId xmlns:p14="http://schemas.microsoft.com/office/powerpoint/2010/main" val="3817357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0" indent="-346075">
              <a:lnSpc>
                <a:spcPct val="100000"/>
              </a:lnSpc>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40</a:t>
            </a:fld>
            <a:endParaRPr lang="en-US" dirty="0"/>
          </a:p>
        </p:txBody>
      </p:sp>
    </p:spTree>
    <p:extLst>
      <p:ext uri="{BB962C8B-B14F-4D97-AF65-F5344CB8AC3E}">
        <p14:creationId xmlns:p14="http://schemas.microsoft.com/office/powerpoint/2010/main" val="2459847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A206F-CEC6-4CB7-95DC-FF7D1BF469B8}" type="slidenum">
              <a:rPr lang="en-US" smtClean="0"/>
              <a:t>41</a:t>
            </a:fld>
            <a:endParaRPr lang="en-US" dirty="0"/>
          </a:p>
        </p:txBody>
      </p:sp>
    </p:spTree>
    <p:extLst>
      <p:ext uri="{BB962C8B-B14F-4D97-AF65-F5344CB8AC3E}">
        <p14:creationId xmlns:p14="http://schemas.microsoft.com/office/powerpoint/2010/main" val="40023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A206F-CEC6-4CB7-95DC-FF7D1BF469B8}" type="slidenum">
              <a:rPr lang="en-US" smtClean="0"/>
              <a:t>4</a:t>
            </a:fld>
            <a:endParaRPr lang="en-US" dirty="0"/>
          </a:p>
        </p:txBody>
      </p:sp>
    </p:spTree>
    <p:extLst>
      <p:ext uri="{BB962C8B-B14F-4D97-AF65-F5344CB8AC3E}">
        <p14:creationId xmlns:p14="http://schemas.microsoft.com/office/powerpoint/2010/main" val="3226632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A206F-CEC6-4CB7-95DC-FF7D1BF469B8}" type="slidenum">
              <a:rPr lang="en-US" smtClean="0"/>
              <a:t>42</a:t>
            </a:fld>
            <a:endParaRPr lang="en-US" dirty="0"/>
          </a:p>
        </p:txBody>
      </p:sp>
    </p:spTree>
    <p:extLst>
      <p:ext uri="{BB962C8B-B14F-4D97-AF65-F5344CB8AC3E}">
        <p14:creationId xmlns:p14="http://schemas.microsoft.com/office/powerpoint/2010/main" val="1877125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A206F-CEC6-4CB7-95DC-FF7D1BF469B8}" type="slidenum">
              <a:rPr lang="en-US" smtClean="0"/>
              <a:t>43</a:t>
            </a:fld>
            <a:endParaRPr lang="en-US" dirty="0"/>
          </a:p>
        </p:txBody>
      </p:sp>
    </p:spTree>
    <p:extLst>
      <p:ext uri="{BB962C8B-B14F-4D97-AF65-F5344CB8AC3E}">
        <p14:creationId xmlns:p14="http://schemas.microsoft.com/office/powerpoint/2010/main" val="228186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55E36F0E-3613-4A99-90DE-45B236C2E4A5}" type="slidenum">
              <a:rPr lang="en-US" smtClean="0">
                <a:latin typeface="Calibri" pitchFamily="34" charset="0"/>
              </a:rPr>
              <a:pPr fontAlgn="base">
                <a:spcBef>
                  <a:spcPct val="0"/>
                </a:spcBef>
                <a:spcAft>
                  <a:spcPct val="0"/>
                </a:spcAft>
                <a:defRPr/>
              </a:pPr>
              <a:t>44</a:t>
            </a:fld>
            <a:endParaRPr lang="en-US" dirty="0">
              <a:latin typeface="Calibri" pitchFamily="34" charset="0"/>
            </a:endParaRPr>
          </a:p>
        </p:txBody>
      </p:sp>
    </p:spTree>
    <p:extLst>
      <p:ext uri="{BB962C8B-B14F-4D97-AF65-F5344CB8AC3E}">
        <p14:creationId xmlns:p14="http://schemas.microsoft.com/office/powerpoint/2010/main" val="1979327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C25ABE78-008E-4F97-9AD7-C74392C499F9}" type="slidenum">
              <a:rPr lang="en-US" smtClean="0"/>
              <a:t>45</a:t>
            </a:fld>
            <a:endParaRPr lang="en-US" dirty="0"/>
          </a:p>
        </p:txBody>
      </p:sp>
    </p:spTree>
    <p:extLst>
      <p:ext uri="{BB962C8B-B14F-4D97-AF65-F5344CB8AC3E}">
        <p14:creationId xmlns:p14="http://schemas.microsoft.com/office/powerpoint/2010/main" val="26031823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189C4A-F59C-461A-ABCA-12531F27A092}" type="slidenum">
              <a:rPr lang="en-US" smtClean="0"/>
              <a:pPr>
                <a:defRPr/>
              </a:pPr>
              <a:t>46</a:t>
            </a:fld>
            <a:endParaRPr lang="en-US" dirty="0"/>
          </a:p>
        </p:txBody>
      </p:sp>
    </p:spTree>
    <p:extLst>
      <p:ext uri="{BB962C8B-B14F-4D97-AF65-F5344CB8AC3E}">
        <p14:creationId xmlns:p14="http://schemas.microsoft.com/office/powerpoint/2010/main" val="3367056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5B9CC2-C765-424D-90E7-51DC88FD1252}" type="slidenum">
              <a:rPr lang="en-US" smtClean="0"/>
              <a:pPr>
                <a:defRPr/>
              </a:pPr>
              <a:t>48</a:t>
            </a:fld>
            <a:endParaRPr lang="en-US" dirty="0"/>
          </a:p>
        </p:txBody>
      </p:sp>
    </p:spTree>
    <p:extLst>
      <p:ext uri="{BB962C8B-B14F-4D97-AF65-F5344CB8AC3E}">
        <p14:creationId xmlns:p14="http://schemas.microsoft.com/office/powerpoint/2010/main" val="2992571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1042" eaLnBrk="1" fontAlgn="auto" hangingPunct="1">
              <a:spcBef>
                <a:spcPts val="0"/>
              </a:spcBef>
              <a:spcAft>
                <a:spcPts val="0"/>
              </a:spcAft>
              <a:defRPr/>
            </a:pPr>
            <a:r>
              <a:rPr lang="en-US" dirty="0"/>
              <a:t>Drug utilization trends centered around a few main shifts over the last several months.</a:t>
            </a:r>
          </a:p>
          <a:p>
            <a:endParaRPr lang="en-US" dirty="0"/>
          </a:p>
          <a:p>
            <a:r>
              <a:rPr lang="en-US" dirty="0"/>
              <a:t>Drug Utilization trends since March</a:t>
            </a:r>
          </a:p>
          <a:p>
            <a:r>
              <a:rPr lang="en-US" dirty="0"/>
              <a:t>-Peaked in March (refill early)</a:t>
            </a:r>
          </a:p>
          <a:p>
            <a:r>
              <a:rPr lang="en-US" dirty="0"/>
              <a:t>-Drop-off in April, May (No mail order in April) </a:t>
            </a:r>
            <a:r>
              <a:rPr lang="en-US" dirty="0">
                <a:sym typeface="Wingdings" panose="05000000000000000000" pitchFamily="2" charset="2"/>
              </a:rPr>
              <a:t> drop in office visits, elective procedures, hospital/medical spend</a:t>
            </a:r>
            <a:endParaRPr lang="en-US" dirty="0"/>
          </a:p>
          <a:p>
            <a:r>
              <a:rPr lang="en-US" dirty="0"/>
              <a:t>-Leveled off to normal after dip in May</a:t>
            </a:r>
          </a:p>
          <a:p>
            <a:endParaRPr lang="en-US" dirty="0"/>
          </a:p>
          <a:p>
            <a:r>
              <a:rPr lang="en-US" b="1" dirty="0"/>
              <a:t>Membership Numbers Fluctuating - </a:t>
            </a:r>
            <a:r>
              <a:rPr lang="en-US" dirty="0"/>
              <a:t>Millions of Americans, newly out of work, are also newly uninsured. Millions more who still have insurance have been forced to delay necessary but noncritical treatments. </a:t>
            </a:r>
            <a:endParaRPr lang="en-US" b="1" dirty="0"/>
          </a:p>
          <a:p>
            <a:endParaRPr lang="en-US" b="1" dirty="0"/>
          </a:p>
          <a:p>
            <a:r>
              <a:rPr lang="en-US" b="1" dirty="0"/>
              <a:t>Increase in chronic condition prescriptions –</a:t>
            </a:r>
            <a:r>
              <a:rPr lang="en-US" dirty="0"/>
              <a:t> We have seen some decrease in prescriptions for acute medications that you might normally get for the common cold or aches and pains, and we are seeing a disproportionate amount of chronic medications – more than we have seen in the past. That is likely to be a short-term phenomenon caused by the pandemic. As the world moves into the next several months and beyond, we’ll probably expect the number of prescriptions for acute conditions tick back up.</a:t>
            </a:r>
          </a:p>
          <a:p>
            <a:endParaRPr lang="en-US" b="1" dirty="0"/>
          </a:p>
          <a:p>
            <a:r>
              <a:rPr lang="en-US" b="1" dirty="0"/>
              <a:t>Shift from 30-day to 90-day prescription fills –</a:t>
            </a:r>
            <a:r>
              <a:rPr lang="en-US" dirty="0"/>
              <a:t> We’ve also seen people shift from taking 30-day fills of their prescription drugs to getting 90-day fills. This trend will probably continue as we move forward because once people make that shift, they are more likely to stay with it. Most of the pharmacy benefits managers (PBMs) have relaxed their refill-too-soon policies temporarily, as they make sure people have access to their medications. It’s appropriate, as things begin to resolve, to expect a shift back to 70%-80% refill rates so that people cannot stockpile medications. For example, with a 70% refill rate for a 90-day prescription, people will need to wait until day 63 to refill their medication, which is appropriate.</a:t>
            </a:r>
          </a:p>
          <a:p>
            <a:endParaRPr lang="en-US" b="1" dirty="0"/>
          </a:p>
          <a:p>
            <a:pPr defTabSz="931042" eaLnBrk="1" fontAlgn="auto" hangingPunct="1">
              <a:spcBef>
                <a:spcPts val="0"/>
              </a:spcBef>
              <a:spcAft>
                <a:spcPts val="0"/>
              </a:spcAft>
              <a:defRPr/>
            </a:pPr>
            <a:r>
              <a:rPr lang="en-US" b="1" dirty="0">
                <a:latin typeface="Roboto" panose="02000000000000000000" pitchFamily="2" charset="0"/>
                <a:ea typeface="Roboto" panose="02000000000000000000" pitchFamily="2" charset="0"/>
              </a:rPr>
              <a:t>Looking Forward – </a:t>
            </a:r>
            <a:r>
              <a:rPr lang="en-US" dirty="0">
                <a:latin typeface="Roboto" panose="02000000000000000000" pitchFamily="2" charset="0"/>
                <a:ea typeface="Roboto" panose="02000000000000000000" pitchFamily="2" charset="0"/>
              </a:rPr>
              <a:t>Since COVID, </a:t>
            </a:r>
            <a:r>
              <a:rPr lang="en-US" dirty="0"/>
              <a:t>doctors across the country have been granted broad flexibility to treat patients remotely, using telemedicine, instantly reshaping services. Covid-19 has pushed the inevitable telemedicine revolution forward by a decade, if not more, according to health care leaders. </a:t>
            </a:r>
            <a:r>
              <a:rPr lang="en-US" dirty="0">
                <a:latin typeface="Roboto" panose="02000000000000000000" pitchFamily="2" charset="0"/>
                <a:ea typeface="Roboto" panose="02000000000000000000" pitchFamily="2" charset="0"/>
              </a:rPr>
              <a:t>As part of a comprehensive approach to managing employee health, your clients will be looking for new workplace procedures and programs that help them ensure the safety and wellbeing of their employees, especially those returning to work for the first time. It will be important that they consider changing (or implementing) plan design incentives that encourage their employees to participate in regular health screenings and get vaccines. </a:t>
            </a:r>
          </a:p>
          <a:p>
            <a:endParaRPr lang="en-US" dirty="0"/>
          </a:p>
        </p:txBody>
      </p:sp>
      <p:sp>
        <p:nvSpPr>
          <p:cNvPr id="4" name="Slide Number Placeholder 3"/>
          <p:cNvSpPr>
            <a:spLocks noGrp="1"/>
          </p:cNvSpPr>
          <p:nvPr>
            <p:ph type="sldNum" sz="quarter" idx="5"/>
          </p:nvPr>
        </p:nvSpPr>
        <p:spPr/>
        <p:txBody>
          <a:bodyPr/>
          <a:lstStyle/>
          <a:p>
            <a:fld id="{908AF3A1-1F23-4980-AD96-25EBA92DDF6F}" type="slidenum">
              <a:rPr lang="en-US" smtClean="0"/>
              <a:t>49</a:t>
            </a:fld>
            <a:endParaRPr lang="en-US" dirty="0"/>
          </a:p>
        </p:txBody>
      </p:sp>
    </p:spTree>
    <p:extLst>
      <p:ext uri="{BB962C8B-B14F-4D97-AF65-F5344CB8AC3E}">
        <p14:creationId xmlns:p14="http://schemas.microsoft.com/office/powerpoint/2010/main" val="2022428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56472" indent="-290951">
              <a:defRPr>
                <a:solidFill>
                  <a:schemeClr val="tx1"/>
                </a:solidFill>
                <a:latin typeface="Verdana" pitchFamily="34" charset="0"/>
              </a:defRPr>
            </a:lvl2pPr>
            <a:lvl3pPr marL="1163803" indent="-232761">
              <a:defRPr>
                <a:solidFill>
                  <a:schemeClr val="tx1"/>
                </a:solidFill>
                <a:latin typeface="Verdana" pitchFamily="34" charset="0"/>
              </a:defRPr>
            </a:lvl3pPr>
            <a:lvl4pPr marL="1629324" indent="-232761">
              <a:defRPr>
                <a:solidFill>
                  <a:schemeClr val="tx1"/>
                </a:solidFill>
                <a:latin typeface="Verdana" pitchFamily="34" charset="0"/>
              </a:defRPr>
            </a:lvl4pPr>
            <a:lvl5pPr marL="2094845" indent="-232761">
              <a:defRPr>
                <a:solidFill>
                  <a:schemeClr val="tx1"/>
                </a:solidFill>
                <a:latin typeface="Verdana" pitchFamily="34" charset="0"/>
              </a:defRPr>
            </a:lvl5pPr>
            <a:lvl6pPr marL="2560366" indent="-232761" fontAlgn="base">
              <a:spcBef>
                <a:spcPct val="0"/>
              </a:spcBef>
              <a:spcAft>
                <a:spcPct val="0"/>
              </a:spcAft>
              <a:defRPr>
                <a:solidFill>
                  <a:schemeClr val="tx1"/>
                </a:solidFill>
                <a:latin typeface="Verdana" pitchFamily="34" charset="0"/>
              </a:defRPr>
            </a:lvl6pPr>
            <a:lvl7pPr marL="3025887" indent="-232761" fontAlgn="base">
              <a:spcBef>
                <a:spcPct val="0"/>
              </a:spcBef>
              <a:spcAft>
                <a:spcPct val="0"/>
              </a:spcAft>
              <a:defRPr>
                <a:solidFill>
                  <a:schemeClr val="tx1"/>
                </a:solidFill>
                <a:latin typeface="Verdana" pitchFamily="34" charset="0"/>
              </a:defRPr>
            </a:lvl7pPr>
            <a:lvl8pPr marL="3491408" indent="-232761" fontAlgn="base">
              <a:spcBef>
                <a:spcPct val="0"/>
              </a:spcBef>
              <a:spcAft>
                <a:spcPct val="0"/>
              </a:spcAft>
              <a:defRPr>
                <a:solidFill>
                  <a:schemeClr val="tx1"/>
                </a:solidFill>
                <a:latin typeface="Verdana" pitchFamily="34" charset="0"/>
              </a:defRPr>
            </a:lvl8pPr>
            <a:lvl9pPr marL="3956929" indent="-232761"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53</a:t>
            </a:fld>
            <a:endParaRPr lang="en-US" dirty="0">
              <a:latin typeface="Calibri" pitchFamily="34" charset="0"/>
            </a:endParaRPr>
          </a:p>
        </p:txBody>
      </p:sp>
    </p:spTree>
    <p:extLst>
      <p:ext uri="{BB962C8B-B14F-4D97-AF65-F5344CB8AC3E}">
        <p14:creationId xmlns:p14="http://schemas.microsoft.com/office/powerpoint/2010/main" val="39754087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56472" indent="-290951">
              <a:defRPr>
                <a:solidFill>
                  <a:schemeClr val="tx1"/>
                </a:solidFill>
                <a:latin typeface="Verdana" pitchFamily="34" charset="0"/>
              </a:defRPr>
            </a:lvl2pPr>
            <a:lvl3pPr marL="1163803" indent="-232761">
              <a:defRPr>
                <a:solidFill>
                  <a:schemeClr val="tx1"/>
                </a:solidFill>
                <a:latin typeface="Verdana" pitchFamily="34" charset="0"/>
              </a:defRPr>
            </a:lvl3pPr>
            <a:lvl4pPr marL="1629324" indent="-232761">
              <a:defRPr>
                <a:solidFill>
                  <a:schemeClr val="tx1"/>
                </a:solidFill>
                <a:latin typeface="Verdana" pitchFamily="34" charset="0"/>
              </a:defRPr>
            </a:lvl4pPr>
            <a:lvl5pPr marL="2094845" indent="-232761">
              <a:defRPr>
                <a:solidFill>
                  <a:schemeClr val="tx1"/>
                </a:solidFill>
                <a:latin typeface="Verdana" pitchFamily="34" charset="0"/>
              </a:defRPr>
            </a:lvl5pPr>
            <a:lvl6pPr marL="2560366" indent="-232761" fontAlgn="base">
              <a:spcBef>
                <a:spcPct val="0"/>
              </a:spcBef>
              <a:spcAft>
                <a:spcPct val="0"/>
              </a:spcAft>
              <a:defRPr>
                <a:solidFill>
                  <a:schemeClr val="tx1"/>
                </a:solidFill>
                <a:latin typeface="Verdana" pitchFamily="34" charset="0"/>
              </a:defRPr>
            </a:lvl6pPr>
            <a:lvl7pPr marL="3025887" indent="-232761" fontAlgn="base">
              <a:spcBef>
                <a:spcPct val="0"/>
              </a:spcBef>
              <a:spcAft>
                <a:spcPct val="0"/>
              </a:spcAft>
              <a:defRPr>
                <a:solidFill>
                  <a:schemeClr val="tx1"/>
                </a:solidFill>
                <a:latin typeface="Verdana" pitchFamily="34" charset="0"/>
              </a:defRPr>
            </a:lvl7pPr>
            <a:lvl8pPr marL="3491408" indent="-232761" fontAlgn="base">
              <a:spcBef>
                <a:spcPct val="0"/>
              </a:spcBef>
              <a:spcAft>
                <a:spcPct val="0"/>
              </a:spcAft>
              <a:defRPr>
                <a:solidFill>
                  <a:schemeClr val="tx1"/>
                </a:solidFill>
                <a:latin typeface="Verdana" pitchFamily="34" charset="0"/>
              </a:defRPr>
            </a:lvl8pPr>
            <a:lvl9pPr marL="3956929" indent="-232761"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54</a:t>
            </a:fld>
            <a:endParaRPr lang="en-US" dirty="0">
              <a:latin typeface="Calibri" pitchFamily="34" charset="0"/>
            </a:endParaRPr>
          </a:p>
        </p:txBody>
      </p:sp>
    </p:spTree>
    <p:extLst>
      <p:ext uri="{BB962C8B-B14F-4D97-AF65-F5344CB8AC3E}">
        <p14:creationId xmlns:p14="http://schemas.microsoft.com/office/powerpoint/2010/main" val="24657074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56472" indent="-290951">
              <a:defRPr>
                <a:solidFill>
                  <a:schemeClr val="tx1"/>
                </a:solidFill>
                <a:latin typeface="Verdana" pitchFamily="34" charset="0"/>
              </a:defRPr>
            </a:lvl2pPr>
            <a:lvl3pPr marL="1163803" indent="-232761">
              <a:defRPr>
                <a:solidFill>
                  <a:schemeClr val="tx1"/>
                </a:solidFill>
                <a:latin typeface="Verdana" pitchFamily="34" charset="0"/>
              </a:defRPr>
            </a:lvl3pPr>
            <a:lvl4pPr marL="1629324" indent="-232761">
              <a:defRPr>
                <a:solidFill>
                  <a:schemeClr val="tx1"/>
                </a:solidFill>
                <a:latin typeface="Verdana" pitchFamily="34" charset="0"/>
              </a:defRPr>
            </a:lvl4pPr>
            <a:lvl5pPr marL="2094845" indent="-232761">
              <a:defRPr>
                <a:solidFill>
                  <a:schemeClr val="tx1"/>
                </a:solidFill>
                <a:latin typeface="Verdana" pitchFamily="34" charset="0"/>
              </a:defRPr>
            </a:lvl5pPr>
            <a:lvl6pPr marL="2560366" indent="-232761" fontAlgn="base">
              <a:spcBef>
                <a:spcPct val="0"/>
              </a:spcBef>
              <a:spcAft>
                <a:spcPct val="0"/>
              </a:spcAft>
              <a:defRPr>
                <a:solidFill>
                  <a:schemeClr val="tx1"/>
                </a:solidFill>
                <a:latin typeface="Verdana" pitchFamily="34" charset="0"/>
              </a:defRPr>
            </a:lvl6pPr>
            <a:lvl7pPr marL="3025887" indent="-232761" fontAlgn="base">
              <a:spcBef>
                <a:spcPct val="0"/>
              </a:spcBef>
              <a:spcAft>
                <a:spcPct val="0"/>
              </a:spcAft>
              <a:defRPr>
                <a:solidFill>
                  <a:schemeClr val="tx1"/>
                </a:solidFill>
                <a:latin typeface="Verdana" pitchFamily="34" charset="0"/>
              </a:defRPr>
            </a:lvl7pPr>
            <a:lvl8pPr marL="3491408" indent="-232761" fontAlgn="base">
              <a:spcBef>
                <a:spcPct val="0"/>
              </a:spcBef>
              <a:spcAft>
                <a:spcPct val="0"/>
              </a:spcAft>
              <a:defRPr>
                <a:solidFill>
                  <a:schemeClr val="tx1"/>
                </a:solidFill>
                <a:latin typeface="Verdana" pitchFamily="34" charset="0"/>
              </a:defRPr>
            </a:lvl8pPr>
            <a:lvl9pPr marL="3956929" indent="-232761"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55</a:t>
            </a:fld>
            <a:endParaRPr lang="en-US" dirty="0">
              <a:latin typeface="Calibri" pitchFamily="34" charset="0"/>
            </a:endParaRPr>
          </a:p>
        </p:txBody>
      </p:sp>
    </p:spTree>
    <p:extLst>
      <p:ext uri="{BB962C8B-B14F-4D97-AF65-F5344CB8AC3E}">
        <p14:creationId xmlns:p14="http://schemas.microsoft.com/office/powerpoint/2010/main" val="385437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IRS child care requirements – care provider is not the employee’s tax dependent or spouse/co-parent; care is necessary for employee to be gainfully employed</a:t>
            </a:r>
          </a:p>
        </p:txBody>
      </p:sp>
      <p:sp>
        <p:nvSpPr>
          <p:cNvPr id="4" name="Slide Number Placeholder 3"/>
          <p:cNvSpPr>
            <a:spLocks noGrp="1"/>
          </p:cNvSpPr>
          <p:nvPr>
            <p:ph type="sldNum" sz="quarter" idx="5"/>
          </p:nvPr>
        </p:nvSpPr>
        <p:spPr/>
        <p:txBody>
          <a:bodyPr/>
          <a:lstStyle/>
          <a:p>
            <a:fld id="{7F281BF6-FAC6-44B2-9E8D-487806DA4A1C}" type="slidenum">
              <a:rPr lang="en-US" smtClean="0"/>
              <a:t>5</a:t>
            </a:fld>
            <a:endParaRPr lang="en-US" dirty="0"/>
          </a:p>
        </p:txBody>
      </p:sp>
    </p:spTree>
    <p:extLst>
      <p:ext uri="{BB962C8B-B14F-4D97-AF65-F5344CB8AC3E}">
        <p14:creationId xmlns:p14="http://schemas.microsoft.com/office/powerpoint/2010/main" val="207826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IRS child care requirements – care provider is not the employee’s tax dependent or spouse/co-parent; care is necessary for employee to be gainfully employed</a:t>
            </a:r>
          </a:p>
        </p:txBody>
      </p:sp>
      <p:sp>
        <p:nvSpPr>
          <p:cNvPr id="4" name="Slide Number Placeholder 3"/>
          <p:cNvSpPr>
            <a:spLocks noGrp="1"/>
          </p:cNvSpPr>
          <p:nvPr>
            <p:ph type="sldNum" sz="quarter" idx="5"/>
          </p:nvPr>
        </p:nvSpPr>
        <p:spPr/>
        <p:txBody>
          <a:bodyPr/>
          <a:lstStyle/>
          <a:p>
            <a:fld id="{7F281BF6-FAC6-44B2-9E8D-487806DA4A1C}" type="slidenum">
              <a:rPr lang="en-US" smtClean="0"/>
              <a:t>6</a:t>
            </a:fld>
            <a:endParaRPr lang="en-US" dirty="0"/>
          </a:p>
        </p:txBody>
      </p:sp>
    </p:spTree>
    <p:extLst>
      <p:ext uri="{BB962C8B-B14F-4D97-AF65-F5344CB8AC3E}">
        <p14:creationId xmlns:p14="http://schemas.microsoft.com/office/powerpoint/2010/main" val="286153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7</a:t>
            </a:fld>
            <a:endParaRPr lang="en-US" dirty="0"/>
          </a:p>
        </p:txBody>
      </p:sp>
    </p:spTree>
    <p:extLst>
      <p:ext uri="{BB962C8B-B14F-4D97-AF65-F5344CB8AC3E}">
        <p14:creationId xmlns:p14="http://schemas.microsoft.com/office/powerpoint/2010/main" val="478310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81BF6-FAC6-44B2-9E8D-487806DA4A1C}" type="slidenum">
              <a:rPr lang="en-US" smtClean="0"/>
              <a:t>8</a:t>
            </a:fld>
            <a:endParaRPr lang="en-US" dirty="0"/>
          </a:p>
        </p:txBody>
      </p:sp>
    </p:spTree>
    <p:extLst>
      <p:ext uri="{BB962C8B-B14F-4D97-AF65-F5344CB8AC3E}">
        <p14:creationId xmlns:p14="http://schemas.microsoft.com/office/powerpoint/2010/main" val="194727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A206F-CEC6-4CB7-95DC-FF7D1BF469B8}" type="slidenum">
              <a:rPr lang="en-US" smtClean="0"/>
              <a:t>9</a:t>
            </a:fld>
            <a:endParaRPr lang="en-US" dirty="0"/>
          </a:p>
        </p:txBody>
      </p:sp>
    </p:spTree>
    <p:extLst>
      <p:ext uri="{BB962C8B-B14F-4D97-AF65-F5344CB8AC3E}">
        <p14:creationId xmlns:p14="http://schemas.microsoft.com/office/powerpoint/2010/main" val="3368250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0886" y="379243"/>
            <a:ext cx="1042416" cy="521748"/>
          </a:xfrm>
          <a:prstGeom prst="rect">
            <a:avLst/>
          </a:prstGeom>
        </p:spPr>
      </p:pic>
      <p:sp>
        <p:nvSpPr>
          <p:cNvPr id="2" name="Title 1"/>
          <p:cNvSpPr>
            <a:spLocks noGrp="1"/>
          </p:cNvSpPr>
          <p:nvPr>
            <p:ph type="ctrTitle" hasCustomPrompt="1"/>
          </p:nvPr>
        </p:nvSpPr>
        <p:spPr>
          <a:xfrm>
            <a:off x="535211" y="2454469"/>
            <a:ext cx="8046720" cy="1152331"/>
          </a:xfrm>
          <a:noFill/>
          <a:ln w="9525">
            <a:noFill/>
            <a:miter lim="800000"/>
            <a:headEnd/>
            <a:tailEnd/>
          </a:ln>
        </p:spPr>
        <p:txBody>
          <a:bodyPr lIns="0" tIns="0" rIns="0" bIns="0" anchor="t" anchorCtr="0">
            <a:normAutofit/>
          </a:bodyPr>
          <a:lstStyle>
            <a:lvl1pPr algn="l" rtl="0" eaLnBrk="1" fontAlgn="base" hangingPunct="1">
              <a:lnSpc>
                <a:spcPct val="105000"/>
              </a:lnSpc>
              <a:spcBef>
                <a:spcPct val="0"/>
              </a:spcBef>
              <a:spcAft>
                <a:spcPct val="0"/>
              </a:spcAft>
              <a:defRPr lang="en-US" sz="4000" b="0" i="0" kern="1200" cap="all" baseline="0" dirty="0">
                <a:solidFill>
                  <a:srgbClr val="00529B"/>
                </a:solidFill>
                <a:latin typeface="Century Gothic" panose="020B0502020202020204" pitchFamily="34" charset="0"/>
                <a:ea typeface="+mj-ea"/>
                <a:cs typeface="+mj-cs"/>
              </a:defRPr>
            </a:lvl1pPr>
          </a:lstStyle>
          <a:p>
            <a:r>
              <a:rPr lang="en-US" dirty="0"/>
              <a:t>CLICK TO EDIT MASTER TITLE</a:t>
            </a:r>
          </a:p>
        </p:txBody>
      </p:sp>
      <p:sp>
        <p:nvSpPr>
          <p:cNvPr id="3" name="Subtitle 2"/>
          <p:cNvSpPr>
            <a:spLocks noGrp="1"/>
          </p:cNvSpPr>
          <p:nvPr>
            <p:ph type="subTitle" idx="1" hasCustomPrompt="1"/>
          </p:nvPr>
        </p:nvSpPr>
        <p:spPr>
          <a:xfrm>
            <a:off x="558361" y="1863525"/>
            <a:ext cx="6400800" cy="485976"/>
          </a:xfrm>
          <a:noFill/>
          <a:ln w="9525">
            <a:noFill/>
            <a:miter lim="800000"/>
            <a:headEnd/>
            <a:tailEnd/>
          </a:ln>
          <a:effectLst/>
        </p:spPr>
        <p:txBody>
          <a:bodyPr lIns="0" tIns="0" rIns="0" bIns="0" anchor="b" anchorCtr="0">
            <a:noAutofit/>
          </a:bodyPr>
          <a:lstStyle>
            <a:lvl1pPr marL="0" indent="0" algn="l" rtl="0" eaLnBrk="1" fontAlgn="base" hangingPunct="1">
              <a:lnSpc>
                <a:spcPct val="120000"/>
              </a:lnSpc>
              <a:spcBef>
                <a:spcPct val="20000"/>
              </a:spcBef>
              <a:spcAft>
                <a:spcPct val="0"/>
              </a:spcAft>
              <a:buFont typeface="Wingdings" pitchFamily="2" charset="2"/>
              <a:buNone/>
              <a:defRPr lang="en-US" sz="1400" b="0" i="0" cap="all" baseline="0" dirty="0">
                <a:solidFill>
                  <a:srgbClr val="262626"/>
                </a:solidFill>
                <a:latin typeface="Century Gothic" panose="020B0502020202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ext Placeholder 16"/>
          <p:cNvSpPr>
            <a:spLocks noGrp="1"/>
          </p:cNvSpPr>
          <p:nvPr>
            <p:ph type="body" sz="quarter" idx="15" hasCustomPrompt="1"/>
          </p:nvPr>
        </p:nvSpPr>
        <p:spPr>
          <a:xfrm>
            <a:off x="558361" y="4106771"/>
            <a:ext cx="3657600" cy="338229"/>
          </a:xfrm>
        </p:spPr>
        <p:txBody>
          <a:bodyPr lIns="0" rIns="0">
            <a:noAutofit/>
          </a:bodyPr>
          <a:lstStyle>
            <a:lvl1pPr marL="0" indent="0">
              <a:buNone/>
              <a:defRPr sz="1400" baseline="0">
                <a:solidFill>
                  <a:srgbClr val="00529B"/>
                </a:solidFill>
                <a:latin typeface="Century Gothic" panose="020B0502020202020204" pitchFamily="34" charset="0"/>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Insert Presentation Date</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29876" y="6345936"/>
            <a:ext cx="2866437" cy="267577"/>
          </a:xfrm>
          <a:prstGeom prst="rect">
            <a:avLst/>
          </a:prstGeom>
        </p:spPr>
      </p:pic>
      <p:sp>
        <p:nvSpPr>
          <p:cNvPr id="10" name="Text Placeholder 16"/>
          <p:cNvSpPr>
            <a:spLocks noGrp="1"/>
          </p:cNvSpPr>
          <p:nvPr>
            <p:ph type="body" sz="quarter" idx="16" hasCustomPrompt="1"/>
          </p:nvPr>
        </p:nvSpPr>
        <p:spPr>
          <a:xfrm>
            <a:off x="558361" y="4468150"/>
            <a:ext cx="3657600" cy="338229"/>
          </a:xfrm>
        </p:spPr>
        <p:txBody>
          <a:bodyPr lIns="0" rIns="0">
            <a:noAutofit/>
          </a:bodyPr>
          <a:lstStyle>
            <a:lvl1pPr marL="0" indent="0">
              <a:buNone/>
              <a:defRPr sz="1400" baseline="0">
                <a:solidFill>
                  <a:srgbClr val="595959"/>
                </a:solidFill>
                <a:latin typeface="Century Gothic" panose="020B0502020202020204" pitchFamily="34" charset="0"/>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Insert </a:t>
            </a:r>
            <a:r>
              <a:rPr lang="en-US" dirty="0" err="1"/>
              <a:t>USI</a:t>
            </a:r>
            <a:r>
              <a:rPr lang="en-US" dirty="0"/>
              <a:t> Presenter Name</a:t>
            </a:r>
          </a:p>
        </p:txBody>
      </p:sp>
      <p:sp>
        <p:nvSpPr>
          <p:cNvPr id="11" name="Text Placeholder 4"/>
          <p:cNvSpPr txBox="1">
            <a:spLocks/>
          </p:cNvSpPr>
          <p:nvPr/>
        </p:nvSpPr>
        <p:spPr bwMode="auto">
          <a:xfrm>
            <a:off x="546786" y="5461521"/>
            <a:ext cx="6086025" cy="31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1" fontAlgn="base" hangingPunct="1">
              <a:spcBef>
                <a:spcPct val="0"/>
              </a:spcBef>
              <a:spcAft>
                <a:spcPts val="600"/>
              </a:spcAft>
              <a:buClr>
                <a:srgbClr val="00529B"/>
              </a:buClr>
              <a:buFont typeface="Wingdings" pitchFamily="2" charset="2"/>
              <a:buNone/>
              <a:defRPr sz="1200" b="0" i="0" kern="1200">
                <a:solidFill>
                  <a:srgbClr val="00529B"/>
                </a:solidFill>
                <a:latin typeface="Calibri Light" charset="0"/>
                <a:ea typeface="+mn-ea"/>
                <a:cs typeface="+mn-cs"/>
              </a:defRPr>
            </a:lvl1pPr>
            <a:lvl2pPr marL="687388" indent="-342900" algn="l" rtl="0" eaLnBrk="1" fontAlgn="base" hangingPunct="1">
              <a:spcBef>
                <a:spcPct val="0"/>
              </a:spcBef>
              <a:spcAft>
                <a:spcPts val="600"/>
              </a:spcAft>
              <a:buClr>
                <a:srgbClr val="00529B"/>
              </a:buClr>
              <a:buFont typeface="Verdana" pitchFamily="34" charset="0"/>
              <a:buChar char="–"/>
              <a:defRPr sz="1600" b="0" i="0" kern="1200">
                <a:solidFill>
                  <a:schemeClr val="tx2"/>
                </a:solidFill>
                <a:latin typeface="Calibri Light" charset="0"/>
                <a:ea typeface="+mn-ea"/>
                <a:cs typeface="+mn-cs"/>
              </a:defRPr>
            </a:lvl2pPr>
            <a:lvl3pPr marL="914400" indent="-227013" algn="l" rtl="0" eaLnBrk="1" fontAlgn="base" hangingPunct="1">
              <a:spcBef>
                <a:spcPct val="0"/>
              </a:spcBef>
              <a:spcAft>
                <a:spcPts val="600"/>
              </a:spcAft>
              <a:buClr>
                <a:srgbClr val="00529B"/>
              </a:buClr>
              <a:buFont typeface="Arial" charset="0"/>
              <a:buChar char="•"/>
              <a:defRPr sz="1600" b="0" i="0" kern="1200">
                <a:solidFill>
                  <a:schemeClr val="tx2"/>
                </a:solidFill>
                <a:latin typeface="Calibri Light" charset="0"/>
                <a:ea typeface="+mn-ea"/>
                <a:cs typeface="+mn-cs"/>
              </a:defRPr>
            </a:lvl3pPr>
            <a:lvl4pPr marL="1141413" indent="-227013" algn="l" rtl="0" eaLnBrk="1" fontAlgn="base" hangingPunct="1">
              <a:spcBef>
                <a:spcPct val="0"/>
              </a:spcBef>
              <a:spcAft>
                <a:spcPts val="600"/>
              </a:spcAft>
              <a:buClr>
                <a:srgbClr val="00529B"/>
              </a:buClr>
              <a:buFont typeface="Wingdings" pitchFamily="2" charset="2"/>
              <a:buChar char="§"/>
              <a:defRPr sz="1600" b="0" i="0" kern="1200">
                <a:solidFill>
                  <a:schemeClr val="tx2"/>
                </a:solidFill>
                <a:latin typeface="Calibri Light" charset="0"/>
                <a:ea typeface="+mn-ea"/>
                <a:cs typeface="+mn-cs"/>
              </a:defRPr>
            </a:lvl4pPr>
            <a:lvl5pPr marL="1376363" indent="-234950" algn="l" rtl="0" eaLnBrk="1" fontAlgn="base" hangingPunct="1">
              <a:spcBef>
                <a:spcPct val="0"/>
              </a:spcBef>
              <a:spcAft>
                <a:spcPts val="600"/>
              </a:spcAft>
              <a:buClr>
                <a:srgbClr val="00529B"/>
              </a:buClr>
              <a:buSzPct val="90000"/>
              <a:buFont typeface="Wingdings" pitchFamily="2" charset="2"/>
              <a:buChar char="§"/>
              <a:defRPr sz="1600" b="0" i="0" kern="1200">
                <a:solidFill>
                  <a:schemeClr val="tx2"/>
                </a:solidFill>
                <a:latin typeface="Calibri Light"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200"/>
              </a:spcAft>
            </a:pPr>
            <a:r>
              <a:rPr lang="en-US" sz="1400" dirty="0">
                <a:solidFill>
                  <a:schemeClr val="tx1">
                    <a:lumMod val="75000"/>
                  </a:schemeClr>
                </a:solidFill>
                <a:latin typeface="Century Gothic" panose="020B0502020202020204" pitchFamily="34" charset="0"/>
                <a:cs typeface="Helvetica"/>
              </a:rPr>
              <a:t>www.usi.com</a:t>
            </a:r>
          </a:p>
        </p:txBody>
      </p:sp>
      <p:sp>
        <p:nvSpPr>
          <p:cNvPr id="13" name="Text Placeholder 4">
            <a:extLst>
              <a:ext uri="{FF2B5EF4-FFF2-40B4-BE49-F238E27FC236}">
                <a16:creationId xmlns:a16="http://schemas.microsoft.com/office/drawing/2014/main" id="{3C3C30FC-0779-46C4-822C-9806F298904B}"/>
              </a:ext>
            </a:extLst>
          </p:cNvPr>
          <p:cNvSpPr txBox="1">
            <a:spLocks/>
          </p:cNvSpPr>
          <p:nvPr userDrawn="1"/>
        </p:nvSpPr>
        <p:spPr bwMode="auto">
          <a:xfrm>
            <a:off x="546786" y="5461521"/>
            <a:ext cx="3657600" cy="31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1" fontAlgn="base" hangingPunct="1">
              <a:spcBef>
                <a:spcPct val="0"/>
              </a:spcBef>
              <a:spcAft>
                <a:spcPts val="600"/>
              </a:spcAft>
              <a:buClr>
                <a:srgbClr val="00529B"/>
              </a:buClr>
              <a:buFont typeface="Wingdings" pitchFamily="2" charset="2"/>
              <a:buNone/>
              <a:defRPr sz="1200" b="0" i="0" kern="1200">
                <a:solidFill>
                  <a:srgbClr val="00529B"/>
                </a:solidFill>
                <a:latin typeface="Calibri Light" charset="0"/>
                <a:ea typeface="+mn-ea"/>
                <a:cs typeface="+mn-cs"/>
              </a:defRPr>
            </a:lvl1pPr>
            <a:lvl2pPr marL="687388" indent="-342900" algn="l" rtl="0" eaLnBrk="1" fontAlgn="base" hangingPunct="1">
              <a:spcBef>
                <a:spcPct val="0"/>
              </a:spcBef>
              <a:spcAft>
                <a:spcPts val="600"/>
              </a:spcAft>
              <a:buClr>
                <a:srgbClr val="00529B"/>
              </a:buClr>
              <a:buFont typeface="Verdana" pitchFamily="34" charset="0"/>
              <a:buChar char="–"/>
              <a:defRPr sz="1600" b="0" i="0" kern="1200">
                <a:solidFill>
                  <a:schemeClr val="tx2"/>
                </a:solidFill>
                <a:latin typeface="Calibri Light" charset="0"/>
                <a:ea typeface="+mn-ea"/>
                <a:cs typeface="+mn-cs"/>
              </a:defRPr>
            </a:lvl2pPr>
            <a:lvl3pPr marL="914400" indent="-227013" algn="l" rtl="0" eaLnBrk="1" fontAlgn="base" hangingPunct="1">
              <a:spcBef>
                <a:spcPct val="0"/>
              </a:spcBef>
              <a:spcAft>
                <a:spcPts val="600"/>
              </a:spcAft>
              <a:buClr>
                <a:srgbClr val="00529B"/>
              </a:buClr>
              <a:buFont typeface="Arial" charset="0"/>
              <a:buChar char="•"/>
              <a:defRPr sz="1600" b="0" i="0" kern="1200">
                <a:solidFill>
                  <a:schemeClr val="tx2"/>
                </a:solidFill>
                <a:latin typeface="Calibri Light" charset="0"/>
                <a:ea typeface="+mn-ea"/>
                <a:cs typeface="+mn-cs"/>
              </a:defRPr>
            </a:lvl3pPr>
            <a:lvl4pPr marL="1141413" indent="-227013" algn="l" rtl="0" eaLnBrk="1" fontAlgn="base" hangingPunct="1">
              <a:spcBef>
                <a:spcPct val="0"/>
              </a:spcBef>
              <a:spcAft>
                <a:spcPts val="600"/>
              </a:spcAft>
              <a:buClr>
                <a:srgbClr val="00529B"/>
              </a:buClr>
              <a:buFont typeface="Wingdings" pitchFamily="2" charset="2"/>
              <a:buChar char="§"/>
              <a:defRPr sz="1600" b="0" i="0" kern="1200">
                <a:solidFill>
                  <a:schemeClr val="tx2"/>
                </a:solidFill>
                <a:latin typeface="Calibri Light" charset="0"/>
                <a:ea typeface="+mn-ea"/>
                <a:cs typeface="+mn-cs"/>
              </a:defRPr>
            </a:lvl4pPr>
            <a:lvl5pPr marL="1376363" indent="-234950" algn="l" rtl="0" eaLnBrk="1" fontAlgn="base" hangingPunct="1">
              <a:spcBef>
                <a:spcPct val="0"/>
              </a:spcBef>
              <a:spcAft>
                <a:spcPts val="600"/>
              </a:spcAft>
              <a:buClr>
                <a:srgbClr val="00529B"/>
              </a:buClr>
              <a:buSzPct val="90000"/>
              <a:buFont typeface="Wingdings" pitchFamily="2" charset="2"/>
              <a:buChar char="§"/>
              <a:defRPr sz="1600" b="0" i="0" kern="1200">
                <a:solidFill>
                  <a:schemeClr val="tx2"/>
                </a:solidFill>
                <a:latin typeface="Calibri Light"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200"/>
              </a:spcAft>
            </a:pPr>
            <a:r>
              <a:rPr lang="en-US" sz="1400" dirty="0">
                <a:solidFill>
                  <a:srgbClr val="363636"/>
                </a:solidFill>
                <a:latin typeface="Century Gothic" panose="020B0502020202020204" pitchFamily="34" charset="0"/>
                <a:cs typeface="Helvetica"/>
              </a:rPr>
              <a:t>www.usi.com</a:t>
            </a:r>
          </a:p>
        </p:txBody>
      </p:sp>
    </p:spTree>
    <p:custDataLst>
      <p:tags r:id="rId1"/>
    </p:custDataLst>
    <p:extLst>
      <p:ext uri="{BB962C8B-B14F-4D97-AF65-F5344CB8AC3E}">
        <p14:creationId xmlns:p14="http://schemas.microsoft.com/office/powerpoint/2010/main" val="2139395207"/>
      </p:ext>
    </p:extLst>
  </p:cSld>
  <p:clrMapOvr>
    <a:masterClrMapping/>
  </p:clrMapOvr>
  <p:extLst>
    <p:ext uri="{DCECCB84-F9BA-43D5-87BE-67443E8EF086}">
      <p15:sldGuideLst xmlns:p15="http://schemas.microsoft.com/office/powerpoint/2012/main">
        <p15:guide id="1" pos="2880" userDrawn="1">
          <p15:clr>
            <a:srgbClr val="FBAE40"/>
          </p15:clr>
        </p15:guide>
        <p15:guide id="2" pos="3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Slide 1">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2ABD2C1-662F-4339-B765-70CB3D40FD0E}"/>
              </a:ext>
            </a:extLst>
          </p:cNvPr>
          <p:cNvGrpSpPr/>
          <p:nvPr userDrawn="1"/>
        </p:nvGrpSpPr>
        <p:grpSpPr>
          <a:xfrm>
            <a:off x="0" y="-1"/>
            <a:ext cx="9144000" cy="301752"/>
            <a:chOff x="0" y="-1"/>
            <a:chExt cx="9144000" cy="301752"/>
          </a:xfrm>
        </p:grpSpPr>
        <p:sp>
          <p:nvSpPr>
            <p:cNvPr id="9" name="Rectangle 8">
              <a:extLst>
                <a:ext uri="{FF2B5EF4-FFF2-40B4-BE49-F238E27FC236}">
                  <a16:creationId xmlns:a16="http://schemas.microsoft.com/office/drawing/2014/main" id="{A9E19D80-1899-4180-BE14-AC94F85445C9}"/>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423B153-E3E6-4FF6-8511-1F09604451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3" name="Table Placeholder 12">
            <a:extLst>
              <a:ext uri="{FF2B5EF4-FFF2-40B4-BE49-F238E27FC236}">
                <a16:creationId xmlns:a16="http://schemas.microsoft.com/office/drawing/2014/main" id="{DE9853B8-7F84-405E-BEB4-7B6B8471A017}"/>
              </a:ext>
            </a:extLst>
          </p:cNvPr>
          <p:cNvSpPr>
            <a:spLocks noGrp="1"/>
          </p:cNvSpPr>
          <p:nvPr>
            <p:ph type="tbl" sz="quarter" idx="10"/>
          </p:nvPr>
        </p:nvSpPr>
        <p:spPr>
          <a:xfrm>
            <a:off x="457200" y="1645920"/>
            <a:ext cx="8229600" cy="4657723"/>
          </a:xfrm>
        </p:spPr>
        <p:txBody>
          <a:bodyPr/>
          <a:lstStyle>
            <a:lvl1pPr marL="457200" indent="-457200">
              <a:buFont typeface="Wingdings" panose="05000000000000000000" pitchFamily="2" charset="2"/>
              <a:buChar char="§"/>
              <a:defRPr sz="2000">
                <a:latin typeface="+mn-lt"/>
              </a:defRPr>
            </a:lvl1pPr>
            <a:lvl2pPr marL="344488" indent="0">
              <a:buNone/>
              <a:defRPr/>
            </a:lvl2pPr>
            <a:lvl3pPr>
              <a:defRPr/>
            </a:lvl3pPr>
            <a:lvl4pPr>
              <a:defRPr/>
            </a:lvl4pPr>
            <a:lvl5pPr>
              <a:defRPr/>
            </a:lvl5pPr>
          </a:lstStyle>
          <a:p>
            <a:r>
              <a:rPr lang="en-US" dirty="0"/>
              <a:t>Click icon to add table</a:t>
            </a:r>
          </a:p>
        </p:txBody>
      </p:sp>
      <p:sp>
        <p:nvSpPr>
          <p:cNvPr id="12" name="Rectangle 11">
            <a:extLst>
              <a:ext uri="{FF2B5EF4-FFF2-40B4-BE49-F238E27FC236}">
                <a16:creationId xmlns:a16="http://schemas.microsoft.com/office/drawing/2014/main" id="{FFAD98BF-25ED-4ED1-AF15-438F62CD992E}"/>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4" name="Picture 13">
            <a:extLst>
              <a:ext uri="{FF2B5EF4-FFF2-40B4-BE49-F238E27FC236}">
                <a16:creationId xmlns:a16="http://schemas.microsoft.com/office/drawing/2014/main" id="{E25F8316-FC17-40CD-A2E2-96410F08B3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
        <p:nvSpPr>
          <p:cNvPr id="15" name="Line 9">
            <a:extLst>
              <a:ext uri="{FF2B5EF4-FFF2-40B4-BE49-F238E27FC236}">
                <a16:creationId xmlns:a16="http://schemas.microsoft.com/office/drawing/2014/main" id="{1148E60D-DC4F-42C2-BBB4-A5B35D1FC02B}"/>
              </a:ext>
            </a:extLst>
          </p:cNvPr>
          <p:cNvSpPr>
            <a:spLocks noChangeShapeType="1"/>
          </p:cNvSpPr>
          <p:nvPr userDrawn="1"/>
        </p:nvSpPr>
        <p:spPr bwMode="auto">
          <a:xfrm>
            <a:off x="457200" y="15087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Tree>
    <p:custDataLst>
      <p:tags r:id="rId1"/>
    </p:custDataLst>
    <p:extLst>
      <p:ext uri="{BB962C8B-B14F-4D97-AF65-F5344CB8AC3E}">
        <p14:creationId xmlns:p14="http://schemas.microsoft.com/office/powerpoint/2010/main" val="1705177184"/>
      </p:ext>
    </p:extLst>
  </p:cSld>
  <p:clrMapOvr>
    <a:masterClrMapping/>
  </p:clrMapOvr>
  <p:extLst>
    <p:ext uri="{DCECCB84-F9BA-43D5-87BE-67443E8EF086}">
      <p15:sldGuideLst xmlns:p15="http://schemas.microsoft.com/office/powerpoint/2012/main">
        <p15:guide id="4"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193D22-4511-40AF-BD61-2C06E9FF4568}"/>
              </a:ext>
            </a:extLst>
          </p:cNvPr>
          <p:cNvGrpSpPr/>
          <p:nvPr userDrawn="1"/>
        </p:nvGrpSpPr>
        <p:grpSpPr>
          <a:xfrm>
            <a:off x="0" y="-1"/>
            <a:ext cx="9144000" cy="301752"/>
            <a:chOff x="0" y="-1"/>
            <a:chExt cx="9144000" cy="301752"/>
          </a:xfrm>
        </p:grpSpPr>
        <p:sp>
          <p:nvSpPr>
            <p:cNvPr id="8" name="Rectangle 7">
              <a:extLst>
                <a:ext uri="{FF2B5EF4-FFF2-40B4-BE49-F238E27FC236}">
                  <a16:creationId xmlns:a16="http://schemas.microsoft.com/office/drawing/2014/main" id="{5A8EC167-AF33-4653-AAC0-F9F8C3AD9826}"/>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DC5725A-C64C-401E-9C71-1F6C298F31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0" name="Table Placeholder 12">
            <a:extLst>
              <a:ext uri="{FF2B5EF4-FFF2-40B4-BE49-F238E27FC236}">
                <a16:creationId xmlns:a16="http://schemas.microsoft.com/office/drawing/2014/main" id="{6EC5BDB6-C06F-468D-8EE8-9D542630611B}"/>
              </a:ext>
            </a:extLst>
          </p:cNvPr>
          <p:cNvSpPr>
            <a:spLocks noGrp="1"/>
          </p:cNvSpPr>
          <p:nvPr>
            <p:ph type="tbl" sz="quarter" idx="10"/>
          </p:nvPr>
        </p:nvSpPr>
        <p:spPr>
          <a:xfrm>
            <a:off x="457200" y="1645920"/>
            <a:ext cx="8229600" cy="4657723"/>
          </a:xfrm>
        </p:spPr>
        <p:txBody>
          <a:bodyPr>
            <a:normAutofit/>
          </a:bodyPr>
          <a:lstStyle>
            <a:lvl1pPr>
              <a:defRPr sz="2000">
                <a:latin typeface="+mn-lt"/>
              </a:defRPr>
            </a:lvl1pPr>
          </a:lstStyle>
          <a:p>
            <a:r>
              <a:rPr lang="en-US" dirty="0"/>
              <a:t>Click icon to add table</a:t>
            </a:r>
          </a:p>
        </p:txBody>
      </p:sp>
      <p:sp>
        <p:nvSpPr>
          <p:cNvPr id="11" name="Rectangle 10">
            <a:extLst>
              <a:ext uri="{FF2B5EF4-FFF2-40B4-BE49-F238E27FC236}">
                <a16:creationId xmlns:a16="http://schemas.microsoft.com/office/drawing/2014/main" id="{9091DB94-A332-4515-BB2A-160A5FE2A944}"/>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2" name="Picture 11">
            <a:extLst>
              <a:ext uri="{FF2B5EF4-FFF2-40B4-BE49-F238E27FC236}">
                <a16:creationId xmlns:a16="http://schemas.microsoft.com/office/drawing/2014/main" id="{2ADF5ACB-55B8-4477-888B-CF6BF73FB5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1973035167"/>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Art Graphic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DF818A1-0E35-4961-B49A-1A2CE0CB0D84}"/>
              </a:ext>
            </a:extLst>
          </p:cNvPr>
          <p:cNvGrpSpPr/>
          <p:nvPr userDrawn="1"/>
        </p:nvGrpSpPr>
        <p:grpSpPr>
          <a:xfrm>
            <a:off x="0" y="-1"/>
            <a:ext cx="9144000" cy="301752"/>
            <a:chOff x="0" y="-1"/>
            <a:chExt cx="9144000" cy="301752"/>
          </a:xfrm>
        </p:grpSpPr>
        <p:sp>
          <p:nvSpPr>
            <p:cNvPr id="9" name="Rectangle 8">
              <a:extLst>
                <a:ext uri="{FF2B5EF4-FFF2-40B4-BE49-F238E27FC236}">
                  <a16:creationId xmlns:a16="http://schemas.microsoft.com/office/drawing/2014/main" id="{BAAC4780-1F16-4A4A-8137-A2BFB0CF3890}"/>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8E88C5E-AD40-4ABB-94DE-ABC6C9909D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4" name="SmartArt Placeholder 3">
            <a:extLst>
              <a:ext uri="{FF2B5EF4-FFF2-40B4-BE49-F238E27FC236}">
                <a16:creationId xmlns:a16="http://schemas.microsoft.com/office/drawing/2014/main" id="{9E2A24EA-495B-4D7A-A637-5D67CED08034}"/>
              </a:ext>
            </a:extLst>
          </p:cNvPr>
          <p:cNvSpPr>
            <a:spLocks noGrp="1"/>
          </p:cNvSpPr>
          <p:nvPr>
            <p:ph type="dgm" sz="quarter" idx="10"/>
          </p:nvPr>
        </p:nvSpPr>
        <p:spPr>
          <a:xfrm>
            <a:off x="478237" y="1645920"/>
            <a:ext cx="3840480" cy="4663440"/>
          </a:xfrm>
        </p:spPr>
        <p:txBody>
          <a:bodyPr>
            <a:normAutofit/>
          </a:bodyPr>
          <a:lstStyle>
            <a:lvl1pPr>
              <a:defRPr sz="2000">
                <a:latin typeface="+mn-lt"/>
              </a:defRPr>
            </a:lvl1pPr>
          </a:lstStyle>
          <a:p>
            <a:r>
              <a:rPr lang="en-US" dirty="0"/>
              <a:t>Click icon to add SmartArt graphic</a:t>
            </a:r>
          </a:p>
        </p:txBody>
      </p:sp>
      <p:sp>
        <p:nvSpPr>
          <p:cNvPr id="13" name="SmartArt Placeholder 3">
            <a:extLst>
              <a:ext uri="{FF2B5EF4-FFF2-40B4-BE49-F238E27FC236}">
                <a16:creationId xmlns:a16="http://schemas.microsoft.com/office/drawing/2014/main" id="{D9702C71-2E0A-48AA-8BF2-E82BA076FF84}"/>
              </a:ext>
            </a:extLst>
          </p:cNvPr>
          <p:cNvSpPr>
            <a:spLocks noGrp="1"/>
          </p:cNvSpPr>
          <p:nvPr>
            <p:ph type="dgm" sz="quarter" idx="11"/>
          </p:nvPr>
        </p:nvSpPr>
        <p:spPr>
          <a:xfrm>
            <a:off x="4854481" y="1645920"/>
            <a:ext cx="3840480" cy="4663440"/>
          </a:xfrm>
        </p:spPr>
        <p:txBody>
          <a:bodyPr>
            <a:normAutofit/>
          </a:bodyPr>
          <a:lstStyle>
            <a:lvl1pPr>
              <a:defRPr sz="2000">
                <a:latin typeface="+mn-lt"/>
              </a:defRPr>
            </a:lvl1pPr>
          </a:lstStyle>
          <a:p>
            <a:r>
              <a:rPr lang="en-US" dirty="0"/>
              <a:t>Click icon to add SmartArt graphic</a:t>
            </a:r>
          </a:p>
        </p:txBody>
      </p:sp>
      <p:sp>
        <p:nvSpPr>
          <p:cNvPr id="10" name="Rectangle 9">
            <a:extLst>
              <a:ext uri="{FF2B5EF4-FFF2-40B4-BE49-F238E27FC236}">
                <a16:creationId xmlns:a16="http://schemas.microsoft.com/office/drawing/2014/main" id="{E957C223-942D-4BF9-955B-13B5320CEC95}"/>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2C6DBD38-1299-4133-BDF6-DB143897B8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2058476532"/>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 Char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D5682B-5708-4025-80F0-25C70DBD4FFC}"/>
              </a:ext>
            </a:extLst>
          </p:cNvPr>
          <p:cNvGrpSpPr/>
          <p:nvPr userDrawn="1"/>
        </p:nvGrpSpPr>
        <p:grpSpPr>
          <a:xfrm>
            <a:off x="0" y="-1"/>
            <a:ext cx="9144000" cy="301752"/>
            <a:chOff x="0" y="-1"/>
            <a:chExt cx="9144000" cy="301752"/>
          </a:xfrm>
        </p:grpSpPr>
        <p:sp>
          <p:nvSpPr>
            <p:cNvPr id="9" name="Rectangle 8">
              <a:extLst>
                <a:ext uri="{FF2B5EF4-FFF2-40B4-BE49-F238E27FC236}">
                  <a16:creationId xmlns:a16="http://schemas.microsoft.com/office/drawing/2014/main" id="{CB0CD0B5-E00A-400C-A92E-410B1D7A10EE}"/>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18CDB67-6BBC-4FF0-9ADC-3ECC32297F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4" name="Chart Placeholder 3">
            <a:extLst>
              <a:ext uri="{FF2B5EF4-FFF2-40B4-BE49-F238E27FC236}">
                <a16:creationId xmlns:a16="http://schemas.microsoft.com/office/drawing/2014/main" id="{68978723-E2D5-40D8-885F-3224F1209B6F}"/>
              </a:ext>
            </a:extLst>
          </p:cNvPr>
          <p:cNvSpPr>
            <a:spLocks noGrp="1"/>
          </p:cNvSpPr>
          <p:nvPr>
            <p:ph type="chart" sz="quarter" idx="10"/>
          </p:nvPr>
        </p:nvSpPr>
        <p:spPr>
          <a:xfrm>
            <a:off x="478238" y="1645920"/>
            <a:ext cx="3840480" cy="4657725"/>
          </a:xfrm>
        </p:spPr>
        <p:txBody>
          <a:bodyPr>
            <a:normAutofit/>
          </a:bodyPr>
          <a:lstStyle>
            <a:lvl1pPr>
              <a:defRPr sz="2000"/>
            </a:lvl1pPr>
          </a:lstStyle>
          <a:p>
            <a:r>
              <a:rPr lang="en-US" dirty="0"/>
              <a:t>Click icon to add chart</a:t>
            </a:r>
          </a:p>
        </p:txBody>
      </p:sp>
      <p:sp>
        <p:nvSpPr>
          <p:cNvPr id="13" name="Chart Placeholder 3">
            <a:extLst>
              <a:ext uri="{FF2B5EF4-FFF2-40B4-BE49-F238E27FC236}">
                <a16:creationId xmlns:a16="http://schemas.microsoft.com/office/drawing/2014/main" id="{76FE0244-6016-415E-A7A5-5D59A7F11AEB}"/>
              </a:ext>
            </a:extLst>
          </p:cNvPr>
          <p:cNvSpPr>
            <a:spLocks noGrp="1"/>
          </p:cNvSpPr>
          <p:nvPr>
            <p:ph type="chart" sz="quarter" idx="11"/>
          </p:nvPr>
        </p:nvSpPr>
        <p:spPr>
          <a:xfrm>
            <a:off x="4857895" y="1645920"/>
            <a:ext cx="3840480" cy="4657725"/>
          </a:xfrm>
        </p:spPr>
        <p:txBody>
          <a:bodyPr>
            <a:normAutofit/>
          </a:bodyPr>
          <a:lstStyle>
            <a:lvl1pPr>
              <a:defRPr sz="2000"/>
            </a:lvl1pPr>
          </a:lstStyle>
          <a:p>
            <a:r>
              <a:rPr lang="en-US" dirty="0"/>
              <a:t>Click icon to add chart</a:t>
            </a:r>
          </a:p>
        </p:txBody>
      </p:sp>
      <p:sp>
        <p:nvSpPr>
          <p:cNvPr id="10" name="Rectangle 9">
            <a:extLst>
              <a:ext uri="{FF2B5EF4-FFF2-40B4-BE49-F238E27FC236}">
                <a16:creationId xmlns:a16="http://schemas.microsoft.com/office/drawing/2014/main" id="{3DE5E661-806A-495E-8FD9-005E6FCD8639}"/>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2314D870-A350-4809-BA32-C0D8852DC5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965947341"/>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94051C-1F2F-4C98-B3CB-63AB3DE1925A}"/>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6" name="Picture 5">
            <a:extLst>
              <a:ext uri="{FF2B5EF4-FFF2-40B4-BE49-F238E27FC236}">
                <a16:creationId xmlns:a16="http://schemas.microsoft.com/office/drawing/2014/main" id="{299E4F14-DD18-478E-BF25-1CB2A85097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grpSp>
        <p:nvGrpSpPr>
          <p:cNvPr id="7" name="Group 6">
            <a:extLst>
              <a:ext uri="{FF2B5EF4-FFF2-40B4-BE49-F238E27FC236}">
                <a16:creationId xmlns:a16="http://schemas.microsoft.com/office/drawing/2014/main" id="{65770855-2A62-448B-AD9B-3675FC63A6BB}"/>
              </a:ext>
            </a:extLst>
          </p:cNvPr>
          <p:cNvGrpSpPr/>
          <p:nvPr userDrawn="1"/>
        </p:nvGrpSpPr>
        <p:grpSpPr>
          <a:xfrm>
            <a:off x="0" y="-1"/>
            <a:ext cx="9144000" cy="301752"/>
            <a:chOff x="0" y="-1"/>
            <a:chExt cx="9144000" cy="301752"/>
          </a:xfrm>
        </p:grpSpPr>
        <p:sp>
          <p:nvSpPr>
            <p:cNvPr id="8" name="Rectangle 7">
              <a:extLst>
                <a:ext uri="{FF2B5EF4-FFF2-40B4-BE49-F238E27FC236}">
                  <a16:creationId xmlns:a16="http://schemas.microsoft.com/office/drawing/2014/main" id="{7421C8AB-B7C5-4753-B6E2-DD7732D57572}"/>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963758C-62A8-403C-917F-28C2D36BBBD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Tree>
    <p:custDataLst>
      <p:tags r:id="rId1"/>
    </p:custDataLst>
    <p:extLst>
      <p:ext uri="{BB962C8B-B14F-4D97-AF65-F5344CB8AC3E}">
        <p14:creationId xmlns:p14="http://schemas.microsoft.com/office/powerpoint/2010/main" val="2637334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Disclaimer">
    <p:spTree>
      <p:nvGrpSpPr>
        <p:cNvPr id="1" name=""/>
        <p:cNvGrpSpPr/>
        <p:nvPr/>
      </p:nvGrpSpPr>
      <p:grpSpPr>
        <a:xfrm>
          <a:off x="0" y="0"/>
          <a:ext cx="0" cy="0"/>
          <a:chOff x="0" y="0"/>
          <a:chExt cx="0" cy="0"/>
        </a:xfrm>
      </p:grpSpPr>
      <p:sp>
        <p:nvSpPr>
          <p:cNvPr id="3" name="Rectangle 2"/>
          <p:cNvSpPr/>
          <p:nvPr/>
        </p:nvSpPr>
        <p:spPr>
          <a:xfrm>
            <a:off x="534989" y="5844207"/>
            <a:ext cx="8061325" cy="772006"/>
          </a:xfrm>
          <a:prstGeom prst="rect">
            <a:avLst/>
          </a:prstGeom>
        </p:spPr>
        <p:txBody>
          <a:bodyPr wrap="square">
            <a:spAutoFit/>
          </a:bodyPr>
          <a:lstStyle/>
          <a:p>
            <a:pPr>
              <a:spcAft>
                <a:spcPts val="500"/>
              </a:spcAft>
            </a:pPr>
            <a:r>
              <a:rPr lang="en-US" sz="1000" dirty="0">
                <a:solidFill>
                  <a:srgbClr val="363636"/>
                </a:solidFill>
                <a:latin typeface="Calibri" charset="0"/>
                <a:ea typeface="Calibri" charset="0"/>
                <a:cs typeface="Calibri" charset="0"/>
              </a:rPr>
              <a:t>CONFIDENTIAL AND PROPRIETARY: This document and the information contained herein is confidential and proprietary information of USI Insurance Services, LLC ("USI"). Recipient agrees not to copy, reproduce or distribute this document, in whole or in part, without the prior written consent of USI. Estimates are illustrative given data limitation, may not be cumulative and are subject to change based on carrier underwriting.   </a:t>
            </a:r>
          </a:p>
          <a:p>
            <a:pPr>
              <a:spcAft>
                <a:spcPts val="500"/>
              </a:spcAft>
            </a:pPr>
            <a:r>
              <a:rPr lang="en-US" sz="1000" dirty="0">
                <a:solidFill>
                  <a:srgbClr val="363636"/>
                </a:solidFill>
                <a:latin typeface="Calibri" charset="0"/>
                <a:ea typeface="Calibri" charset="0"/>
                <a:cs typeface="Calibri" charset="0"/>
              </a:rPr>
              <a:t>© 2019 USI Insurance Services. All rights reserved.</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367" y="5195710"/>
            <a:ext cx="893283" cy="466656"/>
          </a:xfrm>
          <a:prstGeom prst="rect">
            <a:avLst/>
          </a:prstGeom>
        </p:spPr>
      </p:pic>
      <p:pic>
        <p:nvPicPr>
          <p:cNvPr id="6" name="Picture 5">
            <a:extLst>
              <a:ext uri="{FF2B5EF4-FFF2-40B4-BE49-F238E27FC236}">
                <a16:creationId xmlns:a16="http://schemas.microsoft.com/office/drawing/2014/main" id="{EC1436BD-9418-4EC8-8075-F3727E71C2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8367" y="5195710"/>
            <a:ext cx="893283" cy="466656"/>
          </a:xfrm>
          <a:prstGeom prst="rect">
            <a:avLst/>
          </a:prstGeom>
        </p:spPr>
      </p:pic>
    </p:spTree>
    <p:custDataLst>
      <p:tags r:id="rId1"/>
    </p:custDataLst>
    <p:extLst>
      <p:ext uri="{BB962C8B-B14F-4D97-AF65-F5344CB8AC3E}">
        <p14:creationId xmlns:p14="http://schemas.microsoft.com/office/powerpoint/2010/main" val="1386417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c Solution Page">
    <p:spTree>
      <p:nvGrpSpPr>
        <p:cNvPr id="1" name=""/>
        <p:cNvGrpSpPr/>
        <p:nvPr/>
      </p:nvGrpSpPr>
      <p:grpSpPr>
        <a:xfrm>
          <a:off x="0" y="0"/>
          <a:ext cx="0" cy="0"/>
          <a:chOff x="0" y="0"/>
          <a:chExt cx="0" cy="0"/>
        </a:xfrm>
      </p:grpSpPr>
      <p:sp>
        <p:nvSpPr>
          <p:cNvPr id="9" name="Rectangle 8"/>
          <p:cNvSpPr>
            <a:spLocks noChangeArrowheads="1"/>
          </p:cNvSpPr>
          <p:nvPr userDrawn="1"/>
        </p:nvSpPr>
        <p:spPr bwMode="white">
          <a:xfrm>
            <a:off x="8085225" y="6574954"/>
            <a:ext cx="535991"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algn="r" defTabSz="887450" fontAlgn="base">
              <a:spcBef>
                <a:spcPct val="0"/>
              </a:spcBef>
              <a:spcAft>
                <a:spcPct val="0"/>
              </a:spcAft>
            </a:pPr>
            <a:r>
              <a:rPr lang="en-US" sz="900" dirty="0">
                <a:solidFill>
                  <a:srgbClr val="245397"/>
                </a:solidFill>
                <a:latin typeface="Century Gothic" panose="020B0502020202020204" pitchFamily="34" charset="0"/>
                <a:ea typeface="Arial Unicode MS"/>
                <a:cs typeface="Arial Unicode MS"/>
              </a:rPr>
              <a:t>|  </a:t>
            </a:r>
            <a:fld id="{8D49C36D-2828-4A97-99A8-90B5CE38AFFC}" type="slidenum">
              <a:rPr lang="en-US" sz="900" smtClean="0">
                <a:solidFill>
                  <a:srgbClr val="245397"/>
                </a:solidFill>
                <a:latin typeface="Century Gothic" panose="020B0502020202020204" pitchFamily="34" charset="0"/>
                <a:ea typeface="Arial Unicode MS"/>
                <a:cs typeface="Arial Unicode MS"/>
              </a:rPr>
              <a:pPr algn="r" defTabSz="887450" fontAlgn="base">
                <a:spcBef>
                  <a:spcPct val="0"/>
                </a:spcBef>
                <a:spcAft>
                  <a:spcPct val="0"/>
                </a:spcAft>
              </a:pPr>
              <a:t>‹#›</a:t>
            </a:fld>
            <a:endParaRPr lang="en-US" sz="900" dirty="0">
              <a:solidFill>
                <a:srgbClr val="245397"/>
              </a:solidFill>
              <a:latin typeface="Century Gothic" panose="020B0502020202020204" pitchFamily="34" charset="0"/>
              <a:ea typeface="Arial Unicode MS"/>
              <a:cs typeface="Arial Unicode MS"/>
            </a:endParaRPr>
          </a:p>
        </p:txBody>
      </p:sp>
      <p:sp>
        <p:nvSpPr>
          <p:cNvPr id="12" name="Rectangle 11"/>
          <p:cNvSpPr>
            <a:spLocks noChangeArrowheads="1"/>
          </p:cNvSpPr>
          <p:nvPr userDrawn="1"/>
        </p:nvSpPr>
        <p:spPr bwMode="white">
          <a:xfrm>
            <a:off x="8085225" y="6574954"/>
            <a:ext cx="535991"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algn="r" defTabSz="887450" fontAlgn="base">
              <a:spcBef>
                <a:spcPct val="0"/>
              </a:spcBef>
              <a:spcAft>
                <a:spcPct val="0"/>
              </a:spcAft>
            </a:pPr>
            <a:r>
              <a:rPr lang="en-US" sz="900" dirty="0">
                <a:solidFill>
                  <a:srgbClr val="245397"/>
                </a:solidFill>
                <a:latin typeface="Century Gothic" panose="020B0502020202020204" pitchFamily="34" charset="0"/>
                <a:ea typeface="Arial Unicode MS"/>
                <a:cs typeface="Arial Unicode MS"/>
              </a:rPr>
              <a:t>|  </a:t>
            </a:r>
            <a:fld id="{8D49C36D-2828-4A97-99A8-90B5CE38AFFC}" type="slidenum">
              <a:rPr lang="en-US" sz="900" smtClean="0">
                <a:solidFill>
                  <a:srgbClr val="245397"/>
                </a:solidFill>
                <a:latin typeface="Century Gothic" panose="020B0502020202020204" pitchFamily="34" charset="0"/>
                <a:ea typeface="Arial Unicode MS"/>
                <a:cs typeface="Arial Unicode MS"/>
              </a:rPr>
              <a:pPr algn="r" defTabSz="887450" fontAlgn="base">
                <a:spcBef>
                  <a:spcPct val="0"/>
                </a:spcBef>
                <a:spcAft>
                  <a:spcPct val="0"/>
                </a:spcAft>
              </a:pPr>
              <a:t>‹#›</a:t>
            </a:fld>
            <a:endParaRPr lang="en-US" sz="900" dirty="0">
              <a:solidFill>
                <a:srgbClr val="245397"/>
              </a:solidFill>
              <a:latin typeface="Century Gothic" panose="020B0502020202020204" pitchFamily="34" charset="0"/>
              <a:ea typeface="Arial Unicode MS"/>
              <a:cs typeface="Arial Unicode MS"/>
            </a:endParaRPr>
          </a:p>
        </p:txBody>
      </p:sp>
      <p:cxnSp>
        <p:nvCxnSpPr>
          <p:cNvPr id="11" name="Straight Connector 10"/>
          <p:cNvCxnSpPr/>
          <p:nvPr userDrawn="1"/>
        </p:nvCxnSpPr>
        <p:spPr>
          <a:xfrm>
            <a:off x="389382" y="1006705"/>
            <a:ext cx="8364868" cy="0"/>
          </a:xfrm>
          <a:prstGeom prst="line">
            <a:avLst/>
          </a:prstGeom>
          <a:ln>
            <a:solidFill>
              <a:srgbClr val="09549B"/>
            </a:solidFill>
          </a:ln>
        </p:spPr>
        <p:style>
          <a:lnRef idx="1">
            <a:schemeClr val="accent1"/>
          </a:lnRef>
          <a:fillRef idx="0">
            <a:schemeClr val="accent1"/>
          </a:fillRef>
          <a:effectRef idx="0">
            <a:schemeClr val="accent1"/>
          </a:effectRef>
          <a:fontRef idx="minor">
            <a:schemeClr val="tx1"/>
          </a:fontRef>
        </p:style>
      </p:cxnSp>
      <p:pic>
        <p:nvPicPr>
          <p:cNvPr id="13" name="Picture 12" descr="USILogo"/>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69039" y="6539478"/>
            <a:ext cx="501650" cy="250451"/>
          </a:xfrm>
          <a:prstGeom prst="rect">
            <a:avLst/>
          </a:prstGeom>
          <a:noFill/>
          <a:ln>
            <a:noFill/>
          </a:ln>
        </p:spPr>
      </p:pic>
      <p:sp>
        <p:nvSpPr>
          <p:cNvPr id="15" name="TextBox 14"/>
          <p:cNvSpPr txBox="1"/>
          <p:nvPr userDrawn="1"/>
        </p:nvSpPr>
        <p:spPr>
          <a:xfrm>
            <a:off x="321273" y="6596030"/>
            <a:ext cx="2614036" cy="193899"/>
          </a:xfrm>
          <a:prstGeom prst="rect">
            <a:avLst/>
          </a:prstGeom>
          <a:noFill/>
        </p:spPr>
        <p:txBody>
          <a:bodyPr wrap="square">
            <a:spAutoFit/>
          </a:bodyPr>
          <a:lstStyle/>
          <a:p>
            <a:pPr defTabSz="494456">
              <a:defRPr/>
            </a:pPr>
            <a:r>
              <a:rPr lang="en-US" sz="660" dirty="0">
                <a:solidFill>
                  <a:prstClr val="black">
                    <a:lumMod val="50000"/>
                    <a:lumOff val="50000"/>
                  </a:prstClr>
                </a:solidFill>
                <a:latin typeface="Arial" pitchFamily="34" charset="0"/>
                <a:ea typeface="ＭＳ Ｐゴシック" charset="-128"/>
                <a:cs typeface="Arial" pitchFamily="34" charset="0"/>
              </a:rPr>
              <a:t>© 2014-2020 USI Insurance Services. All rights reserved.</a:t>
            </a:r>
          </a:p>
        </p:txBody>
      </p:sp>
    </p:spTree>
    <p:custDataLst>
      <p:tags r:id="rId1"/>
    </p:custDataLst>
    <p:extLst>
      <p:ext uri="{BB962C8B-B14F-4D97-AF65-F5344CB8AC3E}">
        <p14:creationId xmlns:p14="http://schemas.microsoft.com/office/powerpoint/2010/main" val="1132947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Pg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E068E6-8A0B-4DB3-8277-7AE6ECD156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1" y="146"/>
            <a:ext cx="9144019" cy="1252412"/>
          </a:xfrm>
          <a:prstGeom prst="rect">
            <a:avLst/>
          </a:prstGeom>
        </p:spPr>
      </p:pic>
      <p:sp>
        <p:nvSpPr>
          <p:cNvPr id="2" name="Title 1"/>
          <p:cNvSpPr>
            <a:spLocks noGrp="1"/>
          </p:cNvSpPr>
          <p:nvPr>
            <p:ph type="title" hasCustomPrompt="1"/>
          </p:nvPr>
        </p:nvSpPr>
        <p:spPr>
          <a:xfrm>
            <a:off x="547731" y="1351727"/>
            <a:ext cx="8146327" cy="564159"/>
          </a:xfrm>
        </p:spPr>
        <p:txBody>
          <a:bodyPr anchor="b" anchorCtr="0">
            <a:normAutofit/>
          </a:bodyPr>
          <a:lstStyle>
            <a:lvl1pPr algn="r">
              <a:defRPr sz="2400">
                <a:solidFill>
                  <a:schemeClr val="accent1"/>
                </a:solidFill>
              </a:defRPr>
            </a:lvl1pPr>
          </a:lstStyle>
          <a:p>
            <a:r>
              <a:rPr lang="en-US" dirty="0"/>
              <a:t>Click to Edit Master Title Style</a:t>
            </a:r>
          </a:p>
        </p:txBody>
      </p:sp>
      <p:sp>
        <p:nvSpPr>
          <p:cNvPr id="13" name="Rectangle 12"/>
          <p:cNvSpPr>
            <a:spLocks noChangeArrowheads="1"/>
          </p:cNvSpPr>
          <p:nvPr userDrawn="1"/>
        </p:nvSpPr>
        <p:spPr bwMode="white">
          <a:xfrm>
            <a:off x="8219222" y="6518507"/>
            <a:ext cx="401993" cy="283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665665" fontAlgn="base">
              <a:spcBef>
                <a:spcPct val="0"/>
              </a:spcBef>
              <a:spcAft>
                <a:spcPct val="0"/>
              </a:spcAft>
            </a:pPr>
            <a:r>
              <a:rPr lang="en-US" sz="675" dirty="0">
                <a:solidFill>
                  <a:srgbClr val="245397"/>
                </a:solidFill>
                <a:latin typeface="Century Gothic" panose="020B0502020202020204" pitchFamily="34" charset="0"/>
                <a:ea typeface="Arial Unicode MS"/>
                <a:cs typeface="Arial Unicode MS"/>
              </a:rPr>
              <a:t>|  </a:t>
            </a:r>
            <a:fld id="{8D49C36D-2828-4A97-99A8-90B5CE38AFFC}" type="slidenum">
              <a:rPr lang="en-US" sz="675">
                <a:solidFill>
                  <a:srgbClr val="245397"/>
                </a:solidFill>
                <a:latin typeface="Century Gothic" panose="020B0502020202020204" pitchFamily="34" charset="0"/>
                <a:ea typeface="Arial Unicode MS"/>
                <a:cs typeface="Arial Unicode MS"/>
              </a:rPr>
              <a:pPr algn="r" defTabSz="665665" fontAlgn="base">
                <a:spcBef>
                  <a:spcPct val="0"/>
                </a:spcBef>
                <a:spcAft>
                  <a:spcPct val="0"/>
                </a:spcAft>
              </a:pPr>
              <a:t>‹#›</a:t>
            </a:fld>
            <a:endParaRPr lang="en-US" sz="675" dirty="0">
              <a:solidFill>
                <a:srgbClr val="245397"/>
              </a:solidFill>
              <a:latin typeface="Century Gothic" panose="020B0502020202020204" pitchFamily="34" charset="0"/>
              <a:ea typeface="Arial Unicode MS"/>
              <a:cs typeface="Arial Unicode MS"/>
            </a:endParaRPr>
          </a:p>
        </p:txBody>
      </p:sp>
      <p:sp>
        <p:nvSpPr>
          <p:cNvPr id="15" name="Content Placeholder 2"/>
          <p:cNvSpPr>
            <a:spLocks noGrp="1"/>
          </p:cNvSpPr>
          <p:nvPr>
            <p:ph idx="1"/>
          </p:nvPr>
        </p:nvSpPr>
        <p:spPr>
          <a:xfrm>
            <a:off x="547731" y="2318658"/>
            <a:ext cx="8146327" cy="4080251"/>
          </a:xfrm>
        </p:spPr>
        <p:txBody>
          <a:bodyPr/>
          <a:lstStyle>
            <a:lvl1pPr>
              <a:spcBef>
                <a:spcPts val="0"/>
              </a:spcBef>
              <a:buClr>
                <a:schemeClr val="accent1"/>
              </a:buClr>
              <a:defRPr sz="1650">
                <a:solidFill>
                  <a:schemeClr val="tx2"/>
                </a:solidFill>
              </a:defRPr>
            </a:lvl1pPr>
            <a:lvl2pPr marL="515541" indent="-257175">
              <a:spcBef>
                <a:spcPts val="0"/>
              </a:spcBef>
              <a:defRPr sz="1500">
                <a:solidFill>
                  <a:schemeClr val="tx2"/>
                </a:solidFill>
              </a:defRPr>
            </a:lvl2pPr>
            <a:lvl3pPr marL="685800" indent="-170260">
              <a:spcBef>
                <a:spcPts val="0"/>
              </a:spcBef>
              <a:defRPr sz="1350">
                <a:solidFill>
                  <a:schemeClr val="tx2"/>
                </a:solidFill>
              </a:defRPr>
            </a:lvl3pPr>
            <a:lvl4pPr marL="856060" indent="-170260">
              <a:spcBef>
                <a:spcPts val="0"/>
              </a:spcBef>
              <a:defRPr sz="1200">
                <a:solidFill>
                  <a:schemeClr val="tx2"/>
                </a:solidFill>
              </a:defRPr>
            </a:lvl4pPr>
            <a:lvl5pPr marL="1032272" indent="-176213">
              <a:spcBef>
                <a:spcPts val="0"/>
              </a:spcBef>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99CB38D-98A6-4498-906D-1B8FCA5B767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4128" y="424340"/>
            <a:ext cx="604098" cy="409845"/>
          </a:xfrm>
          <a:prstGeom prst="rect">
            <a:avLst/>
          </a:prstGeom>
        </p:spPr>
      </p:pic>
      <p:sp>
        <p:nvSpPr>
          <p:cNvPr id="11" name="TextBox 10">
            <a:extLst>
              <a:ext uri="{FF2B5EF4-FFF2-40B4-BE49-F238E27FC236}">
                <a16:creationId xmlns:a16="http://schemas.microsoft.com/office/drawing/2014/main" id="{A053FA42-656F-4482-A773-49EFC833F458}"/>
              </a:ext>
            </a:extLst>
          </p:cNvPr>
          <p:cNvSpPr txBox="1"/>
          <p:nvPr userDrawn="1"/>
        </p:nvSpPr>
        <p:spPr>
          <a:xfrm>
            <a:off x="338443" y="6655150"/>
            <a:ext cx="2376396" cy="184666"/>
          </a:xfrm>
          <a:prstGeom prst="rect">
            <a:avLst/>
          </a:prstGeom>
          <a:noFill/>
        </p:spPr>
        <p:txBody>
          <a:bodyPr wrap="square">
            <a:spAutoFit/>
          </a:bodyPr>
          <a:lstStyle/>
          <a:p>
            <a:pPr defTabSz="337129">
              <a:defRPr/>
            </a:pPr>
            <a:r>
              <a:rPr lang="en-US" sz="600" dirty="0">
                <a:solidFill>
                  <a:schemeClr val="bg1">
                    <a:lumMod val="50000"/>
                  </a:schemeClr>
                </a:solidFill>
                <a:latin typeface="Calibri" panose="020F0502020204030204" pitchFamily="34" charset="0"/>
                <a:ea typeface="ＭＳ Ｐゴシック" charset="-128"/>
                <a:cs typeface="Calibri" panose="020F0502020204030204" pitchFamily="34" charset="0"/>
              </a:rPr>
              <a:t>© 2019-2020 USI Insurance Services. All rights reserved.</a:t>
            </a:r>
          </a:p>
        </p:txBody>
      </p:sp>
    </p:spTree>
    <p:custDataLst>
      <p:tags r:id="rId1"/>
    </p:custDataLst>
    <p:extLst>
      <p:ext uri="{BB962C8B-B14F-4D97-AF65-F5344CB8AC3E}">
        <p14:creationId xmlns:p14="http://schemas.microsoft.com/office/powerpoint/2010/main" val="1062126469"/>
      </p:ext>
    </p:extLst>
  </p:cSld>
  <p:clrMapOvr>
    <a:masterClrMapping/>
  </p:clrMapOvr>
  <p:extLst>
    <p:ext uri="{DCECCB84-F9BA-43D5-87BE-67443E8EF086}">
      <p15:sldGuideLst xmlns:p15="http://schemas.microsoft.com/office/powerpoint/2012/main">
        <p15:guide id="1" orient="horz" pos="93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9_Section Header">
    <p:spTree>
      <p:nvGrpSpPr>
        <p:cNvPr id="1" name=""/>
        <p:cNvGrpSpPr/>
        <p:nvPr/>
      </p:nvGrpSpPr>
      <p:grpSpPr>
        <a:xfrm>
          <a:off x="0" y="0"/>
          <a:ext cx="0" cy="0"/>
          <a:chOff x="0" y="0"/>
          <a:chExt cx="0" cy="0"/>
        </a:xfrm>
      </p:grpSpPr>
      <p:sp>
        <p:nvSpPr>
          <p:cNvPr id="6" name="TextBox 5"/>
          <p:cNvSpPr txBox="1"/>
          <p:nvPr userDrawn="1"/>
        </p:nvSpPr>
        <p:spPr>
          <a:xfrm>
            <a:off x="338443" y="6625735"/>
            <a:ext cx="2376396" cy="184666"/>
          </a:xfrm>
          <a:prstGeom prst="rect">
            <a:avLst/>
          </a:prstGeom>
          <a:noFill/>
        </p:spPr>
        <p:txBody>
          <a:bodyPr wrap="square">
            <a:spAutoFit/>
          </a:bodyPr>
          <a:lstStyle/>
          <a:p>
            <a:pPr defTabSz="449505">
              <a:defRPr/>
            </a:pPr>
            <a:r>
              <a:rPr lang="en-US" sz="600" dirty="0">
                <a:solidFill>
                  <a:schemeClr val="tx1">
                    <a:lumMod val="50000"/>
                    <a:lumOff val="50000"/>
                  </a:schemeClr>
                </a:solidFill>
                <a:latin typeface="Arial" pitchFamily="34" charset="0"/>
                <a:ea typeface="ＭＳ Ｐゴシック" charset="-128"/>
                <a:cs typeface="Arial" pitchFamily="34" charset="0"/>
              </a:rPr>
              <a:t>© 2016 USI Insurance Services. All rights reserved.</a:t>
            </a:r>
          </a:p>
        </p:txBody>
      </p:sp>
      <p:sp>
        <p:nvSpPr>
          <p:cNvPr id="4" name="Rectangle 3"/>
          <p:cNvSpPr>
            <a:spLocks noChangeArrowheads="1"/>
          </p:cNvSpPr>
          <p:nvPr userDrawn="1"/>
        </p:nvSpPr>
        <p:spPr bwMode="white">
          <a:xfrm>
            <a:off x="8085223" y="6574951"/>
            <a:ext cx="535991" cy="28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cxnSp>
        <p:nvCxnSpPr>
          <p:cNvPr id="5" name="Straight Connector 4"/>
          <p:cNvCxnSpPr/>
          <p:nvPr userDrawn="1"/>
        </p:nvCxnSpPr>
        <p:spPr>
          <a:xfrm>
            <a:off x="1434417" y="470647"/>
            <a:ext cx="0" cy="694933"/>
          </a:xfrm>
          <a:prstGeom prst="line">
            <a:avLst/>
          </a:prstGeom>
          <a:ln>
            <a:solidFill>
              <a:srgbClr val="09549B"/>
            </a:solidFill>
          </a:ln>
        </p:spPr>
        <p:style>
          <a:lnRef idx="2">
            <a:schemeClr val="accent1"/>
          </a:lnRef>
          <a:fillRef idx="0">
            <a:schemeClr val="accent1"/>
          </a:fillRef>
          <a:effectRef idx="1">
            <a:schemeClr val="accent1"/>
          </a:effectRef>
          <a:fontRef idx="minor">
            <a:schemeClr val="tx1"/>
          </a:fontRef>
        </p:style>
      </p:cxnSp>
      <p:pic>
        <p:nvPicPr>
          <p:cNvPr id="7" name="Picture 6" descr="USI LOGO_478x250.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5506" y="617162"/>
            <a:ext cx="803190" cy="420518"/>
          </a:xfrm>
          <a:prstGeom prst="rect">
            <a:avLst/>
          </a:prstGeom>
        </p:spPr>
      </p:pic>
    </p:spTree>
    <p:extLst>
      <p:ext uri="{BB962C8B-B14F-4D97-AF65-F5344CB8AC3E}">
        <p14:creationId xmlns:p14="http://schemas.microsoft.com/office/powerpoint/2010/main" val="2166120416"/>
      </p:ext>
    </p:extLst>
  </p:cSld>
  <p:clrMapOvr>
    <a:masterClrMapping/>
  </p:clrMapOvr>
  <p:extLst>
    <p:ext uri="{DCECCB84-F9BA-43D5-87BE-67443E8EF086}">
      <p15:sldGuideLst xmlns:p15="http://schemas.microsoft.com/office/powerpoint/2012/main">
        <p15:guide id="1" orient="horz" pos="9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8680" y="1908650"/>
            <a:ext cx="7406640" cy="1143000"/>
          </a:xfrm>
        </p:spPr>
        <p:txBody>
          <a:bodyPr anchor="b" anchorCtr="0">
            <a:normAutofit/>
          </a:bodyPr>
          <a:lstStyle>
            <a:lvl1pPr algn="ctr">
              <a:defRPr sz="3000"/>
            </a:lvl1pPr>
          </a:lstStyle>
          <a:p>
            <a:r>
              <a:rPr lang="en-US" dirty="0"/>
              <a:t>Click to Edit Master Title Style</a:t>
            </a:r>
          </a:p>
        </p:txBody>
      </p:sp>
      <p:sp>
        <p:nvSpPr>
          <p:cNvPr id="6" name="Rectangle 5"/>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
        <p:nvSpPr>
          <p:cNvPr id="11" name="Line 9">
            <a:extLst>
              <a:ext uri="{FF2B5EF4-FFF2-40B4-BE49-F238E27FC236}">
                <a16:creationId xmlns:a16="http://schemas.microsoft.com/office/drawing/2014/main" id="{DCD3E3A6-FAED-4CEA-8915-1172D8CDB6FB}"/>
              </a:ext>
            </a:extLst>
          </p:cNvPr>
          <p:cNvSpPr>
            <a:spLocks noChangeShapeType="1"/>
          </p:cNvSpPr>
          <p:nvPr userDrawn="1"/>
        </p:nvSpPr>
        <p:spPr bwMode="auto">
          <a:xfrm>
            <a:off x="868680" y="3145122"/>
            <a:ext cx="740664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
        <p:nvSpPr>
          <p:cNvPr id="5" name="Text Placeholder 4">
            <a:extLst>
              <a:ext uri="{FF2B5EF4-FFF2-40B4-BE49-F238E27FC236}">
                <a16:creationId xmlns:a16="http://schemas.microsoft.com/office/drawing/2014/main" id="{C994B08C-3391-4AF1-9A91-1C6A5BC48C06}"/>
              </a:ext>
            </a:extLst>
          </p:cNvPr>
          <p:cNvSpPr>
            <a:spLocks noGrp="1"/>
          </p:cNvSpPr>
          <p:nvPr>
            <p:ph type="body" sz="quarter" idx="10"/>
          </p:nvPr>
        </p:nvSpPr>
        <p:spPr>
          <a:xfrm>
            <a:off x="868680" y="3251788"/>
            <a:ext cx="7406640" cy="695325"/>
          </a:xfrm>
        </p:spPr>
        <p:txBody>
          <a:bodyPr>
            <a:normAutofit/>
          </a:bodyPr>
          <a:lstStyle>
            <a:lvl1pPr marL="0" indent="0" algn="ctr">
              <a:buFontTx/>
              <a:buNone/>
              <a:defRPr sz="2400"/>
            </a:lvl1pPr>
          </a:lstStyle>
          <a:p>
            <a:pPr lvl="0"/>
            <a:r>
              <a:rPr lang="en-US"/>
              <a:t>Click to edit Master text styles</a:t>
            </a:r>
          </a:p>
        </p:txBody>
      </p:sp>
      <p:grpSp>
        <p:nvGrpSpPr>
          <p:cNvPr id="8" name="Group 7">
            <a:extLst>
              <a:ext uri="{FF2B5EF4-FFF2-40B4-BE49-F238E27FC236}">
                <a16:creationId xmlns:a16="http://schemas.microsoft.com/office/drawing/2014/main" id="{6AECF27B-CDF0-45B9-B7CD-E2B804677CA4}"/>
              </a:ext>
            </a:extLst>
          </p:cNvPr>
          <p:cNvGrpSpPr/>
          <p:nvPr userDrawn="1"/>
        </p:nvGrpSpPr>
        <p:grpSpPr>
          <a:xfrm>
            <a:off x="0" y="-1"/>
            <a:ext cx="9144000" cy="301752"/>
            <a:chOff x="0" y="-1"/>
            <a:chExt cx="9144000" cy="301752"/>
          </a:xfrm>
        </p:grpSpPr>
        <p:sp>
          <p:nvSpPr>
            <p:cNvPr id="10" name="Rectangle 9">
              <a:extLst>
                <a:ext uri="{FF2B5EF4-FFF2-40B4-BE49-F238E27FC236}">
                  <a16:creationId xmlns:a16="http://schemas.microsoft.com/office/drawing/2014/main" id="{7BD5E612-2267-4518-8D59-AA541C6A1F8F}"/>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9054B3B-CCF6-4E11-94DB-88BC1D8B26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Tree>
    <p:custDataLst>
      <p:tags r:id="rId1"/>
    </p:custDataLst>
    <p:extLst>
      <p:ext uri="{BB962C8B-B14F-4D97-AF65-F5344CB8AC3E}">
        <p14:creationId xmlns:p14="http://schemas.microsoft.com/office/powerpoint/2010/main" val="1377408808"/>
      </p:ext>
    </p:extLst>
  </p:cSld>
  <p:clrMapOvr>
    <a:masterClrMapping/>
  </p:clrMapOvr>
  <p:extLst>
    <p:ext uri="{DCECCB84-F9BA-43D5-87BE-67443E8EF086}">
      <p15:sldGuideLst xmlns:p15="http://schemas.microsoft.com/office/powerpoint/2012/main">
        <p15:guide id="3" orient="horz" pos="120">
          <p15:clr>
            <a:srgbClr val="FBAE40"/>
          </p15:clr>
        </p15:guide>
        <p15:guide id="4"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with Divider Ba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BD4047-1D9C-4990-89AC-4621B167FB65}"/>
              </a:ext>
            </a:extLst>
          </p:cNvPr>
          <p:cNvGrpSpPr/>
          <p:nvPr userDrawn="1"/>
        </p:nvGrpSpPr>
        <p:grpSpPr>
          <a:xfrm>
            <a:off x="0" y="-1"/>
            <a:ext cx="9144000" cy="301752"/>
            <a:chOff x="0" y="-1"/>
            <a:chExt cx="9144000" cy="301752"/>
          </a:xfrm>
        </p:grpSpPr>
        <p:sp>
          <p:nvSpPr>
            <p:cNvPr id="10" name="Rectangle 9">
              <a:extLst>
                <a:ext uri="{FF2B5EF4-FFF2-40B4-BE49-F238E27FC236}">
                  <a16:creationId xmlns:a16="http://schemas.microsoft.com/office/drawing/2014/main" id="{ABF197D9-2542-4A3B-946F-A9CDFB13B1DD}"/>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806516D-373E-4CED-98E2-2BCA5D1797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457200" y="1645339"/>
            <a:ext cx="8229600" cy="4617720"/>
          </a:xfrm>
        </p:spPr>
        <p:txBody>
          <a:bodyPr lIns="0" rIns="0"/>
          <a:lstStyle>
            <a:lvl1pPr>
              <a:spcBef>
                <a:spcPts val="0"/>
              </a:spcBef>
              <a:defRPr sz="2000">
                <a:solidFill>
                  <a:srgbClr val="616161"/>
                </a:solidFill>
                <a:latin typeface="+mn-lt"/>
              </a:defRPr>
            </a:lvl1pPr>
            <a:lvl2pPr marL="687388" indent="-342900">
              <a:spcBef>
                <a:spcPts val="0"/>
              </a:spcBef>
              <a:defRPr sz="1800">
                <a:solidFill>
                  <a:srgbClr val="616161"/>
                </a:solidFill>
                <a:latin typeface="+mn-lt"/>
              </a:defRPr>
            </a:lvl2pPr>
            <a:lvl3pPr marL="914400" indent="-227013">
              <a:spcBef>
                <a:spcPts val="0"/>
              </a:spcBef>
              <a:defRPr sz="1600">
                <a:solidFill>
                  <a:srgbClr val="616161"/>
                </a:solidFill>
                <a:latin typeface="+mn-lt"/>
              </a:defRPr>
            </a:lvl3pPr>
            <a:lvl4pPr marL="1141413" indent="-227013">
              <a:spcBef>
                <a:spcPts val="0"/>
              </a:spcBef>
              <a:defRPr sz="1400">
                <a:solidFill>
                  <a:srgbClr val="616161"/>
                </a:solidFill>
                <a:latin typeface="+mn-lt"/>
              </a:defRPr>
            </a:lvl4pPr>
            <a:lvl5pPr marL="1376363" indent="-234950">
              <a:spcBef>
                <a:spcPts val="0"/>
              </a:spcBef>
              <a:defRPr sz="1400">
                <a:solidFill>
                  <a:srgbClr val="61616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Line 9"/>
          <p:cNvSpPr>
            <a:spLocks noChangeShapeType="1"/>
          </p:cNvSpPr>
          <p:nvPr userDrawn="1"/>
        </p:nvSpPr>
        <p:spPr bwMode="auto">
          <a:xfrm>
            <a:off x="457200" y="150818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
        <p:nvSpPr>
          <p:cNvPr id="12" name="Rectangle 11">
            <a:extLst>
              <a:ext uri="{FF2B5EF4-FFF2-40B4-BE49-F238E27FC236}">
                <a16:creationId xmlns:a16="http://schemas.microsoft.com/office/drawing/2014/main" id="{5AFD4F9D-6635-4F28-8FEC-7CABA05DD5CC}"/>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3" name="Picture 12">
            <a:extLst>
              <a:ext uri="{FF2B5EF4-FFF2-40B4-BE49-F238E27FC236}">
                <a16:creationId xmlns:a16="http://schemas.microsoft.com/office/drawing/2014/main" id="{0AD4571E-0CD8-4577-BDAC-447CE1E700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2206808575"/>
      </p:ext>
    </p:extLst>
  </p:cSld>
  <p:clrMapOvr>
    <a:masterClrMapping/>
  </p:clrMapOvr>
  <p:extLst>
    <p:ext uri="{DCECCB84-F9BA-43D5-87BE-67443E8EF086}">
      <p15:sldGuideLst xmlns:p15="http://schemas.microsoft.com/office/powerpoint/2012/main">
        <p15:guide id="3" orient="horz" pos="120">
          <p15:clr>
            <a:srgbClr val="FBAE40"/>
          </p15:clr>
        </p15:guide>
        <p15:guide id="4"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1FA7B8-42FD-4EBE-AD24-B09497A76171}"/>
              </a:ext>
            </a:extLst>
          </p:cNvPr>
          <p:cNvGrpSpPr/>
          <p:nvPr userDrawn="1"/>
        </p:nvGrpSpPr>
        <p:grpSpPr>
          <a:xfrm>
            <a:off x="0" y="-1"/>
            <a:ext cx="9144000" cy="301752"/>
            <a:chOff x="0" y="-1"/>
            <a:chExt cx="9144000" cy="301752"/>
          </a:xfrm>
        </p:grpSpPr>
        <p:sp>
          <p:nvSpPr>
            <p:cNvPr id="8" name="Rectangle 7">
              <a:extLst>
                <a:ext uri="{FF2B5EF4-FFF2-40B4-BE49-F238E27FC236}">
                  <a16:creationId xmlns:a16="http://schemas.microsoft.com/office/drawing/2014/main" id="{D12B6FF4-208B-40BF-BE85-5B62F79DDE3A}"/>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7F989AA-D3C7-47EF-8AB2-6CE20AB746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457200" y="1645920"/>
            <a:ext cx="8229600" cy="4617720"/>
          </a:xfrm>
        </p:spPr>
        <p:txBody>
          <a:bodyPr lIns="0" rIns="0"/>
          <a:lstStyle>
            <a:lvl1pPr>
              <a:spcBef>
                <a:spcPts val="0"/>
              </a:spcBef>
              <a:defRPr sz="2000">
                <a:solidFill>
                  <a:srgbClr val="616161"/>
                </a:solidFill>
                <a:latin typeface="+mn-lt"/>
              </a:defRPr>
            </a:lvl1pPr>
            <a:lvl2pPr marL="687388" indent="-342900">
              <a:spcBef>
                <a:spcPts val="0"/>
              </a:spcBef>
              <a:defRPr sz="1800">
                <a:solidFill>
                  <a:srgbClr val="616161"/>
                </a:solidFill>
                <a:latin typeface="+mn-lt"/>
              </a:defRPr>
            </a:lvl2pPr>
            <a:lvl3pPr marL="914400" indent="-227013">
              <a:spcBef>
                <a:spcPts val="0"/>
              </a:spcBef>
              <a:defRPr sz="1600">
                <a:solidFill>
                  <a:srgbClr val="616161"/>
                </a:solidFill>
                <a:latin typeface="+mn-lt"/>
              </a:defRPr>
            </a:lvl3pPr>
            <a:lvl4pPr marL="1141413" indent="-227013">
              <a:spcBef>
                <a:spcPts val="0"/>
              </a:spcBef>
              <a:defRPr sz="1400">
                <a:solidFill>
                  <a:srgbClr val="616161"/>
                </a:solidFill>
                <a:latin typeface="+mn-lt"/>
              </a:defRPr>
            </a:lvl4pPr>
            <a:lvl5pPr marL="1376363" indent="-234950">
              <a:spcBef>
                <a:spcPts val="0"/>
              </a:spcBef>
              <a:defRPr sz="1400">
                <a:solidFill>
                  <a:srgbClr val="61616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ABC2F43-B5AD-4DE1-9381-46E6E752AAC7}"/>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9DACAFF6-D00D-4081-8F0C-009BC171BE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4100288485"/>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with Divider Ba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98F55CD-0965-487C-8FFC-ABBBB6DC1966}"/>
              </a:ext>
            </a:extLst>
          </p:cNvPr>
          <p:cNvGrpSpPr/>
          <p:nvPr userDrawn="1"/>
        </p:nvGrpSpPr>
        <p:grpSpPr>
          <a:xfrm>
            <a:off x="0" y="-1"/>
            <a:ext cx="9144000" cy="301752"/>
            <a:chOff x="0" y="-1"/>
            <a:chExt cx="9144000" cy="301752"/>
          </a:xfrm>
        </p:grpSpPr>
        <p:sp>
          <p:nvSpPr>
            <p:cNvPr id="8" name="Rectangle 7">
              <a:extLst>
                <a:ext uri="{FF2B5EF4-FFF2-40B4-BE49-F238E27FC236}">
                  <a16:creationId xmlns:a16="http://schemas.microsoft.com/office/drawing/2014/main" id="{7A9BF7A8-C32F-4669-A533-A10335A23413}"/>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27F6E0C-B8E2-467B-B2BD-3943EC6DED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2" name="Rectangle 11">
            <a:extLst>
              <a:ext uri="{FF2B5EF4-FFF2-40B4-BE49-F238E27FC236}">
                <a16:creationId xmlns:a16="http://schemas.microsoft.com/office/drawing/2014/main" id="{7ED9D4DC-F376-4A1F-B33D-9382E92B00A4}"/>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3" name="Picture 12">
            <a:extLst>
              <a:ext uri="{FF2B5EF4-FFF2-40B4-BE49-F238E27FC236}">
                <a16:creationId xmlns:a16="http://schemas.microsoft.com/office/drawing/2014/main" id="{427F4562-3915-4B41-B19A-5DE4EFA3CB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
        <p:nvSpPr>
          <p:cNvPr id="14" name="Line 9">
            <a:extLst>
              <a:ext uri="{FF2B5EF4-FFF2-40B4-BE49-F238E27FC236}">
                <a16:creationId xmlns:a16="http://schemas.microsoft.com/office/drawing/2014/main" id="{DDA71D0C-68AB-40E5-8D87-A7F3F70BC4A0}"/>
              </a:ext>
            </a:extLst>
          </p:cNvPr>
          <p:cNvSpPr>
            <a:spLocks noChangeShapeType="1"/>
          </p:cNvSpPr>
          <p:nvPr userDrawn="1"/>
        </p:nvSpPr>
        <p:spPr bwMode="auto">
          <a:xfrm>
            <a:off x="457200" y="15087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Tree>
    <p:custDataLst>
      <p:tags r:id="rId1"/>
    </p:custDataLst>
    <p:extLst>
      <p:ext uri="{BB962C8B-B14F-4D97-AF65-F5344CB8AC3E}">
        <p14:creationId xmlns:p14="http://schemas.microsoft.com/office/powerpoint/2010/main" val="1019614947"/>
      </p:ext>
    </p:extLst>
  </p:cSld>
  <p:clrMapOvr>
    <a:masterClrMapping/>
  </p:clrMapOvr>
  <p:extLst>
    <p:ext uri="{DCECCB84-F9BA-43D5-87BE-67443E8EF086}">
      <p15:sldGuideLst xmlns:p15="http://schemas.microsoft.com/office/powerpoint/2012/main">
        <p15:guide id="3" orient="horz" pos="120">
          <p15:clr>
            <a:srgbClr val="FBAE40"/>
          </p15:clr>
        </p15:guide>
        <p15:guide id="4"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CB8EE7-7A74-4EC8-895D-5FDCED5B70D8}"/>
              </a:ext>
            </a:extLst>
          </p:cNvPr>
          <p:cNvGrpSpPr/>
          <p:nvPr userDrawn="1"/>
        </p:nvGrpSpPr>
        <p:grpSpPr>
          <a:xfrm>
            <a:off x="0" y="-1"/>
            <a:ext cx="9144000" cy="301752"/>
            <a:chOff x="0" y="-1"/>
            <a:chExt cx="9144000" cy="301752"/>
          </a:xfrm>
        </p:grpSpPr>
        <p:sp>
          <p:nvSpPr>
            <p:cNvPr id="7" name="Rectangle 6">
              <a:extLst>
                <a:ext uri="{FF2B5EF4-FFF2-40B4-BE49-F238E27FC236}">
                  <a16:creationId xmlns:a16="http://schemas.microsoft.com/office/drawing/2014/main" id="{92BE0859-ABD2-467B-8118-3D1160A5C966}"/>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59FFB-BE09-4A82-B9F1-88507498D5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0" name="Rectangle 9">
            <a:extLst>
              <a:ext uri="{FF2B5EF4-FFF2-40B4-BE49-F238E27FC236}">
                <a16:creationId xmlns:a16="http://schemas.microsoft.com/office/drawing/2014/main" id="{A648A472-7DF5-422A-946F-A2103C537793}"/>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873FE306-E788-4C8A-8BDD-74761CA294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1056637161"/>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_2 boxe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A497F1C-DDF2-4E8E-9A6A-B3CBD567B9A6}"/>
              </a:ext>
            </a:extLst>
          </p:cNvPr>
          <p:cNvGrpSpPr/>
          <p:nvPr userDrawn="1"/>
        </p:nvGrpSpPr>
        <p:grpSpPr>
          <a:xfrm>
            <a:off x="0" y="-1"/>
            <a:ext cx="9144000" cy="301752"/>
            <a:chOff x="0" y="-1"/>
            <a:chExt cx="9144000" cy="301752"/>
          </a:xfrm>
        </p:grpSpPr>
        <p:sp>
          <p:nvSpPr>
            <p:cNvPr id="9" name="Rectangle 8">
              <a:extLst>
                <a:ext uri="{FF2B5EF4-FFF2-40B4-BE49-F238E27FC236}">
                  <a16:creationId xmlns:a16="http://schemas.microsoft.com/office/drawing/2014/main" id="{AAE5E6AE-B394-4AB0-BBF8-4543F35F64C0}"/>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100D0EC-ACCF-4F03-A786-7FE1E69B99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6" name="Content Placeholder 3"/>
          <p:cNvSpPr>
            <a:spLocks noGrp="1"/>
          </p:cNvSpPr>
          <p:nvPr>
            <p:ph sz="half" idx="2"/>
          </p:nvPr>
        </p:nvSpPr>
        <p:spPr>
          <a:xfrm>
            <a:off x="468775" y="1645920"/>
            <a:ext cx="3977640" cy="461772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4"/>
          </p:nvPr>
        </p:nvSpPr>
        <p:spPr>
          <a:xfrm>
            <a:off x="4709740" y="1645920"/>
            <a:ext cx="3977640" cy="461772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E97465B9-8FD0-4804-8987-884C01A87CA8}"/>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8817D92A-8D37-4697-BED3-9A257E25CA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248915142"/>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with Gray Box">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06BF82-0AA9-460E-9894-CCF4373A326E}"/>
              </a:ext>
            </a:extLst>
          </p:cNvPr>
          <p:cNvGrpSpPr/>
          <p:nvPr userDrawn="1"/>
        </p:nvGrpSpPr>
        <p:grpSpPr>
          <a:xfrm>
            <a:off x="0" y="-1"/>
            <a:ext cx="9144000" cy="301752"/>
            <a:chOff x="0" y="-1"/>
            <a:chExt cx="9144000" cy="301752"/>
          </a:xfrm>
        </p:grpSpPr>
        <p:sp>
          <p:nvSpPr>
            <p:cNvPr id="20" name="Rectangle 19">
              <a:extLst>
                <a:ext uri="{FF2B5EF4-FFF2-40B4-BE49-F238E27FC236}">
                  <a16:creationId xmlns:a16="http://schemas.microsoft.com/office/drawing/2014/main" id="{42524E25-D89F-4910-BC93-A6E344B20120}"/>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BA2B9337-5649-476A-A87A-BB32CF99FC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5" name="Content Placeholder 2"/>
          <p:cNvSpPr>
            <a:spLocks noGrp="1"/>
          </p:cNvSpPr>
          <p:nvPr>
            <p:ph sz="half" idx="1"/>
          </p:nvPr>
        </p:nvSpPr>
        <p:spPr>
          <a:xfrm>
            <a:off x="478280" y="1645920"/>
            <a:ext cx="4024270" cy="4617720"/>
          </a:xfrm>
        </p:spPr>
        <p:txBody>
          <a:bodyPr lIns="0" rIns="0"/>
          <a:lstStyle>
            <a:lvl1pPr marL="0" indent="0">
              <a:buNone/>
              <a:defRPr sz="2200">
                <a:solidFill>
                  <a:srgbClr val="616161"/>
                </a:solidFill>
                <a:latin typeface="+mn-lt"/>
              </a:defRPr>
            </a:lvl1pPr>
            <a:lvl2pPr>
              <a:defRPr sz="2000">
                <a:solidFill>
                  <a:srgbClr val="616161"/>
                </a:solidFill>
              </a:defRPr>
            </a:lvl2pPr>
            <a:lvl3pPr>
              <a:defRPr sz="1800">
                <a:solidFill>
                  <a:srgbClr val="616161"/>
                </a:solidFill>
              </a:defRPr>
            </a:lvl3pPr>
            <a:lvl4pPr>
              <a:defRPr sz="1600">
                <a:solidFill>
                  <a:srgbClr val="616161"/>
                </a:solidFill>
              </a:defRPr>
            </a:lvl4pPr>
            <a:lvl5pPr>
              <a:defRPr sz="1400">
                <a:solidFill>
                  <a:srgbClr val="616161"/>
                </a:solidFill>
              </a:defRPr>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1"/>
          <p:cNvSpPr txBox="1">
            <a:spLocks/>
          </p:cNvSpPr>
          <p:nvPr/>
        </p:nvSpPr>
        <p:spPr>
          <a:xfrm>
            <a:off x="4668781" y="1653316"/>
            <a:ext cx="4041775" cy="4414196"/>
          </a:xfrm>
          <a:prstGeom prst="rect">
            <a:avLst/>
          </a:prstGeom>
          <a:solidFill>
            <a:srgbClr val="F2F2F2"/>
          </a:solidFill>
        </p:spPr>
        <p:txBody>
          <a:bodyPr>
            <a:noAutofit/>
          </a:bodyPr>
          <a:lstStyle/>
          <a:p>
            <a:pPr>
              <a:spcBef>
                <a:spcPts val="300"/>
              </a:spcBef>
              <a:buClr>
                <a:schemeClr val="tx2"/>
              </a:buClr>
              <a:defRPr/>
            </a:pPr>
            <a:endParaRPr lang="en-US" sz="1200" b="1" kern="0" dirty="0">
              <a:solidFill>
                <a:srgbClr val="FF0000"/>
              </a:solidFill>
            </a:endParaRPr>
          </a:p>
        </p:txBody>
      </p:sp>
      <p:cxnSp>
        <p:nvCxnSpPr>
          <p:cNvPr id="17" name="Straight Connector 16"/>
          <p:cNvCxnSpPr/>
          <p:nvPr/>
        </p:nvCxnSpPr>
        <p:spPr>
          <a:xfrm>
            <a:off x="4664418" y="1653376"/>
            <a:ext cx="0" cy="4617720"/>
          </a:xfrm>
          <a:prstGeom prst="line">
            <a:avLst/>
          </a:prstGeom>
          <a:noFill/>
          <a:ln w="9525" cap="flat" cmpd="sng" algn="ctr">
            <a:solidFill>
              <a:srgbClr val="5B9BD5">
                <a:shade val="95000"/>
                <a:satMod val="105000"/>
              </a:srgbClr>
            </a:solidFill>
            <a:prstDash val="solid"/>
          </a:ln>
          <a:effectLst/>
        </p:spPr>
      </p:cxnSp>
      <p:sp>
        <p:nvSpPr>
          <p:cNvPr id="12" name="Content Placeholder 1">
            <a:extLst>
              <a:ext uri="{FF2B5EF4-FFF2-40B4-BE49-F238E27FC236}">
                <a16:creationId xmlns:a16="http://schemas.microsoft.com/office/drawing/2014/main" id="{EB32C6F9-E059-4B37-BE4B-194FA84E1120}"/>
              </a:ext>
            </a:extLst>
          </p:cNvPr>
          <p:cNvSpPr txBox="1">
            <a:spLocks/>
          </p:cNvSpPr>
          <p:nvPr userDrawn="1"/>
        </p:nvSpPr>
        <p:spPr>
          <a:xfrm>
            <a:off x="4668781" y="1653315"/>
            <a:ext cx="4041775" cy="4617720"/>
          </a:xfrm>
          <a:prstGeom prst="rect">
            <a:avLst/>
          </a:prstGeom>
          <a:solidFill>
            <a:srgbClr val="F2F2F2"/>
          </a:solidFill>
        </p:spPr>
        <p:txBody>
          <a:bodyPr>
            <a:noAutofit/>
          </a:bodyPr>
          <a:lstStyle/>
          <a:p>
            <a:pPr>
              <a:spcBef>
                <a:spcPts val="300"/>
              </a:spcBef>
              <a:buClr>
                <a:schemeClr val="tx2"/>
              </a:buClr>
              <a:defRPr/>
            </a:pPr>
            <a:endParaRPr lang="en-US" sz="1200" b="1" kern="0" dirty="0">
              <a:solidFill>
                <a:srgbClr val="FF0000"/>
              </a:solidFill>
            </a:endParaRPr>
          </a:p>
        </p:txBody>
      </p:sp>
      <p:cxnSp>
        <p:nvCxnSpPr>
          <p:cNvPr id="13" name="Straight Connector 12">
            <a:extLst>
              <a:ext uri="{FF2B5EF4-FFF2-40B4-BE49-F238E27FC236}">
                <a16:creationId xmlns:a16="http://schemas.microsoft.com/office/drawing/2014/main" id="{C7757FE4-DDA5-4099-8FF3-8E815EBD0117}"/>
              </a:ext>
            </a:extLst>
          </p:cNvPr>
          <p:cNvCxnSpPr/>
          <p:nvPr userDrawn="1"/>
        </p:nvCxnSpPr>
        <p:spPr>
          <a:xfrm>
            <a:off x="4664418" y="1653314"/>
            <a:ext cx="0" cy="4617720"/>
          </a:xfrm>
          <a:prstGeom prst="line">
            <a:avLst/>
          </a:prstGeom>
          <a:noFill/>
          <a:ln w="9525" cap="flat" cmpd="sng" algn="ctr">
            <a:solidFill>
              <a:srgbClr val="5B9BD5">
                <a:shade val="95000"/>
                <a:satMod val="105000"/>
              </a:srgbClr>
            </a:solidFill>
            <a:prstDash val="solid"/>
          </a:ln>
          <a:effectLst/>
        </p:spPr>
      </p:cxnSp>
      <p:sp>
        <p:nvSpPr>
          <p:cNvPr id="4" name="Content Placeholder 3">
            <a:extLst>
              <a:ext uri="{FF2B5EF4-FFF2-40B4-BE49-F238E27FC236}">
                <a16:creationId xmlns:a16="http://schemas.microsoft.com/office/drawing/2014/main" id="{00F36320-9CF1-4555-A845-69B1CCBCFFB1}"/>
              </a:ext>
            </a:extLst>
          </p:cNvPr>
          <p:cNvSpPr>
            <a:spLocks noGrp="1"/>
          </p:cNvSpPr>
          <p:nvPr>
            <p:ph sz="quarter" idx="10"/>
          </p:nvPr>
        </p:nvSpPr>
        <p:spPr>
          <a:xfrm>
            <a:off x="4812175" y="1747775"/>
            <a:ext cx="3749040" cy="4398382"/>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F2455CB0-7BEE-483E-A9FA-A54815061B3D}"/>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8" name="Picture 17">
            <a:extLst>
              <a:ext uri="{FF2B5EF4-FFF2-40B4-BE49-F238E27FC236}">
                <a16:creationId xmlns:a16="http://schemas.microsoft.com/office/drawing/2014/main" id="{18212A71-4134-4DBB-9F58-9466CC56C7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4125729551"/>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guide id="4" orient="horz" pos="103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2 Boxes w Bar &amp; Sub Headers">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ED7FB6F-A373-4F1B-9276-A613B8726813}"/>
              </a:ext>
            </a:extLst>
          </p:cNvPr>
          <p:cNvGrpSpPr/>
          <p:nvPr userDrawn="1"/>
        </p:nvGrpSpPr>
        <p:grpSpPr>
          <a:xfrm>
            <a:off x="0" y="-1"/>
            <a:ext cx="9144000" cy="301752"/>
            <a:chOff x="0" y="-1"/>
            <a:chExt cx="9144000" cy="301752"/>
          </a:xfrm>
        </p:grpSpPr>
        <p:sp>
          <p:nvSpPr>
            <p:cNvPr id="12" name="Rectangle 11">
              <a:extLst>
                <a:ext uri="{FF2B5EF4-FFF2-40B4-BE49-F238E27FC236}">
                  <a16:creationId xmlns:a16="http://schemas.microsoft.com/office/drawing/2014/main" id="{E8BD7B03-EE09-4F8A-B93F-251F36E23798}"/>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E5B6CDD-E964-4E59-A3C1-ABF001F55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3" name="Text Placeholder 2"/>
          <p:cNvSpPr>
            <a:spLocks noGrp="1"/>
          </p:cNvSpPr>
          <p:nvPr>
            <p:ph type="body" idx="1"/>
          </p:nvPr>
        </p:nvSpPr>
        <p:spPr>
          <a:xfrm>
            <a:off x="478280" y="1645920"/>
            <a:ext cx="3977640" cy="502920"/>
          </a:xfrm>
        </p:spPr>
        <p:txBody>
          <a:bodyPr lIns="0" rIns="0" anchor="t">
            <a:norm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2"/>
          </p:nvPr>
        </p:nvSpPr>
        <p:spPr>
          <a:xfrm>
            <a:off x="478280" y="2229759"/>
            <a:ext cx="3977640" cy="402336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709883" y="1645920"/>
            <a:ext cx="3977640" cy="502920"/>
          </a:xfrm>
        </p:spPr>
        <p:txBody>
          <a:bodyPr lIns="0" rIns="0" anchor="t">
            <a:norm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4"/>
          </p:nvPr>
        </p:nvSpPr>
        <p:spPr>
          <a:xfrm>
            <a:off x="4709883" y="2229759"/>
            <a:ext cx="3977640" cy="402336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72837A1D-868E-45C0-A8EF-C7280F563A22}"/>
              </a:ext>
            </a:extLst>
          </p:cNvPr>
          <p:cNvSpPr>
            <a:spLocks noChangeArrowheads="1"/>
          </p:cNvSpPr>
          <p:nvPr userDrawn="1"/>
        </p:nvSpPr>
        <p:spPr bwMode="white">
          <a:xfrm>
            <a:off x="8426966" y="6497462"/>
            <a:ext cx="535991" cy="281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9" name="Picture 18">
            <a:extLst>
              <a:ext uri="{FF2B5EF4-FFF2-40B4-BE49-F238E27FC236}">
                <a16:creationId xmlns:a16="http://schemas.microsoft.com/office/drawing/2014/main" id="{97376B27-33DB-4942-A901-F5E2E6B1C30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62010" y="6490833"/>
            <a:ext cx="447519" cy="227685"/>
          </a:xfrm>
          <a:prstGeom prst="rect">
            <a:avLst/>
          </a:prstGeom>
        </p:spPr>
      </p:pic>
      <p:sp>
        <p:nvSpPr>
          <p:cNvPr id="20" name="Line 9">
            <a:extLst>
              <a:ext uri="{FF2B5EF4-FFF2-40B4-BE49-F238E27FC236}">
                <a16:creationId xmlns:a16="http://schemas.microsoft.com/office/drawing/2014/main" id="{1D37FD45-2CF1-406C-B529-51C7ABCFE331}"/>
              </a:ext>
            </a:extLst>
          </p:cNvPr>
          <p:cNvSpPr>
            <a:spLocks noChangeShapeType="1"/>
          </p:cNvSpPr>
          <p:nvPr userDrawn="1"/>
        </p:nvSpPr>
        <p:spPr bwMode="auto">
          <a:xfrm>
            <a:off x="457200" y="15087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Tree>
    <p:custDataLst>
      <p:tags r:id="rId1"/>
    </p:custDataLst>
    <p:extLst>
      <p:ext uri="{BB962C8B-B14F-4D97-AF65-F5344CB8AC3E}">
        <p14:creationId xmlns:p14="http://schemas.microsoft.com/office/powerpoint/2010/main" val="1982820443"/>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6"/>
            <a:ext cx="8229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625"/>
            <a:ext cx="8229600" cy="4351338"/>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2000" b="0" i="0" u="none" strike="noStrike" kern="1200" cap="none" spc="0" normalizeH="0" baseline="0" noProof="0">
                <a:ln>
                  <a:noFill/>
                </a:ln>
                <a:solidFill>
                  <a:srgbClr val="616161"/>
                </a:solidFill>
                <a:effectLst/>
                <a:uLnTx/>
                <a:uFillTx/>
                <a:latin typeface="Calibri Light" charset="0"/>
                <a:ea typeface="+mn-ea"/>
                <a:cs typeface="+mn-cs"/>
              </a:rPr>
              <a:t>Click to edit Master text styles</a:t>
            </a:r>
          </a:p>
          <a:p>
            <a:pPr marL="342900" marR="0" lvl="1"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2000" b="0" i="0" u="none" strike="noStrike" kern="1200" cap="none" spc="0" normalizeH="0" baseline="0" noProof="0">
                <a:ln>
                  <a:noFill/>
                </a:ln>
                <a:solidFill>
                  <a:srgbClr val="616161"/>
                </a:solidFill>
                <a:effectLst/>
                <a:uLnTx/>
                <a:uFillTx/>
                <a:latin typeface="Calibri Light" charset="0"/>
                <a:ea typeface="+mn-ea"/>
                <a:cs typeface="+mn-cs"/>
              </a:rPr>
              <a:t>Second level</a:t>
            </a:r>
          </a:p>
          <a:p>
            <a:pPr marL="342900" marR="0" lvl="2"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2000" b="0" i="0" u="none" strike="noStrike" kern="1200" cap="none" spc="0" normalizeH="0" baseline="0" noProof="0">
                <a:ln>
                  <a:noFill/>
                </a:ln>
                <a:solidFill>
                  <a:srgbClr val="616161"/>
                </a:solidFill>
                <a:effectLst/>
                <a:uLnTx/>
                <a:uFillTx/>
                <a:latin typeface="Calibri Light" charset="0"/>
                <a:ea typeface="+mn-ea"/>
                <a:cs typeface="+mn-cs"/>
              </a:rPr>
              <a:t>Third level</a:t>
            </a:r>
          </a:p>
          <a:p>
            <a:pPr marL="342900" marR="0" lvl="3"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2000" b="0" i="0" u="none" strike="noStrike" kern="1200" cap="none" spc="0" normalizeH="0" baseline="0" noProof="0">
                <a:ln>
                  <a:noFill/>
                </a:ln>
                <a:solidFill>
                  <a:srgbClr val="616161"/>
                </a:solidFill>
                <a:effectLst/>
                <a:uLnTx/>
                <a:uFillTx/>
                <a:latin typeface="Calibri Light" charset="0"/>
                <a:ea typeface="+mn-ea"/>
                <a:cs typeface="+mn-cs"/>
              </a:rPr>
              <a:t>Fourth level</a:t>
            </a:r>
          </a:p>
          <a:p>
            <a:pPr marL="342900" marR="0" lvl="4"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2000" b="0" i="0" u="none" strike="noStrike" kern="1200" cap="none" spc="0" normalizeH="0" baseline="0" noProof="0">
                <a:ln>
                  <a:noFill/>
                </a:ln>
                <a:solidFill>
                  <a:srgbClr val="616161"/>
                </a:solidFill>
                <a:effectLst/>
                <a:uLnTx/>
                <a:uFillTx/>
                <a:latin typeface="Calibri Light" charset="0"/>
                <a:ea typeface="+mn-ea"/>
                <a:cs typeface="+mn-cs"/>
              </a:rPr>
              <a:t>Fifth level</a:t>
            </a:r>
            <a:endParaRPr kumimoji="0" lang="en-US" altLang="en-US" sz="1400" b="0" i="0" u="none" strike="noStrike" kern="1200" cap="none" spc="0" normalizeH="0" baseline="0" noProof="0" dirty="0">
              <a:ln>
                <a:noFill/>
              </a:ln>
              <a:solidFill>
                <a:srgbClr val="616161"/>
              </a:solidFill>
              <a:effectLst/>
              <a:uLnTx/>
              <a:uFillTx/>
              <a:latin typeface="Calibri Light" charset="0"/>
              <a:ea typeface="+mn-ea"/>
              <a:cs typeface="+mn-cs"/>
            </a:endParaRPr>
          </a:p>
        </p:txBody>
      </p:sp>
    </p:spTree>
    <p:extLst>
      <p:ext uri="{BB962C8B-B14F-4D97-AF65-F5344CB8AC3E}">
        <p14:creationId xmlns:p14="http://schemas.microsoft.com/office/powerpoint/2010/main" val="6551752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0" r:id="rId3"/>
    <p:sldLayoutId id="2147483678" r:id="rId4"/>
    <p:sldLayoutId id="2147483688" r:id="rId5"/>
    <p:sldLayoutId id="2147483689" r:id="rId6"/>
    <p:sldLayoutId id="2147483679" r:id="rId7"/>
    <p:sldLayoutId id="2147483680" r:id="rId8"/>
    <p:sldLayoutId id="2147483681" r:id="rId9"/>
    <p:sldLayoutId id="2147483684" r:id="rId10"/>
    <p:sldLayoutId id="2147483685" r:id="rId11"/>
    <p:sldLayoutId id="2147483686" r:id="rId12"/>
    <p:sldLayoutId id="2147483687" r:id="rId13"/>
    <p:sldLayoutId id="2147483682" r:id="rId14"/>
    <p:sldLayoutId id="2147483683"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3000" kern="1200">
          <a:solidFill>
            <a:schemeClr val="accent1"/>
          </a:solidFill>
          <a:latin typeface="Century Gothic" panose="020B0502020202020204" pitchFamily="34" charset="0"/>
          <a:ea typeface="+mj-ea"/>
          <a:cs typeface="+mj-cs"/>
        </a:defRPr>
      </a:lvl1pPr>
    </p:titleStyle>
    <p:bodyStyle>
      <a:lvl1pPr marL="342900" marR="0"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sz="2800" kern="1200">
          <a:solidFill>
            <a:srgbClr val="616161"/>
          </a:solidFill>
          <a:latin typeface="+mj-lt"/>
          <a:ea typeface="+mn-ea"/>
          <a:cs typeface="+mn-cs"/>
        </a:defRPr>
      </a:lvl1pPr>
      <a:lvl2pPr marL="687388" marR="0" indent="-342900" algn="l" defTabSz="914400" rtl="0" eaLnBrk="1" fontAlgn="base" latinLnBrk="0" hangingPunct="1">
        <a:lnSpc>
          <a:spcPct val="100000"/>
        </a:lnSpc>
        <a:spcBef>
          <a:spcPct val="0"/>
        </a:spcBef>
        <a:spcAft>
          <a:spcPts val="600"/>
        </a:spcAft>
        <a:buClr>
          <a:srgbClr val="00529B"/>
        </a:buClr>
        <a:buSzTx/>
        <a:buFont typeface="Verdana" pitchFamily="34" charset="0"/>
        <a:buChar char="–"/>
        <a:tabLst/>
        <a:defRPr sz="2400" kern="1200">
          <a:solidFill>
            <a:srgbClr val="616161"/>
          </a:solidFill>
          <a:latin typeface="+mj-lt"/>
          <a:ea typeface="+mn-ea"/>
          <a:cs typeface="+mn-cs"/>
        </a:defRPr>
      </a:lvl2pPr>
      <a:lvl3pPr marL="914400" marR="0" indent="-227013" algn="l" defTabSz="914400" rtl="0" eaLnBrk="1" fontAlgn="base" latinLnBrk="0" hangingPunct="1">
        <a:lnSpc>
          <a:spcPct val="100000"/>
        </a:lnSpc>
        <a:spcBef>
          <a:spcPct val="0"/>
        </a:spcBef>
        <a:spcAft>
          <a:spcPts val="600"/>
        </a:spcAft>
        <a:buClr>
          <a:srgbClr val="00529B"/>
        </a:buClr>
        <a:buSzTx/>
        <a:buFont typeface="Arial" charset="0"/>
        <a:buChar char="•"/>
        <a:tabLst/>
        <a:defRPr sz="2000" kern="1200">
          <a:solidFill>
            <a:srgbClr val="616161"/>
          </a:solidFill>
          <a:latin typeface="+mj-lt"/>
          <a:ea typeface="+mn-ea"/>
          <a:cs typeface="+mn-cs"/>
        </a:defRPr>
      </a:lvl3pPr>
      <a:lvl4pPr marL="1141413" marR="0" indent="-227013"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sz="1800" kern="1200">
          <a:solidFill>
            <a:srgbClr val="616161"/>
          </a:solidFill>
          <a:latin typeface="+mj-lt"/>
          <a:ea typeface="+mn-ea"/>
          <a:cs typeface="+mn-cs"/>
        </a:defRPr>
      </a:lvl4pPr>
      <a:lvl5pPr marL="1376363" marR="0" indent="-234950" algn="l" defTabSz="914400" rtl="0" eaLnBrk="1" fontAlgn="base" latinLnBrk="0" hangingPunct="1">
        <a:lnSpc>
          <a:spcPct val="100000"/>
        </a:lnSpc>
        <a:spcBef>
          <a:spcPct val="0"/>
        </a:spcBef>
        <a:spcAft>
          <a:spcPts val="600"/>
        </a:spcAft>
        <a:buClr>
          <a:srgbClr val="00529B"/>
        </a:buClr>
        <a:buSzPct val="90000"/>
        <a:buFont typeface="Wingdings" pitchFamily="2" charset="2"/>
        <a:buChar char="§"/>
        <a:tabLst/>
        <a:defRPr sz="1800" kern="1200">
          <a:solidFill>
            <a:srgbClr val="61616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 userDrawn="1">
          <p15:clr>
            <a:srgbClr val="F26B43"/>
          </p15:clr>
        </p15:guide>
        <p15:guide id="3" pos="5472"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eosystems.com/death-spiral-mr-laut-not-if-we-make-these-choices/"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46.xml.rels><?xml version="1.0" encoding="UTF-8" standalone="yes"?>
<Relationships xmlns="http://schemas.openxmlformats.org/package/2006/relationships"><Relationship Id="rId3" Type="http://schemas.openxmlformats.org/officeDocument/2006/relationships/hyperlink" Target="https://www.drugchannels.net/2019/12/insurers-pbms-specialty-pharmacies.html" TargetMode="External"/><Relationship Id="rId7"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4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notesSlide" Target="../notesSlides/notesSlide45.xml"/><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3.png"/><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65.png"/><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67.png"/><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48640" y="2981076"/>
            <a:ext cx="8046720" cy="975512"/>
          </a:xfrm>
        </p:spPr>
        <p:txBody>
          <a:bodyPr>
            <a:normAutofit/>
          </a:bodyPr>
          <a:lstStyle/>
          <a:p>
            <a:r>
              <a:rPr lang="en-US" sz="2800" dirty="0"/>
              <a:t> Non-traditional benefits</a:t>
            </a:r>
            <a:br>
              <a:rPr lang="en-US" sz="2800" dirty="0"/>
            </a:br>
            <a:r>
              <a:rPr lang="en-US" sz="2800" dirty="0"/>
              <a:t>you should consider for your company</a:t>
            </a:r>
          </a:p>
        </p:txBody>
      </p:sp>
      <p:sp>
        <p:nvSpPr>
          <p:cNvPr id="3" name="Text Placeholder 2">
            <a:extLst>
              <a:ext uri="{FF2B5EF4-FFF2-40B4-BE49-F238E27FC236}">
                <a16:creationId xmlns:a16="http://schemas.microsoft.com/office/drawing/2014/main" id="{1D61D54A-E70C-4057-9FAD-9DF69ACA09DD}"/>
              </a:ext>
            </a:extLst>
          </p:cNvPr>
          <p:cNvSpPr>
            <a:spLocks noGrp="1"/>
          </p:cNvSpPr>
          <p:nvPr>
            <p:ph type="body" sz="quarter" idx="15"/>
          </p:nvPr>
        </p:nvSpPr>
        <p:spPr/>
        <p:txBody>
          <a:bodyPr/>
          <a:lstStyle/>
          <a:p>
            <a:r>
              <a:rPr lang="en-US" dirty="0"/>
              <a:t>February 16, 2021</a:t>
            </a:r>
          </a:p>
        </p:txBody>
      </p:sp>
      <p:sp>
        <p:nvSpPr>
          <p:cNvPr id="9" name="Text Placeholder 8">
            <a:extLst>
              <a:ext uri="{FF2B5EF4-FFF2-40B4-BE49-F238E27FC236}">
                <a16:creationId xmlns:a16="http://schemas.microsoft.com/office/drawing/2014/main" id="{89DAC43D-130C-48D5-9C7C-621CC021960F}"/>
              </a:ext>
            </a:extLst>
          </p:cNvPr>
          <p:cNvSpPr>
            <a:spLocks noGrp="1"/>
          </p:cNvSpPr>
          <p:nvPr>
            <p:ph type="body" sz="quarter" idx="16"/>
          </p:nvPr>
        </p:nvSpPr>
        <p:spPr>
          <a:xfrm>
            <a:off x="558360" y="4468150"/>
            <a:ext cx="4108889" cy="338229"/>
          </a:xfrm>
        </p:spPr>
        <p:txBody>
          <a:bodyPr/>
          <a:lstStyle/>
          <a:p>
            <a:r>
              <a:rPr lang="en-US" b="1" dirty="0"/>
              <a:t>Jay N. Scott, CHC</a:t>
            </a:r>
          </a:p>
          <a:p>
            <a:r>
              <a:rPr lang="en-US" dirty="0"/>
              <a:t>SVP, Employee Benefits Practice Group Leader</a:t>
            </a:r>
          </a:p>
          <a:p>
            <a:endParaRPr lang="en-US" dirty="0"/>
          </a:p>
          <a:p>
            <a:endParaRPr lang="en-US" dirty="0"/>
          </a:p>
        </p:txBody>
      </p:sp>
      <p:sp>
        <p:nvSpPr>
          <p:cNvPr id="11" name="Rectangle 6"/>
          <p:cNvSpPr>
            <a:spLocks noChangeArrowheads="1"/>
          </p:cNvSpPr>
          <p:nvPr/>
        </p:nvSpPr>
        <p:spPr bwMode="auto">
          <a:xfrm>
            <a:off x="558361" y="6292582"/>
            <a:ext cx="5227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nchor="b" anchorCtr="0">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br>
              <a:rPr lang="en-US" altLang="en-US" sz="800" dirty="0">
                <a:solidFill>
                  <a:srgbClr val="6D6D70"/>
                </a:solidFill>
                <a:latin typeface="Calibri Light" charset="0"/>
                <a:cs typeface="Calibri Regular" charset="0"/>
              </a:rPr>
            </a:br>
            <a:r>
              <a:rPr lang="en-US" altLang="en-US" sz="800" dirty="0">
                <a:solidFill>
                  <a:srgbClr val="6D6D70"/>
                </a:solidFill>
                <a:latin typeface="Calibri Light" charset="0"/>
                <a:cs typeface="Calibri Regular" charset="0"/>
              </a:rPr>
              <a:t>© 2020 USI Insurance Services. All rights reserved..</a:t>
            </a:r>
          </a:p>
        </p:txBody>
      </p:sp>
      <p:pic>
        <p:nvPicPr>
          <p:cNvPr id="2" name="Picture 1">
            <a:extLst>
              <a:ext uri="{FF2B5EF4-FFF2-40B4-BE49-F238E27FC236}">
                <a16:creationId xmlns:a16="http://schemas.microsoft.com/office/drawing/2014/main" id="{9169C289-4C1C-4416-B77F-A141DDA9AC03}"/>
              </a:ext>
            </a:extLst>
          </p:cNvPr>
          <p:cNvPicPr>
            <a:picLocks noChangeAspect="1"/>
          </p:cNvPicPr>
          <p:nvPr/>
        </p:nvPicPr>
        <p:blipFill>
          <a:blip r:embed="rId4"/>
          <a:stretch>
            <a:fillRect/>
          </a:stretch>
        </p:blipFill>
        <p:spPr>
          <a:xfrm>
            <a:off x="288200" y="1825798"/>
            <a:ext cx="2211161" cy="975512"/>
          </a:xfrm>
          <a:prstGeom prst="rect">
            <a:avLst/>
          </a:prstGeom>
        </p:spPr>
      </p:pic>
      <p:sp>
        <p:nvSpPr>
          <p:cNvPr id="4" name="TextBox 3">
            <a:extLst>
              <a:ext uri="{FF2B5EF4-FFF2-40B4-BE49-F238E27FC236}">
                <a16:creationId xmlns:a16="http://schemas.microsoft.com/office/drawing/2014/main" id="{64A3EEB3-C718-40CC-84F7-B497630D7356}"/>
              </a:ext>
            </a:extLst>
          </p:cNvPr>
          <p:cNvSpPr txBox="1"/>
          <p:nvPr/>
        </p:nvSpPr>
        <p:spPr>
          <a:xfrm>
            <a:off x="426720" y="1391558"/>
            <a:ext cx="1425840" cy="369332"/>
          </a:xfrm>
          <a:prstGeom prst="rect">
            <a:avLst/>
          </a:prstGeom>
          <a:noFill/>
        </p:spPr>
        <p:txBody>
          <a:bodyPr wrap="none" rtlCol="0">
            <a:spAutoFit/>
          </a:bodyPr>
          <a:lstStyle/>
          <a:p>
            <a:r>
              <a:rPr lang="en-US" dirty="0"/>
              <a:t>Presented to:</a:t>
            </a:r>
          </a:p>
        </p:txBody>
      </p:sp>
    </p:spTree>
    <p:custDataLst>
      <p:tags r:id="rId1"/>
    </p:custDataLst>
    <p:extLst>
      <p:ext uri="{BB962C8B-B14F-4D97-AF65-F5344CB8AC3E}">
        <p14:creationId xmlns:p14="http://schemas.microsoft.com/office/powerpoint/2010/main" val="61641805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1480"/>
            <a:ext cx="8229600" cy="1005840"/>
          </a:xfrm>
        </p:spPr>
        <p:txBody>
          <a:bodyPr anchor="b">
            <a:normAutofit/>
          </a:bodyPr>
          <a:lstStyle/>
          <a:p>
            <a:r>
              <a:rPr lang="en-US" dirty="0"/>
              <a:t>Non-Traditional Benefits</a:t>
            </a:r>
          </a:p>
        </p:txBody>
      </p:sp>
      <p:sp>
        <p:nvSpPr>
          <p:cNvPr id="2" name="Text Placeholder 1"/>
          <p:cNvSpPr>
            <a:spLocks noGrp="1"/>
          </p:cNvSpPr>
          <p:nvPr>
            <p:ph idx="1"/>
          </p:nvPr>
        </p:nvSpPr>
        <p:spPr>
          <a:xfrm>
            <a:off x="457200" y="1645339"/>
            <a:ext cx="8229600" cy="4617720"/>
          </a:xfrm>
        </p:spPr>
        <p:txBody>
          <a:bodyPr>
            <a:normAutofit/>
          </a:bodyPr>
          <a:lstStyle/>
          <a:p>
            <a:pPr marL="457200" indent="-457200">
              <a:buAutoNum type="arabicPeriod"/>
            </a:pPr>
            <a:r>
              <a:rPr lang="en-US" dirty="0">
                <a:solidFill>
                  <a:schemeClr val="tx2"/>
                </a:solidFill>
              </a:rPr>
              <a:t>Dependent Care Benefits</a:t>
            </a:r>
          </a:p>
          <a:p>
            <a:pPr marL="457200" indent="-457200">
              <a:buAutoNum type="arabicPeriod"/>
            </a:pPr>
            <a:r>
              <a:rPr lang="en-US" b="1" dirty="0">
                <a:solidFill>
                  <a:schemeClr val="accent1"/>
                </a:solidFill>
              </a:rPr>
              <a:t>Remote Work</a:t>
            </a:r>
          </a:p>
          <a:p>
            <a:pPr marL="457200" indent="-457200">
              <a:buAutoNum type="arabicPeriod"/>
            </a:pPr>
            <a:r>
              <a:rPr lang="en-US" dirty="0">
                <a:solidFill>
                  <a:schemeClr val="tx2"/>
                </a:solidFill>
              </a:rPr>
              <a:t>PTO</a:t>
            </a:r>
          </a:p>
          <a:p>
            <a:pPr marL="457200" indent="-457200">
              <a:buAutoNum type="arabicPeriod"/>
            </a:pPr>
            <a:r>
              <a:rPr lang="en-US" dirty="0">
                <a:solidFill>
                  <a:schemeClr val="tx2"/>
                </a:solidFill>
              </a:rPr>
              <a:t>Flexible Scheduling</a:t>
            </a:r>
          </a:p>
          <a:p>
            <a:pPr marL="457200" indent="-457200">
              <a:buAutoNum type="arabicPeriod"/>
            </a:pPr>
            <a:r>
              <a:rPr lang="en-US" dirty="0">
                <a:solidFill>
                  <a:schemeClr val="tx2"/>
                </a:solidFill>
              </a:rPr>
              <a:t>Health Plans:</a:t>
            </a:r>
          </a:p>
          <a:p>
            <a:pPr lvl="2">
              <a:buFont typeface="Arial" panose="020B0604020202020204" pitchFamily="34" charset="0"/>
              <a:buChar char="•"/>
            </a:pPr>
            <a:r>
              <a:rPr lang="en-US" dirty="0">
                <a:solidFill>
                  <a:schemeClr val="tx2"/>
                </a:solidFill>
              </a:rPr>
              <a:t>Alternative Health Access</a:t>
            </a:r>
          </a:p>
          <a:p>
            <a:pPr lvl="2">
              <a:buFont typeface="Arial" panose="020B0604020202020204" pitchFamily="34" charset="0"/>
              <a:buChar char="•"/>
            </a:pPr>
            <a:r>
              <a:rPr lang="en-US" dirty="0">
                <a:solidFill>
                  <a:schemeClr val="tx2"/>
                </a:solidFill>
              </a:rPr>
              <a:t>Care Management / Claims Advocacy</a:t>
            </a:r>
          </a:p>
          <a:p>
            <a:pPr lvl="2">
              <a:buFont typeface="Arial" panose="020B0604020202020204" pitchFamily="34" charset="0"/>
              <a:buChar char="•"/>
            </a:pPr>
            <a:r>
              <a:rPr lang="en-US" dirty="0">
                <a:solidFill>
                  <a:schemeClr val="tx2"/>
                </a:solidFill>
              </a:rPr>
              <a:t>Trends in High Deductible Health Plans</a:t>
            </a:r>
          </a:p>
          <a:p>
            <a:pPr lvl="2">
              <a:buFont typeface="Arial" panose="020B0604020202020204" pitchFamily="34" charset="0"/>
              <a:buChar char="•"/>
            </a:pPr>
            <a:r>
              <a:rPr lang="en-US" dirty="0">
                <a:solidFill>
                  <a:schemeClr val="tx2"/>
                </a:solidFill>
              </a:rPr>
              <a:t>Aggressive Cost-Saving Measures</a:t>
            </a:r>
          </a:p>
        </p:txBody>
      </p:sp>
      <p:pic>
        <p:nvPicPr>
          <p:cNvPr id="4" name="Picture 3">
            <a:extLst>
              <a:ext uri="{FF2B5EF4-FFF2-40B4-BE49-F238E27FC236}">
                <a16:creationId xmlns:a16="http://schemas.microsoft.com/office/drawing/2014/main" id="{F14B67E8-E782-48BF-8FB7-2E56036816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4997" y="1815798"/>
            <a:ext cx="3861803" cy="3226404"/>
          </a:xfrm>
          <a:prstGeom prst="rect">
            <a:avLst/>
          </a:prstGeom>
        </p:spPr>
      </p:pic>
    </p:spTree>
    <p:extLst>
      <p:ext uri="{BB962C8B-B14F-4D97-AF65-F5344CB8AC3E}">
        <p14:creationId xmlns:p14="http://schemas.microsoft.com/office/powerpoint/2010/main" val="268657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Work</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p:txBody>
          <a:bodyPr/>
          <a:lstStyle/>
          <a:p>
            <a:r>
              <a:rPr lang="en-US" dirty="0"/>
              <a:t>Pre-COVID-19, remote work was often treated as a “benefit” for individuals whose meritorious work and accountability earned them the ability to work remotely if they so desired</a:t>
            </a:r>
          </a:p>
          <a:p>
            <a:r>
              <a:rPr lang="en-US" dirty="0"/>
              <a:t>COVID-19 pushed many office staffs and service providers immediately into a remote work environment</a:t>
            </a:r>
          </a:p>
          <a:p>
            <a:r>
              <a:rPr lang="en-US" dirty="0"/>
              <a:t>Some states now require employers to allow employees who can work remotely to do so, as a safety measure (e.g., Minnesota)</a:t>
            </a:r>
          </a:p>
          <a:p>
            <a:r>
              <a:rPr lang="en-US" dirty="0"/>
              <a:t>What is the future of remote work?</a:t>
            </a:r>
          </a:p>
          <a:p>
            <a:pPr lvl="1"/>
            <a:r>
              <a:rPr lang="en-US" dirty="0"/>
              <a:t>Many leaders still dubious, saying employees working from home aren’t accountable, and that it’s too hard to manage performance remotely</a:t>
            </a:r>
          </a:p>
          <a:p>
            <a:pPr lvl="1"/>
            <a:r>
              <a:rPr lang="en-US" dirty="0"/>
              <a:t>Some leaders looking to remote work as a permanent shift for some or all departments, investing in technology and management training</a:t>
            </a:r>
          </a:p>
          <a:p>
            <a:endParaRPr lang="en-US" dirty="0"/>
          </a:p>
          <a:p>
            <a:endParaRPr lang="en-US" dirty="0"/>
          </a:p>
        </p:txBody>
      </p:sp>
    </p:spTree>
    <p:extLst>
      <p:ext uri="{BB962C8B-B14F-4D97-AF65-F5344CB8AC3E}">
        <p14:creationId xmlns:p14="http://schemas.microsoft.com/office/powerpoint/2010/main" val="380228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Work – Hiring and Onboarding</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372681"/>
          </a:xfrm>
        </p:spPr>
        <p:txBody>
          <a:bodyPr>
            <a:normAutofit lnSpcReduction="10000"/>
          </a:bodyPr>
          <a:lstStyle/>
          <a:p>
            <a:r>
              <a:rPr lang="en-US" i="1" dirty="0"/>
              <a:t>Before</a:t>
            </a:r>
            <a:r>
              <a:rPr lang="en-US" dirty="0"/>
              <a:t> hiring a remote worker:</a:t>
            </a:r>
          </a:p>
          <a:p>
            <a:pPr lvl="1"/>
            <a:r>
              <a:rPr lang="en-US" dirty="0"/>
              <a:t>Outline </a:t>
            </a:r>
            <a:r>
              <a:rPr lang="en-US" b="1" dirty="0"/>
              <a:t>expectations</a:t>
            </a:r>
            <a:r>
              <a:rPr lang="en-US" dirty="0"/>
              <a:t> of remote work: schedule, performance measures, meetings, coaching, etc.</a:t>
            </a:r>
          </a:p>
          <a:p>
            <a:pPr lvl="1"/>
            <a:r>
              <a:rPr lang="en-US" dirty="0"/>
              <a:t>Research </a:t>
            </a:r>
            <a:r>
              <a:rPr lang="en-US" b="1" dirty="0"/>
              <a:t>laws</a:t>
            </a:r>
            <a:r>
              <a:rPr lang="en-US" dirty="0"/>
              <a:t> in state where worker will be working: tax withholding, reimbursement of home office equipment, employment laws, etc.</a:t>
            </a:r>
          </a:p>
          <a:p>
            <a:pPr lvl="1"/>
            <a:r>
              <a:rPr lang="en-US" dirty="0"/>
              <a:t>Aim for </a:t>
            </a:r>
            <a:r>
              <a:rPr lang="en-US" b="1" dirty="0"/>
              <a:t>consistent talent acquisition procedures</a:t>
            </a:r>
            <a:r>
              <a:rPr lang="en-US" dirty="0"/>
              <a:t>: carefully plan interview process so technology is consistent, interviewers are asking questions consistently of candidates, etc., company is consistently showcasing its culture in a manner that is polished and prepared, interviewers are following good online etiquette</a:t>
            </a:r>
          </a:p>
          <a:p>
            <a:r>
              <a:rPr lang="en-US" i="1" dirty="0"/>
              <a:t>Onboarding</a:t>
            </a:r>
            <a:r>
              <a:rPr lang="en-US" dirty="0"/>
              <a:t> a remote worker:</a:t>
            </a:r>
          </a:p>
          <a:p>
            <a:pPr lvl="1"/>
            <a:r>
              <a:rPr lang="en-US" dirty="0"/>
              <a:t>Onboarding vs. orientation: </a:t>
            </a:r>
            <a:r>
              <a:rPr lang="en-US" b="1" dirty="0"/>
              <a:t>onboarding is essential </a:t>
            </a:r>
            <a:r>
              <a:rPr lang="en-US" dirty="0"/>
              <a:t>for remote workers</a:t>
            </a:r>
          </a:p>
          <a:p>
            <a:pPr lvl="2"/>
            <a:r>
              <a:rPr lang="en-US" dirty="0"/>
              <a:t>Use video for regular meet and greets with new worker; encourage regular video check-ins with manager and/or team members and/or mentor</a:t>
            </a:r>
          </a:p>
          <a:p>
            <a:pPr lvl="2"/>
            <a:r>
              <a:rPr lang="en-US" dirty="0"/>
              <a:t>Have detailed onboarding schedule in place with expectations for each day, then each week, then each month for first 3-6 months</a:t>
            </a:r>
          </a:p>
          <a:p>
            <a:pPr lvl="2"/>
            <a:r>
              <a:rPr lang="en-US" dirty="0"/>
              <a:t>Compensate for new hire’s inability to learn company culture in remote work environment by scheduling virtual coffee breaks or other fun meetings during onboarding period</a:t>
            </a:r>
          </a:p>
          <a:p>
            <a:endParaRPr lang="en-US" dirty="0"/>
          </a:p>
          <a:p>
            <a:endParaRPr lang="en-US" dirty="0"/>
          </a:p>
        </p:txBody>
      </p:sp>
    </p:spTree>
    <p:extLst>
      <p:ext uri="{BB962C8B-B14F-4D97-AF65-F5344CB8AC3E}">
        <p14:creationId xmlns:p14="http://schemas.microsoft.com/office/powerpoint/2010/main" val="258817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Work – Team Engagement/Support</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fontScale="92500" lnSpcReduction="10000"/>
          </a:bodyPr>
          <a:lstStyle/>
          <a:p>
            <a:r>
              <a:rPr lang="en-US" dirty="0"/>
              <a:t>Start with </a:t>
            </a:r>
            <a:r>
              <a:rPr lang="en-US" b="1" dirty="0"/>
              <a:t>trust</a:t>
            </a:r>
            <a:r>
              <a:rPr lang="en-US" dirty="0"/>
              <a:t> </a:t>
            </a:r>
            <a:r>
              <a:rPr lang="en-US" b="1" dirty="0"/>
              <a:t>– </a:t>
            </a:r>
            <a:r>
              <a:rPr lang="en-US" dirty="0"/>
              <a:t>leadership must trust their employees to do their jobs with or without leadership’s physical presence; this is not the same as ignoring remote workers</a:t>
            </a:r>
          </a:p>
          <a:p>
            <a:r>
              <a:rPr lang="en-US" dirty="0"/>
              <a:t>Understand </a:t>
            </a:r>
            <a:r>
              <a:rPr lang="en-US" b="1" dirty="0"/>
              <a:t>each team member’s needs</a:t>
            </a:r>
          </a:p>
          <a:p>
            <a:pPr lvl="1"/>
            <a:r>
              <a:rPr lang="en-US" dirty="0"/>
              <a:t>What worked before might not work in remote environment: normally autonomous employees may need more guidance or structure in remote work environment</a:t>
            </a:r>
          </a:p>
          <a:p>
            <a:pPr lvl="1"/>
            <a:r>
              <a:rPr lang="en-US" dirty="0"/>
              <a:t>Know how each person on your team needs to be led; how they respond to challenges and change; their strengths and weaknesses; the personal challenges they may have working from home</a:t>
            </a:r>
          </a:p>
          <a:p>
            <a:r>
              <a:rPr lang="en-US" dirty="0"/>
              <a:t>Establish </a:t>
            </a:r>
            <a:r>
              <a:rPr lang="en-US" b="1" dirty="0"/>
              <a:t>expectations</a:t>
            </a:r>
          </a:p>
          <a:p>
            <a:pPr lvl="1"/>
            <a:r>
              <a:rPr lang="en-US" dirty="0"/>
              <a:t>Tracking productivity (quality, quantity, timeliness) – objective/quantifiable</a:t>
            </a:r>
          </a:p>
          <a:p>
            <a:pPr lvl="1"/>
            <a:r>
              <a:rPr lang="en-US" dirty="0"/>
              <a:t>Share expectations and evaluation methods with each team member, providing examples</a:t>
            </a:r>
          </a:p>
          <a:p>
            <a:r>
              <a:rPr lang="en-US" b="1" dirty="0"/>
              <a:t>Communicate</a:t>
            </a:r>
            <a:r>
              <a:rPr lang="en-US" dirty="0"/>
              <a:t> meaningfully</a:t>
            </a:r>
          </a:p>
          <a:p>
            <a:pPr lvl="1"/>
            <a:r>
              <a:rPr lang="en-US" dirty="0"/>
              <a:t>Ask employees what’s working, what’s not, what they or you could do differently</a:t>
            </a:r>
          </a:p>
          <a:p>
            <a:pPr lvl="1"/>
            <a:r>
              <a:rPr lang="en-US" dirty="0"/>
              <a:t>Share, share, share; be transparent, explain context, explain personal impacts, solicit questions and concerns</a:t>
            </a:r>
          </a:p>
        </p:txBody>
      </p:sp>
    </p:spTree>
    <p:extLst>
      <p:ext uri="{BB962C8B-B14F-4D97-AF65-F5344CB8AC3E}">
        <p14:creationId xmlns:p14="http://schemas.microsoft.com/office/powerpoint/2010/main" val="73438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Work – Team Engagement/Support</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pPr>
              <a:spcAft>
                <a:spcPts val="400"/>
              </a:spcAft>
            </a:pPr>
            <a:r>
              <a:rPr lang="en-US" sz="1800" dirty="0"/>
              <a:t>Maintain </a:t>
            </a:r>
            <a:r>
              <a:rPr lang="en-US" sz="1800" b="1" dirty="0"/>
              <a:t>personal connections</a:t>
            </a:r>
            <a:r>
              <a:rPr lang="en-US" sz="1800" dirty="0"/>
              <a:t> with your team</a:t>
            </a:r>
          </a:p>
          <a:p>
            <a:pPr lvl="1">
              <a:spcAft>
                <a:spcPts val="400"/>
              </a:spcAft>
            </a:pPr>
            <a:r>
              <a:rPr lang="en-US" sz="1600" dirty="0"/>
              <a:t>Find ways to be present; regular check-ins; don’t rely on email</a:t>
            </a:r>
          </a:p>
          <a:p>
            <a:pPr lvl="1"/>
            <a:r>
              <a:rPr lang="en-US" sz="1600" dirty="0"/>
              <a:t>Be on the lookout for isolation and/or loneliness</a:t>
            </a:r>
          </a:p>
          <a:p>
            <a:pPr>
              <a:spcAft>
                <a:spcPts val="400"/>
              </a:spcAft>
            </a:pPr>
            <a:r>
              <a:rPr lang="en-US" sz="1800" dirty="0"/>
              <a:t>Helping colleagues </a:t>
            </a:r>
            <a:r>
              <a:rPr lang="en-US" sz="1800" b="1" dirty="0"/>
              <a:t>stay connected</a:t>
            </a:r>
            <a:endParaRPr lang="en-US" sz="1800" dirty="0"/>
          </a:p>
          <a:p>
            <a:pPr lvl="1"/>
            <a:r>
              <a:rPr lang="en-US" sz="1600" dirty="0"/>
              <a:t>Access to colleague calendars; shared collaborative documents; do not let email/IM’ing become primary communication mode (video/phone is better)</a:t>
            </a:r>
          </a:p>
          <a:p>
            <a:pPr>
              <a:spcAft>
                <a:spcPts val="400"/>
              </a:spcAft>
            </a:pPr>
            <a:r>
              <a:rPr lang="en-US" sz="1800" dirty="0"/>
              <a:t>Address </a:t>
            </a:r>
            <a:r>
              <a:rPr lang="en-US" sz="1800" b="1" dirty="0"/>
              <a:t>engagement and performance problems</a:t>
            </a:r>
          </a:p>
          <a:p>
            <a:pPr lvl="1">
              <a:spcAft>
                <a:spcPts val="400"/>
              </a:spcAft>
            </a:pPr>
            <a:r>
              <a:rPr lang="en-US" sz="1600" dirty="0"/>
              <a:t>Don’t put off difficult/uncomfortable conversations</a:t>
            </a:r>
          </a:p>
          <a:p>
            <a:pPr lvl="1">
              <a:spcAft>
                <a:spcPts val="400"/>
              </a:spcAft>
            </a:pPr>
            <a:r>
              <a:rPr lang="en-US" sz="1600" dirty="0"/>
              <a:t>Address employees who are not participating in meetings, responding to emails, reaching out to coworkers or providing status updates</a:t>
            </a:r>
          </a:p>
          <a:p>
            <a:pPr lvl="1">
              <a:spcAft>
                <a:spcPts val="400"/>
              </a:spcAft>
            </a:pPr>
            <a:r>
              <a:rPr lang="en-US" sz="1600" dirty="0"/>
              <a:t>Address employees who appear to have their home distractions interfering with work.</a:t>
            </a:r>
          </a:p>
        </p:txBody>
      </p:sp>
      <p:pic>
        <p:nvPicPr>
          <p:cNvPr id="3" name="Picture 2">
            <a:extLst>
              <a:ext uri="{FF2B5EF4-FFF2-40B4-BE49-F238E27FC236}">
                <a16:creationId xmlns:a16="http://schemas.microsoft.com/office/drawing/2014/main" id="{52F68A6B-F144-4390-ACE9-7029996C5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2899" y="5083392"/>
            <a:ext cx="3877901" cy="1547947"/>
          </a:xfrm>
          <a:prstGeom prst="rect">
            <a:avLst/>
          </a:prstGeom>
        </p:spPr>
      </p:pic>
    </p:spTree>
    <p:extLst>
      <p:ext uri="{BB962C8B-B14F-4D97-AF65-F5344CB8AC3E}">
        <p14:creationId xmlns:p14="http://schemas.microsoft.com/office/powerpoint/2010/main" val="243945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Work – Coaching and Discipline</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r>
              <a:rPr lang="en-US" dirty="0"/>
              <a:t>Establish </a:t>
            </a:r>
            <a:r>
              <a:rPr lang="en-US" b="1" dirty="0"/>
              <a:t>clear expectations and goals</a:t>
            </a:r>
            <a:r>
              <a:rPr lang="en-US" dirty="0"/>
              <a:t>; communicate them; follow up on them</a:t>
            </a:r>
          </a:p>
          <a:p>
            <a:r>
              <a:rPr lang="en-US" dirty="0"/>
              <a:t>Have regular (e.g. weekly, monthly) </a:t>
            </a:r>
            <a:r>
              <a:rPr lang="en-US" b="1" dirty="0"/>
              <a:t>one-on-ones</a:t>
            </a:r>
            <a:r>
              <a:rPr lang="en-US" dirty="0"/>
              <a:t> with direct reports by video or calls</a:t>
            </a:r>
          </a:p>
          <a:p>
            <a:endParaRPr lang="en-US" dirty="0"/>
          </a:p>
          <a:p>
            <a:endParaRPr lang="en-US" dirty="0"/>
          </a:p>
          <a:p>
            <a:endParaRPr lang="en-US" dirty="0"/>
          </a:p>
        </p:txBody>
      </p:sp>
      <p:graphicFrame>
        <p:nvGraphicFramePr>
          <p:cNvPr id="5" name="Diagram 4">
            <a:extLst>
              <a:ext uri="{FF2B5EF4-FFF2-40B4-BE49-F238E27FC236}">
                <a16:creationId xmlns:a16="http://schemas.microsoft.com/office/drawing/2014/main" id="{4497F2B3-49B7-400F-A815-F3B65FCDF5FF}"/>
              </a:ext>
            </a:extLst>
          </p:cNvPr>
          <p:cNvGraphicFramePr/>
          <p:nvPr/>
        </p:nvGraphicFramePr>
        <p:xfrm>
          <a:off x="971600" y="2663190"/>
          <a:ext cx="720080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83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Work – Compliance Points</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531039"/>
            <a:ext cx="8229600" cy="5212661"/>
          </a:xfrm>
        </p:spPr>
        <p:txBody>
          <a:bodyPr>
            <a:normAutofit lnSpcReduction="10000"/>
          </a:bodyPr>
          <a:lstStyle/>
          <a:p>
            <a:r>
              <a:rPr lang="en-US" dirty="0"/>
              <a:t>Wage/Hour</a:t>
            </a:r>
          </a:p>
          <a:p>
            <a:pPr lvl="1"/>
            <a:r>
              <a:rPr lang="en-US" dirty="0"/>
              <a:t>Employers required to pay non-exempt employees for all hours worked</a:t>
            </a:r>
          </a:p>
          <a:p>
            <a:pPr lvl="1"/>
            <a:r>
              <a:rPr lang="en-US" i="1" dirty="0"/>
              <a:t>Be sure you have a system for employees to track their time and that it has been communicated to them</a:t>
            </a:r>
          </a:p>
          <a:p>
            <a:r>
              <a:rPr lang="en-US" dirty="0"/>
              <a:t>Workers’ Compensation</a:t>
            </a:r>
          </a:p>
          <a:p>
            <a:pPr lvl="1"/>
            <a:r>
              <a:rPr lang="en-US" dirty="0"/>
              <a:t>Remote workers also covered by workers’ compensation</a:t>
            </a:r>
          </a:p>
          <a:p>
            <a:pPr lvl="1"/>
            <a:r>
              <a:rPr lang="en-US" i="1" dirty="0"/>
              <a:t>Be sure your remote work policies require employees to work safely and to report any safety concerns and/or injuries</a:t>
            </a:r>
          </a:p>
          <a:p>
            <a:r>
              <a:rPr lang="en-US" dirty="0"/>
              <a:t>Equipment Reimbursement</a:t>
            </a:r>
          </a:p>
          <a:p>
            <a:pPr lvl="1"/>
            <a:r>
              <a:rPr lang="en-US" dirty="0"/>
              <a:t>Remote workers are spending money on equipment, supplies, and furniture to work from home</a:t>
            </a:r>
          </a:p>
          <a:p>
            <a:pPr lvl="1"/>
            <a:r>
              <a:rPr lang="en-US" dirty="0"/>
              <a:t>Some states (e.g., CA, IL, MT, NH, ND, SD) require employers to reimburse some/all of employees’ business expenses – </a:t>
            </a:r>
            <a:r>
              <a:rPr lang="en-US" i="1" dirty="0"/>
              <a:t>be aware of applicable state law</a:t>
            </a:r>
          </a:p>
          <a:p>
            <a:r>
              <a:rPr lang="en-US" dirty="0"/>
              <a:t>Privacy and Security of Company Information</a:t>
            </a:r>
          </a:p>
          <a:p>
            <a:pPr lvl="1"/>
            <a:r>
              <a:rPr lang="en-US" dirty="0"/>
              <a:t>Cyber threats and inadvertent disclosures of sensitive data can occur </a:t>
            </a:r>
          </a:p>
          <a:p>
            <a:pPr lvl="1"/>
            <a:r>
              <a:rPr lang="en-US" i="1" dirty="0"/>
              <a:t>Be sure to engage IT expertise and insurance broker to limit these risks</a:t>
            </a:r>
          </a:p>
          <a:p>
            <a:pPr lvl="1"/>
            <a:endParaRPr lang="en-US" dirty="0"/>
          </a:p>
        </p:txBody>
      </p:sp>
    </p:spTree>
    <p:extLst>
      <p:ext uri="{BB962C8B-B14F-4D97-AF65-F5344CB8AC3E}">
        <p14:creationId xmlns:p14="http://schemas.microsoft.com/office/powerpoint/2010/main" val="3060075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 close up of a logo&#10;&#10;Description automatically generated">
            <a:extLst>
              <a:ext uri="{FF2B5EF4-FFF2-40B4-BE49-F238E27FC236}">
                <a16:creationId xmlns:a16="http://schemas.microsoft.com/office/drawing/2014/main" id="{9B459520-3975-41B8-8E93-E32678F8846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723"/>
          <a:stretch/>
        </p:blipFill>
        <p:spPr bwMode="auto">
          <a:xfrm>
            <a:off x="288290" y="437726"/>
            <a:ext cx="8720738" cy="594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72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BDC8C-06B3-44D0-BC09-6059A1B8475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723"/>
          <a:stretch/>
        </p:blipFill>
        <p:spPr bwMode="auto">
          <a:xfrm>
            <a:off x="276860" y="506306"/>
            <a:ext cx="8653617" cy="589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965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1480"/>
            <a:ext cx="8229600" cy="1005840"/>
          </a:xfrm>
        </p:spPr>
        <p:txBody>
          <a:bodyPr anchor="b">
            <a:normAutofit/>
          </a:bodyPr>
          <a:lstStyle/>
          <a:p>
            <a:r>
              <a:rPr lang="en-US" dirty="0"/>
              <a:t>Non-Traditional Benefits</a:t>
            </a:r>
          </a:p>
        </p:txBody>
      </p:sp>
      <p:sp>
        <p:nvSpPr>
          <p:cNvPr id="2" name="Text Placeholder 1"/>
          <p:cNvSpPr>
            <a:spLocks noGrp="1"/>
          </p:cNvSpPr>
          <p:nvPr>
            <p:ph idx="1"/>
          </p:nvPr>
        </p:nvSpPr>
        <p:spPr>
          <a:xfrm>
            <a:off x="457200" y="1645339"/>
            <a:ext cx="8229600" cy="4617720"/>
          </a:xfrm>
        </p:spPr>
        <p:txBody>
          <a:bodyPr>
            <a:normAutofit/>
          </a:bodyPr>
          <a:lstStyle/>
          <a:p>
            <a:pPr marL="457200" indent="-457200">
              <a:buAutoNum type="arabicPeriod"/>
            </a:pPr>
            <a:r>
              <a:rPr lang="en-US" dirty="0">
                <a:solidFill>
                  <a:schemeClr val="tx2"/>
                </a:solidFill>
              </a:rPr>
              <a:t>Dependent Care Benefits</a:t>
            </a:r>
          </a:p>
          <a:p>
            <a:pPr marL="457200" indent="-457200">
              <a:buAutoNum type="arabicPeriod"/>
            </a:pPr>
            <a:r>
              <a:rPr lang="en-US" dirty="0">
                <a:solidFill>
                  <a:schemeClr val="tx2"/>
                </a:solidFill>
              </a:rPr>
              <a:t>Remote Work</a:t>
            </a:r>
          </a:p>
          <a:p>
            <a:pPr marL="457200" indent="-457200">
              <a:buAutoNum type="arabicPeriod"/>
            </a:pPr>
            <a:r>
              <a:rPr lang="en-US" b="1" dirty="0">
                <a:solidFill>
                  <a:schemeClr val="accent1"/>
                </a:solidFill>
              </a:rPr>
              <a:t>PTO</a:t>
            </a:r>
          </a:p>
          <a:p>
            <a:pPr marL="457200" indent="-457200">
              <a:buAutoNum type="arabicPeriod"/>
            </a:pPr>
            <a:r>
              <a:rPr lang="en-US" dirty="0">
                <a:solidFill>
                  <a:schemeClr val="tx2"/>
                </a:solidFill>
              </a:rPr>
              <a:t>Flexible Scheduling</a:t>
            </a:r>
          </a:p>
          <a:p>
            <a:pPr marL="457200" indent="-457200">
              <a:buAutoNum type="arabicPeriod"/>
            </a:pPr>
            <a:r>
              <a:rPr lang="en-US" dirty="0">
                <a:solidFill>
                  <a:schemeClr val="tx2"/>
                </a:solidFill>
              </a:rPr>
              <a:t>Health Plans:</a:t>
            </a:r>
          </a:p>
          <a:p>
            <a:pPr lvl="2">
              <a:buFont typeface="Arial" panose="020B0604020202020204" pitchFamily="34" charset="0"/>
              <a:buChar char="•"/>
            </a:pPr>
            <a:r>
              <a:rPr lang="en-US" dirty="0">
                <a:solidFill>
                  <a:schemeClr val="tx2"/>
                </a:solidFill>
              </a:rPr>
              <a:t>Alternative Health Access</a:t>
            </a:r>
          </a:p>
          <a:p>
            <a:pPr lvl="2">
              <a:buFont typeface="Arial" panose="020B0604020202020204" pitchFamily="34" charset="0"/>
              <a:buChar char="•"/>
            </a:pPr>
            <a:r>
              <a:rPr lang="en-US" dirty="0">
                <a:solidFill>
                  <a:schemeClr val="tx2"/>
                </a:solidFill>
              </a:rPr>
              <a:t>Care Management / Claims Advocacy</a:t>
            </a:r>
          </a:p>
          <a:p>
            <a:pPr lvl="2">
              <a:buFont typeface="Arial" panose="020B0604020202020204" pitchFamily="34" charset="0"/>
              <a:buChar char="•"/>
            </a:pPr>
            <a:r>
              <a:rPr lang="en-US" dirty="0">
                <a:solidFill>
                  <a:schemeClr val="tx2"/>
                </a:solidFill>
              </a:rPr>
              <a:t>Trends in High Deductible Health Plans</a:t>
            </a:r>
          </a:p>
          <a:p>
            <a:pPr lvl="2">
              <a:buFont typeface="Arial" panose="020B0604020202020204" pitchFamily="34" charset="0"/>
              <a:buChar char="•"/>
            </a:pPr>
            <a:r>
              <a:rPr lang="en-US" dirty="0">
                <a:solidFill>
                  <a:schemeClr val="tx2"/>
                </a:solidFill>
              </a:rPr>
              <a:t>Aggressive Cost-Saving Measures</a:t>
            </a:r>
          </a:p>
        </p:txBody>
      </p:sp>
      <p:pic>
        <p:nvPicPr>
          <p:cNvPr id="4" name="Picture 3">
            <a:extLst>
              <a:ext uri="{FF2B5EF4-FFF2-40B4-BE49-F238E27FC236}">
                <a16:creationId xmlns:a16="http://schemas.microsoft.com/office/drawing/2014/main" id="{A18D63C2-856B-4FF1-A461-5DA895E1A1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3095" y="1809749"/>
            <a:ext cx="3363705" cy="3933825"/>
          </a:xfrm>
          <a:prstGeom prst="rect">
            <a:avLst/>
          </a:prstGeom>
        </p:spPr>
      </p:pic>
    </p:spTree>
    <p:extLst>
      <p:ext uri="{BB962C8B-B14F-4D97-AF65-F5344CB8AC3E}">
        <p14:creationId xmlns:p14="http://schemas.microsoft.com/office/powerpoint/2010/main" val="412909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1480"/>
            <a:ext cx="8229600" cy="1005840"/>
          </a:xfrm>
        </p:spPr>
        <p:txBody>
          <a:bodyPr anchor="b">
            <a:normAutofit/>
          </a:bodyPr>
          <a:lstStyle/>
          <a:p>
            <a:r>
              <a:rPr lang="en-US" dirty="0"/>
              <a:t>Learning Objectives</a:t>
            </a:r>
          </a:p>
        </p:txBody>
      </p:sp>
      <p:pic>
        <p:nvPicPr>
          <p:cNvPr id="4" name="Picture 3">
            <a:extLst>
              <a:ext uri="{FF2B5EF4-FFF2-40B4-BE49-F238E27FC236}">
                <a16:creationId xmlns:a16="http://schemas.microsoft.com/office/drawing/2014/main" id="{B5E56F91-DF78-4591-8CA8-F7C0642EF8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479" y="1645920"/>
            <a:ext cx="4005872" cy="4617720"/>
          </a:xfrm>
          <a:prstGeom prst="rect">
            <a:avLst/>
          </a:prstGeom>
          <a:noFill/>
        </p:spPr>
      </p:pic>
      <p:sp>
        <p:nvSpPr>
          <p:cNvPr id="2" name="Text Placeholder 1"/>
          <p:cNvSpPr>
            <a:spLocks noGrp="1"/>
          </p:cNvSpPr>
          <p:nvPr>
            <p:ph sz="quarter" idx="10"/>
          </p:nvPr>
        </p:nvSpPr>
        <p:spPr>
          <a:xfrm>
            <a:off x="4812175" y="1747775"/>
            <a:ext cx="3749040" cy="4398382"/>
          </a:xfrm>
        </p:spPr>
        <p:txBody>
          <a:bodyPr>
            <a:normAutofit/>
          </a:bodyPr>
          <a:lstStyle/>
          <a:p>
            <a:pPr marL="0" indent="0">
              <a:spcAft>
                <a:spcPts val="1200"/>
              </a:spcAft>
              <a:buNone/>
            </a:pPr>
            <a:r>
              <a:rPr lang="en-US" b="1" dirty="0"/>
              <a:t>By the end of this session you  should be able to:</a:t>
            </a:r>
          </a:p>
          <a:p>
            <a:r>
              <a:rPr lang="en-US" b="0" dirty="0"/>
              <a:t>Understand the definition of “non-traditional benefits”</a:t>
            </a:r>
          </a:p>
          <a:p>
            <a:r>
              <a:rPr lang="en-US" b="0" dirty="0"/>
              <a:t>Consider which non-traditional benefits are most attractive to your employees</a:t>
            </a:r>
          </a:p>
          <a:p>
            <a:r>
              <a:rPr lang="en-US" b="0" dirty="0"/>
              <a:t>Learn the various legal, social, and ethical implications of non-traditional benefits</a:t>
            </a: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312845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PTO</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lnSpcReduction="10000"/>
          </a:bodyPr>
          <a:lstStyle/>
          <a:p>
            <a:r>
              <a:rPr lang="en-US" dirty="0"/>
              <a:t>In a year when trip cancellations abound and travel is fraught, many employees are staying home</a:t>
            </a:r>
          </a:p>
          <a:p>
            <a:r>
              <a:rPr lang="en-US" dirty="0"/>
              <a:t>Most employers not making permanent PTO program changes now</a:t>
            </a:r>
          </a:p>
          <a:p>
            <a:pPr lvl="1"/>
            <a:r>
              <a:rPr lang="en-US" dirty="0"/>
              <a:t>Many employers are keeping firm on existing PTO policies</a:t>
            </a:r>
          </a:p>
          <a:p>
            <a:pPr lvl="1"/>
            <a:r>
              <a:rPr lang="en-US" dirty="0"/>
              <a:t>Some employers are allowing a larger carryover of PTO than usual this year</a:t>
            </a:r>
          </a:p>
          <a:p>
            <a:r>
              <a:rPr lang="en-US" dirty="0"/>
              <a:t>Although many employers initially allowed employees concerned about returning to work due to COVID-19 concerns to stay home without using PTO, that tide is turning and more employers are requiring employees to use PTO if they want to stay home and no other paid leave (e.g. FFCRA) is available.</a:t>
            </a:r>
          </a:p>
          <a:p>
            <a:r>
              <a:rPr lang="en-US" dirty="0"/>
              <a:t>PTO Donation programs are hot right now! </a:t>
            </a:r>
          </a:p>
          <a:p>
            <a:pPr lvl="1"/>
            <a:r>
              <a:rPr lang="en-US" dirty="0"/>
              <a:t>PTO Donated to Other Employees: For best tax treatment, design PTO donation program so that donated PTO can only be used for medical emergencies or certain natural disasters; consult Rev. Rul. 90-29 and IRS Notice 2006-59.</a:t>
            </a:r>
          </a:p>
          <a:p>
            <a:pPr lvl="1"/>
            <a:r>
              <a:rPr lang="en-US" dirty="0"/>
              <a:t>PTO Donated to Charitable Organizations: Employer will need to tax PTO unless it falls within special IRS exception, e.g., IRS Notice 2020-46 provides special tax treatment for PTO donated to charitable organizations for the relief of COVID-19 victims</a:t>
            </a:r>
          </a:p>
        </p:txBody>
      </p:sp>
    </p:spTree>
    <p:extLst>
      <p:ext uri="{BB962C8B-B14F-4D97-AF65-F5344CB8AC3E}">
        <p14:creationId xmlns:p14="http://schemas.microsoft.com/office/powerpoint/2010/main" val="2037272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PTO</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5248275" cy="5212661"/>
          </a:xfrm>
        </p:spPr>
        <p:txBody>
          <a:bodyPr>
            <a:normAutofit/>
          </a:bodyPr>
          <a:lstStyle/>
          <a:p>
            <a:r>
              <a:rPr lang="en-US" dirty="0"/>
              <a:t>PTO trends</a:t>
            </a:r>
          </a:p>
          <a:p>
            <a:pPr lvl="1"/>
            <a:r>
              <a:rPr lang="en-US" dirty="0"/>
              <a:t>Removal of long waiting periods (e.g. 1 year) to start accruing PTO, even in higher-turnover lower-wage positions</a:t>
            </a:r>
          </a:p>
          <a:p>
            <a:pPr lvl="1"/>
            <a:r>
              <a:rPr lang="en-US" dirty="0"/>
              <a:t>Trend is towards more PTO, not less; still significant variation by industry</a:t>
            </a:r>
          </a:p>
          <a:p>
            <a:pPr lvl="1"/>
            <a:r>
              <a:rPr lang="en-US" dirty="0"/>
              <a:t>For employers with lower turnover, more employers are making the full year’s PTO amount available as of January 1, even before it’s accrued</a:t>
            </a:r>
          </a:p>
          <a:p>
            <a:pPr lvl="2"/>
            <a:r>
              <a:rPr lang="en-US" dirty="0"/>
              <a:t>If employee terminates employment having used more PTO than they have accrued, employer works with them to get “repayment” of the unearned PTO; state withholding laws should be consulted before withholding the repayment from final pay</a:t>
            </a:r>
          </a:p>
          <a:p>
            <a:pPr lvl="1"/>
            <a:r>
              <a:rPr lang="en-US" dirty="0"/>
              <a:t>Unlimited PTO</a:t>
            </a:r>
          </a:p>
          <a:p>
            <a:pPr lvl="1"/>
            <a:r>
              <a:rPr lang="en-US" dirty="0"/>
              <a:t>Mandatory PTO</a:t>
            </a:r>
          </a:p>
        </p:txBody>
      </p:sp>
      <p:pic>
        <p:nvPicPr>
          <p:cNvPr id="4" name="Picture 3">
            <a:extLst>
              <a:ext uri="{FF2B5EF4-FFF2-40B4-BE49-F238E27FC236}">
                <a16:creationId xmlns:a16="http://schemas.microsoft.com/office/drawing/2014/main" id="{FD771405-DCEA-4F0F-B082-B83B6B7DF0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5415" y="2114550"/>
            <a:ext cx="2867585" cy="2906076"/>
          </a:xfrm>
          <a:prstGeom prst="rect">
            <a:avLst/>
          </a:prstGeom>
        </p:spPr>
      </p:pic>
    </p:spTree>
    <p:extLst>
      <p:ext uri="{BB962C8B-B14F-4D97-AF65-F5344CB8AC3E}">
        <p14:creationId xmlns:p14="http://schemas.microsoft.com/office/powerpoint/2010/main" val="2834226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1480"/>
            <a:ext cx="8229600" cy="1005840"/>
          </a:xfrm>
        </p:spPr>
        <p:txBody>
          <a:bodyPr anchor="b">
            <a:normAutofit/>
          </a:bodyPr>
          <a:lstStyle/>
          <a:p>
            <a:r>
              <a:rPr lang="en-US" dirty="0"/>
              <a:t>Non-Traditional Benefits</a:t>
            </a:r>
          </a:p>
        </p:txBody>
      </p:sp>
      <p:sp>
        <p:nvSpPr>
          <p:cNvPr id="2" name="Text Placeholder 1"/>
          <p:cNvSpPr>
            <a:spLocks noGrp="1"/>
          </p:cNvSpPr>
          <p:nvPr>
            <p:ph idx="1"/>
          </p:nvPr>
        </p:nvSpPr>
        <p:spPr>
          <a:xfrm>
            <a:off x="457200" y="1645339"/>
            <a:ext cx="8229600" cy="4617720"/>
          </a:xfrm>
        </p:spPr>
        <p:txBody>
          <a:bodyPr>
            <a:normAutofit/>
          </a:bodyPr>
          <a:lstStyle/>
          <a:p>
            <a:pPr marL="457200" indent="-457200">
              <a:buAutoNum type="arabicPeriod"/>
            </a:pPr>
            <a:r>
              <a:rPr lang="en-US" dirty="0">
                <a:solidFill>
                  <a:schemeClr val="tx2"/>
                </a:solidFill>
              </a:rPr>
              <a:t>Dependent Care Benefits</a:t>
            </a:r>
          </a:p>
          <a:p>
            <a:pPr marL="457200" indent="-457200">
              <a:buAutoNum type="arabicPeriod"/>
            </a:pPr>
            <a:r>
              <a:rPr lang="en-US" dirty="0">
                <a:solidFill>
                  <a:schemeClr val="tx2"/>
                </a:solidFill>
              </a:rPr>
              <a:t>Remote Work</a:t>
            </a:r>
          </a:p>
          <a:p>
            <a:pPr marL="457200" indent="-457200">
              <a:buAutoNum type="arabicPeriod"/>
            </a:pPr>
            <a:r>
              <a:rPr lang="en-US" dirty="0">
                <a:solidFill>
                  <a:schemeClr val="tx2"/>
                </a:solidFill>
              </a:rPr>
              <a:t>PTO</a:t>
            </a:r>
          </a:p>
          <a:p>
            <a:pPr marL="457200" indent="-457200">
              <a:buAutoNum type="arabicPeriod"/>
            </a:pPr>
            <a:r>
              <a:rPr lang="en-US" b="1" dirty="0">
                <a:solidFill>
                  <a:schemeClr val="accent1"/>
                </a:solidFill>
              </a:rPr>
              <a:t>Flexible Scheduling</a:t>
            </a:r>
          </a:p>
          <a:p>
            <a:pPr marL="457200" indent="-457200">
              <a:buAutoNum type="arabicPeriod"/>
            </a:pPr>
            <a:r>
              <a:rPr lang="en-US" dirty="0">
                <a:solidFill>
                  <a:schemeClr val="tx2"/>
                </a:solidFill>
              </a:rPr>
              <a:t>Health Plans:</a:t>
            </a:r>
          </a:p>
          <a:p>
            <a:pPr lvl="2">
              <a:buFont typeface="Arial" panose="020B0604020202020204" pitchFamily="34" charset="0"/>
              <a:buChar char="•"/>
            </a:pPr>
            <a:r>
              <a:rPr lang="en-US" dirty="0">
                <a:solidFill>
                  <a:schemeClr val="tx2"/>
                </a:solidFill>
              </a:rPr>
              <a:t>Alternative Health Access</a:t>
            </a:r>
          </a:p>
          <a:p>
            <a:pPr lvl="2">
              <a:buFont typeface="Arial" panose="020B0604020202020204" pitchFamily="34" charset="0"/>
              <a:buChar char="•"/>
            </a:pPr>
            <a:r>
              <a:rPr lang="en-US" dirty="0">
                <a:solidFill>
                  <a:schemeClr val="tx2"/>
                </a:solidFill>
              </a:rPr>
              <a:t>Care Management / Claims Advocacy</a:t>
            </a:r>
          </a:p>
          <a:p>
            <a:pPr lvl="2">
              <a:buFont typeface="Arial" panose="020B0604020202020204" pitchFamily="34" charset="0"/>
              <a:buChar char="•"/>
            </a:pPr>
            <a:r>
              <a:rPr lang="en-US" dirty="0">
                <a:solidFill>
                  <a:schemeClr val="tx2"/>
                </a:solidFill>
              </a:rPr>
              <a:t>Trends in High Deductible Health Plans</a:t>
            </a:r>
          </a:p>
          <a:p>
            <a:pPr lvl="2">
              <a:buFont typeface="Arial" panose="020B0604020202020204" pitchFamily="34" charset="0"/>
              <a:buChar char="•"/>
            </a:pPr>
            <a:r>
              <a:rPr lang="en-US" dirty="0">
                <a:solidFill>
                  <a:schemeClr val="tx2"/>
                </a:solidFill>
              </a:rPr>
              <a:t>Aggressive Cost-Saving Measures</a:t>
            </a:r>
          </a:p>
        </p:txBody>
      </p:sp>
      <p:pic>
        <p:nvPicPr>
          <p:cNvPr id="4" name="Picture 3">
            <a:extLst>
              <a:ext uri="{FF2B5EF4-FFF2-40B4-BE49-F238E27FC236}">
                <a16:creationId xmlns:a16="http://schemas.microsoft.com/office/drawing/2014/main" id="{0E2D798C-0C53-4097-AD00-42DB8EEF8D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1100" y="1811633"/>
            <a:ext cx="3695700" cy="2458359"/>
          </a:xfrm>
          <a:prstGeom prst="rect">
            <a:avLst/>
          </a:prstGeom>
        </p:spPr>
      </p:pic>
    </p:spTree>
    <p:extLst>
      <p:ext uri="{BB962C8B-B14F-4D97-AF65-F5344CB8AC3E}">
        <p14:creationId xmlns:p14="http://schemas.microsoft.com/office/powerpoint/2010/main" val="1584050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Scheduling</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r>
              <a:rPr lang="en-US" dirty="0"/>
              <a:t>Flexible Scheduling</a:t>
            </a:r>
          </a:p>
          <a:p>
            <a:pPr lvl="1"/>
            <a:r>
              <a:rPr lang="en-US" dirty="0"/>
              <a:t>Allows employees to split their work hours during the day, and/or to work more hours on some days than others (e.g., 10 hours Monday through Thursday with Fridays off)</a:t>
            </a:r>
          </a:p>
          <a:p>
            <a:pPr lvl="1"/>
            <a:r>
              <a:rPr lang="en-US" dirty="0"/>
              <a:t>Flexible scheduling is </a:t>
            </a:r>
            <a:r>
              <a:rPr lang="en-US" b="1" dirty="0"/>
              <a:t>not</a:t>
            </a:r>
            <a:r>
              <a:rPr lang="en-US" dirty="0"/>
              <a:t> “It doesn’t matter how many hours I put in as long as the work gets done”</a:t>
            </a:r>
          </a:p>
          <a:p>
            <a:pPr lvl="1"/>
            <a:r>
              <a:rPr lang="en-US" dirty="0"/>
              <a:t>Pandemic has necessitated flexible schedules for many employees due to child care needs</a:t>
            </a:r>
          </a:p>
          <a:p>
            <a:pPr lvl="1"/>
            <a:r>
              <a:rPr lang="en-US" dirty="0"/>
              <a:t>Advantages of flexible scheduling:</a:t>
            </a:r>
          </a:p>
          <a:p>
            <a:pPr lvl="2"/>
            <a:r>
              <a:rPr lang="en-US" dirty="0"/>
              <a:t>Allows motivated workers to work their full hours around other important obligations</a:t>
            </a:r>
          </a:p>
          <a:p>
            <a:pPr lvl="2"/>
            <a:r>
              <a:rPr lang="en-US" dirty="0"/>
              <a:t>Can be used to limit number of employees in workplace at any given time, thus limiting potential COVID-19 exposures</a:t>
            </a:r>
          </a:p>
          <a:p>
            <a:pPr lvl="1"/>
            <a:r>
              <a:rPr lang="en-US" dirty="0"/>
              <a:t>Disadvantages of flexible scheduling:</a:t>
            </a:r>
          </a:p>
          <a:p>
            <a:pPr lvl="2"/>
            <a:r>
              <a:rPr lang="en-US" dirty="0"/>
              <a:t>Not appropriate for many industries</a:t>
            </a:r>
          </a:p>
          <a:p>
            <a:pPr lvl="2"/>
            <a:r>
              <a:rPr lang="en-US" dirty="0"/>
              <a:t>If not managed carefully, can lead to performance issues</a:t>
            </a:r>
          </a:p>
          <a:p>
            <a:pPr lvl="2"/>
            <a:r>
              <a:rPr lang="en-US" dirty="0"/>
              <a:t>Can raise wage/hour challenges</a:t>
            </a:r>
          </a:p>
        </p:txBody>
      </p:sp>
    </p:spTree>
    <p:extLst>
      <p:ext uri="{BB962C8B-B14F-4D97-AF65-F5344CB8AC3E}">
        <p14:creationId xmlns:p14="http://schemas.microsoft.com/office/powerpoint/2010/main" val="15311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1480"/>
            <a:ext cx="8229600" cy="1005840"/>
          </a:xfrm>
        </p:spPr>
        <p:txBody>
          <a:bodyPr anchor="b">
            <a:normAutofit/>
          </a:bodyPr>
          <a:lstStyle/>
          <a:p>
            <a:r>
              <a:rPr lang="en-US" dirty="0"/>
              <a:t>Non-Traditional Benefits</a:t>
            </a:r>
          </a:p>
        </p:txBody>
      </p:sp>
      <p:sp>
        <p:nvSpPr>
          <p:cNvPr id="2" name="Text Placeholder 1"/>
          <p:cNvSpPr>
            <a:spLocks noGrp="1"/>
          </p:cNvSpPr>
          <p:nvPr>
            <p:ph idx="1"/>
          </p:nvPr>
        </p:nvSpPr>
        <p:spPr>
          <a:xfrm>
            <a:off x="457200" y="1645339"/>
            <a:ext cx="8229600" cy="4617720"/>
          </a:xfrm>
        </p:spPr>
        <p:txBody>
          <a:bodyPr>
            <a:normAutofit/>
          </a:bodyPr>
          <a:lstStyle/>
          <a:p>
            <a:pPr marL="457200" indent="-457200">
              <a:buAutoNum type="arabicPeriod"/>
            </a:pPr>
            <a:r>
              <a:rPr lang="en-US" dirty="0">
                <a:solidFill>
                  <a:schemeClr val="tx2"/>
                </a:solidFill>
              </a:rPr>
              <a:t>Dependent Care Benefits</a:t>
            </a:r>
          </a:p>
          <a:p>
            <a:pPr marL="457200" indent="-457200">
              <a:buAutoNum type="arabicPeriod"/>
            </a:pPr>
            <a:r>
              <a:rPr lang="en-US" dirty="0">
                <a:solidFill>
                  <a:schemeClr val="tx2"/>
                </a:solidFill>
              </a:rPr>
              <a:t>Remote Work</a:t>
            </a:r>
          </a:p>
          <a:p>
            <a:pPr marL="457200" indent="-457200">
              <a:buAutoNum type="arabicPeriod"/>
            </a:pPr>
            <a:r>
              <a:rPr lang="en-US" dirty="0">
                <a:solidFill>
                  <a:schemeClr val="tx2"/>
                </a:solidFill>
              </a:rPr>
              <a:t>PTO</a:t>
            </a:r>
          </a:p>
          <a:p>
            <a:pPr marL="457200" indent="-457200">
              <a:buAutoNum type="arabicPeriod"/>
            </a:pPr>
            <a:r>
              <a:rPr lang="en-US" dirty="0">
                <a:solidFill>
                  <a:schemeClr val="tx2"/>
                </a:solidFill>
              </a:rPr>
              <a:t>Flexible Scheduling</a:t>
            </a:r>
          </a:p>
          <a:p>
            <a:pPr marL="457200" indent="-457200">
              <a:buAutoNum type="arabicPeriod"/>
            </a:pPr>
            <a:r>
              <a:rPr lang="en-US" b="1" dirty="0">
                <a:solidFill>
                  <a:schemeClr val="accent1"/>
                </a:solidFill>
              </a:rPr>
              <a:t>Health Plans:</a:t>
            </a:r>
          </a:p>
          <a:p>
            <a:pPr lvl="2">
              <a:buFont typeface="Arial" panose="020B0604020202020204" pitchFamily="34" charset="0"/>
              <a:buChar char="•"/>
            </a:pPr>
            <a:r>
              <a:rPr lang="en-US" dirty="0">
                <a:solidFill>
                  <a:schemeClr val="tx2"/>
                </a:solidFill>
              </a:rPr>
              <a:t>Alternative Health Access</a:t>
            </a:r>
          </a:p>
          <a:p>
            <a:pPr lvl="2">
              <a:buFont typeface="Arial" panose="020B0604020202020204" pitchFamily="34" charset="0"/>
              <a:buChar char="•"/>
            </a:pPr>
            <a:r>
              <a:rPr lang="en-US" dirty="0">
                <a:solidFill>
                  <a:schemeClr val="tx2"/>
                </a:solidFill>
              </a:rPr>
              <a:t>Care Management / Claims Advocacy</a:t>
            </a:r>
          </a:p>
          <a:p>
            <a:pPr lvl="2">
              <a:buFont typeface="Arial" panose="020B0604020202020204" pitchFamily="34" charset="0"/>
              <a:buChar char="•"/>
            </a:pPr>
            <a:r>
              <a:rPr lang="en-US" dirty="0">
                <a:solidFill>
                  <a:schemeClr val="tx2"/>
                </a:solidFill>
              </a:rPr>
              <a:t>Trends in High Deductible Health Plans</a:t>
            </a:r>
          </a:p>
          <a:p>
            <a:pPr lvl="2">
              <a:buFont typeface="Arial" panose="020B0604020202020204" pitchFamily="34" charset="0"/>
              <a:buChar char="•"/>
            </a:pPr>
            <a:r>
              <a:rPr lang="en-US" dirty="0">
                <a:solidFill>
                  <a:schemeClr val="tx2"/>
                </a:solidFill>
              </a:rPr>
              <a:t>Aggressive Cost-Saving Measures</a:t>
            </a:r>
          </a:p>
        </p:txBody>
      </p:sp>
      <p:pic>
        <p:nvPicPr>
          <p:cNvPr id="4" name="Picture 3">
            <a:extLst>
              <a:ext uri="{FF2B5EF4-FFF2-40B4-BE49-F238E27FC236}">
                <a16:creationId xmlns:a16="http://schemas.microsoft.com/office/drawing/2014/main" id="{54FF0637-8F14-4414-91DF-CCA2604457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6667" y="1771650"/>
            <a:ext cx="3770133" cy="2507886"/>
          </a:xfrm>
          <a:prstGeom prst="rect">
            <a:avLst/>
          </a:prstGeom>
        </p:spPr>
      </p:pic>
    </p:spTree>
    <p:extLst>
      <p:ext uri="{BB962C8B-B14F-4D97-AF65-F5344CB8AC3E}">
        <p14:creationId xmlns:p14="http://schemas.microsoft.com/office/powerpoint/2010/main" val="92470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Observations</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pPr>
              <a:spcAft>
                <a:spcPts val="500"/>
              </a:spcAft>
            </a:pPr>
            <a:r>
              <a:rPr lang="en-US" dirty="0"/>
              <a:t>Health care cost increases are a key driver of U.S. deficits</a:t>
            </a:r>
          </a:p>
          <a:p>
            <a:pPr>
              <a:spcAft>
                <a:spcPts val="500"/>
              </a:spcAft>
            </a:pPr>
            <a:r>
              <a:rPr lang="en-US" dirty="0"/>
              <a:t>There is considerable discussion around whether healthcare is a right</a:t>
            </a:r>
          </a:p>
          <a:p>
            <a:pPr>
              <a:spcAft>
                <a:spcPts val="500"/>
              </a:spcAft>
            </a:pPr>
            <a:r>
              <a:rPr lang="en-US" dirty="0"/>
              <a:t>The personal doctor had an 88% favorability rating, higher in the Midwest</a:t>
            </a:r>
          </a:p>
          <a:p>
            <a:pPr>
              <a:spcAft>
                <a:spcPts val="500"/>
              </a:spcAft>
            </a:pPr>
            <a:r>
              <a:rPr lang="en-US" dirty="0"/>
              <a:t>Fee for Service providers in real pain due to COVID-19; repercussions will continue for at least 12 months, possibly longer</a:t>
            </a:r>
          </a:p>
          <a:p>
            <a:pPr>
              <a:spcAft>
                <a:spcPts val="500"/>
              </a:spcAft>
            </a:pPr>
            <a:r>
              <a:rPr lang="en-US" dirty="0"/>
              <a:t>We must meet our employees where they are:</a:t>
            </a:r>
          </a:p>
          <a:p>
            <a:pPr lvl="1">
              <a:spcAft>
                <a:spcPts val="500"/>
              </a:spcAft>
            </a:pPr>
            <a:r>
              <a:rPr lang="en-US" dirty="0"/>
              <a:t>World is more virtual: virtual visits and remote testing</a:t>
            </a:r>
          </a:p>
          <a:p>
            <a:pPr lvl="1">
              <a:spcAft>
                <a:spcPts val="500"/>
              </a:spcAft>
            </a:pPr>
            <a:r>
              <a:rPr lang="en-US" dirty="0"/>
              <a:t>Telemedicine is here to stay</a:t>
            </a:r>
          </a:p>
          <a:p>
            <a:pPr lvl="1">
              <a:spcAft>
                <a:spcPts val="500"/>
              </a:spcAft>
            </a:pPr>
            <a:r>
              <a:rPr lang="en-US" dirty="0"/>
              <a:t>Telemental health removes barriers to treatment and lessens stigma</a:t>
            </a:r>
          </a:p>
        </p:txBody>
      </p:sp>
    </p:spTree>
    <p:extLst>
      <p:ext uri="{BB962C8B-B14F-4D97-AF65-F5344CB8AC3E}">
        <p14:creationId xmlns:p14="http://schemas.microsoft.com/office/powerpoint/2010/main" val="1513577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Message</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3966754" cy="4084901"/>
          </a:xfrm>
        </p:spPr>
        <p:txBody>
          <a:bodyPr>
            <a:normAutofit/>
          </a:bodyPr>
          <a:lstStyle/>
          <a:p>
            <a:r>
              <a:rPr lang="en-US" dirty="0"/>
              <a:t>Providers want to control the consumer journey – including direct access to affiliate providers and locations</a:t>
            </a:r>
          </a:p>
          <a:p>
            <a:r>
              <a:rPr lang="en-US" dirty="0"/>
              <a:t>Patients demand instant satisfaction and a reasonable price</a:t>
            </a:r>
          </a:p>
          <a:p>
            <a:r>
              <a:rPr lang="en-US" dirty="0"/>
              <a:t>Provider compensation must move to align with quality and outcomes vs. Fee for Service</a:t>
            </a:r>
          </a:p>
          <a:p>
            <a:r>
              <a:rPr lang="en-US" dirty="0"/>
              <a:t>Will we see a move back to capitated risk pricing?</a:t>
            </a:r>
          </a:p>
        </p:txBody>
      </p:sp>
      <p:pic>
        <p:nvPicPr>
          <p:cNvPr id="3" name="Picture 2">
            <a:extLst>
              <a:ext uri="{FF2B5EF4-FFF2-40B4-BE49-F238E27FC236}">
                <a16:creationId xmlns:a16="http://schemas.microsoft.com/office/drawing/2014/main" id="{FABB6FBA-2161-4E86-9C92-0122E97B13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4320" y="1759131"/>
            <a:ext cx="4042480" cy="2675958"/>
          </a:xfrm>
          <a:prstGeom prst="rect">
            <a:avLst/>
          </a:prstGeom>
        </p:spPr>
      </p:pic>
    </p:spTree>
    <p:extLst>
      <p:ext uri="{BB962C8B-B14F-4D97-AF65-F5344CB8AC3E}">
        <p14:creationId xmlns:p14="http://schemas.microsoft.com/office/powerpoint/2010/main" val="2126512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Health Access – Virtual Options</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r>
              <a:rPr lang="en-US" dirty="0"/>
              <a:t>Telemedicine: up 43% during COVID-19 – providers have adjusted and included virtual visits. Have they changed the cost? What was the problem they were solving? Patient access, keeping business open?</a:t>
            </a:r>
          </a:p>
          <a:p>
            <a:r>
              <a:rPr lang="en-US" dirty="0"/>
              <a:t>Telemental health: began as a way to improve patient access to providers. Has expanded to Talkspace (Michael Phelps), CALM, PSYCHhub, Sanvello, etc.</a:t>
            </a:r>
          </a:p>
          <a:p>
            <a:r>
              <a:rPr lang="en-US" dirty="0"/>
              <a:t>EAPs begin a return to prominence as a core benefit</a:t>
            </a:r>
          </a:p>
          <a:p>
            <a:r>
              <a:rPr lang="en-US" dirty="0"/>
              <a:t>Mobile apps such as Health Joy and Fitbit take over for patient reminders and education drip campaigns</a:t>
            </a:r>
          </a:p>
          <a:p>
            <a:r>
              <a:rPr lang="en-US" dirty="0"/>
              <a:t>Wellness programs have expanded to include not only physical fitness, but financial and mental fitness and resiliency programs as well</a:t>
            </a:r>
          </a:p>
          <a:p>
            <a:r>
              <a:rPr lang="en-US" dirty="0"/>
              <a:t>Emerging mobile technology to measure blood pressure monitoring, blood glucose and improving behavior</a:t>
            </a:r>
          </a:p>
        </p:txBody>
      </p:sp>
    </p:spTree>
    <p:extLst>
      <p:ext uri="{BB962C8B-B14F-4D97-AF65-F5344CB8AC3E}">
        <p14:creationId xmlns:p14="http://schemas.microsoft.com/office/powerpoint/2010/main" val="1942433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Health Access – Direct Primary Care</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r>
              <a:rPr lang="en-US" dirty="0"/>
              <a:t>On-site/Near-site clinics</a:t>
            </a:r>
          </a:p>
          <a:p>
            <a:r>
              <a:rPr lang="en-US" dirty="0"/>
              <a:t>Virtual clinics</a:t>
            </a:r>
          </a:p>
          <a:p>
            <a:r>
              <a:rPr lang="en-US" dirty="0"/>
              <a:t>Neighborhood family clinic</a:t>
            </a:r>
          </a:p>
          <a:p>
            <a:r>
              <a:rPr lang="en-US" dirty="0"/>
              <a:t>NICE Healthcare</a:t>
            </a:r>
          </a:p>
          <a:p>
            <a:r>
              <a:rPr lang="en-US" dirty="0"/>
              <a:t>Retail clinic (CVS/Walgreen’s/Walmart)</a:t>
            </a:r>
          </a:p>
          <a:p>
            <a:r>
              <a:rPr lang="en-US" dirty="0"/>
              <a:t>Employers carving out their own “network” of providers including primary care</a:t>
            </a:r>
          </a:p>
        </p:txBody>
      </p:sp>
      <p:pic>
        <p:nvPicPr>
          <p:cNvPr id="3" name="Picture 2">
            <a:extLst>
              <a:ext uri="{FF2B5EF4-FFF2-40B4-BE49-F238E27FC236}">
                <a16:creationId xmlns:a16="http://schemas.microsoft.com/office/drawing/2014/main" id="{CA850D00-342D-4243-B86C-885D746824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47925" y="4404215"/>
            <a:ext cx="3781425" cy="2287678"/>
          </a:xfrm>
          <a:prstGeom prst="rect">
            <a:avLst/>
          </a:prstGeom>
        </p:spPr>
      </p:pic>
    </p:spTree>
    <p:extLst>
      <p:ext uri="{BB962C8B-B14F-4D97-AF65-F5344CB8AC3E}">
        <p14:creationId xmlns:p14="http://schemas.microsoft.com/office/powerpoint/2010/main" val="904532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Health Access – Compliance Considerations</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r>
              <a:rPr lang="en-US" dirty="0"/>
              <a:t>“Alternative” does not equal “compliance free”</a:t>
            </a:r>
          </a:p>
          <a:p>
            <a:r>
              <a:rPr lang="en-US" dirty="0"/>
              <a:t>ERISA/COBRA/HIPAA compliance obligations often apply</a:t>
            </a:r>
          </a:p>
          <a:p>
            <a:pPr lvl="1"/>
            <a:r>
              <a:rPr lang="en-US" dirty="0"/>
              <a:t>If alternative health access program is bundled with a major medical plan, compliance obligations typically easy to meet</a:t>
            </a:r>
          </a:p>
          <a:p>
            <a:pPr lvl="1"/>
            <a:r>
              <a:rPr lang="en-US" dirty="0"/>
              <a:t>If alternative health access is offered “outside” of major medical plan, compliance obligations can mount up</a:t>
            </a:r>
          </a:p>
          <a:p>
            <a:pPr lvl="2"/>
            <a:r>
              <a:rPr lang="en-US" dirty="0"/>
              <a:t>E.g., SPD, 5500, COBRA, HIPAA privacy/security, etc.</a:t>
            </a:r>
          </a:p>
          <a:p>
            <a:r>
              <a:rPr lang="en-US" dirty="0"/>
              <a:t>HSA eligibility: where costs are waived for patients, HSA eligibility could be threatened</a:t>
            </a:r>
          </a:p>
          <a:p>
            <a:pPr lvl="1"/>
            <a:r>
              <a:rPr lang="en-US" dirty="0"/>
              <a:t>Exception under CARES Act: waiving costs for telehealth and other remote care services from March 27, 2020 through last day of plan year beginning on or before 12/31/2021 will not threaten HSA eligibility</a:t>
            </a:r>
          </a:p>
        </p:txBody>
      </p:sp>
    </p:spTree>
    <p:extLst>
      <p:ext uri="{BB962C8B-B14F-4D97-AF65-F5344CB8AC3E}">
        <p14:creationId xmlns:p14="http://schemas.microsoft.com/office/powerpoint/2010/main" val="106249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4294967295"/>
          </p:nvPr>
        </p:nvSpPr>
        <p:spPr>
          <a:xfrm>
            <a:off x="804672" y="5681409"/>
            <a:ext cx="7584319" cy="549275"/>
          </a:xfrm>
        </p:spPr>
        <p:txBody>
          <a:bodyPr>
            <a:normAutofit lnSpcReduction="10000"/>
          </a:bodyPr>
          <a:lstStyle/>
          <a:p>
            <a:pPr marL="0" indent="0">
              <a:buNone/>
            </a:pPr>
            <a:r>
              <a:rPr lang="en-US" sz="1600" dirty="0">
                <a:latin typeface="+mn-lt"/>
              </a:rPr>
              <a:t>Image source: </a:t>
            </a:r>
            <a:r>
              <a:rPr lang="en-US" sz="1600" dirty="0">
                <a:latin typeface="+mn-lt"/>
                <a:hlinkClick r:id="rId3">
                  <a:extLst>
                    <a:ext uri="{A12FA001-AC4F-418D-AE19-62706E023703}">
                      <ahyp:hlinkClr xmlns:ahyp="http://schemas.microsoft.com/office/drawing/2018/hyperlinkcolor" val="tx"/>
                    </a:ext>
                  </a:extLst>
                </a:hlinkClick>
              </a:rPr>
              <a:t>https://neosystems.com/death-spiral-mr-laut-not-if-we-make-these-choices/</a:t>
            </a:r>
            <a:r>
              <a:rPr lang="en-US" sz="1600" dirty="0">
                <a:latin typeface="+mn-lt"/>
              </a:rPr>
              <a:t> </a:t>
            </a:r>
          </a:p>
        </p:txBody>
      </p:sp>
      <p:pic>
        <p:nvPicPr>
          <p:cNvPr id="1026" name="Picture 2"/>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bwMode="auto">
          <a:xfrm>
            <a:off x="457201" y="1432864"/>
            <a:ext cx="8156544" cy="3672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56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Management / Claims Advocacy</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r>
              <a:rPr lang="en-US" dirty="0"/>
              <a:t>Chronic Condition Management and Large Claim Management</a:t>
            </a:r>
          </a:p>
          <a:p>
            <a:pPr lvl="1"/>
            <a:r>
              <a:rPr lang="en-US" dirty="0"/>
              <a:t>Recent poll: 10 most common health issues in the U.S. are physical activity and nutrition, obesity, tobacco, substance abuse, HIV/AIDS, mental health, injury and violence, environmental quality, immunization, and access to health care</a:t>
            </a:r>
          </a:p>
          <a:p>
            <a:pPr lvl="1"/>
            <a:r>
              <a:rPr lang="en-US" dirty="0"/>
              <a:t>Health crises in 2019 included: injury from vaping, opioid abuse, antibiotic resistance, foodborne outbreaks, and measles</a:t>
            </a:r>
          </a:p>
          <a:p>
            <a:pPr lvl="1"/>
            <a:r>
              <a:rPr lang="en-US" dirty="0"/>
              <a:t>Many health plans have condition management for diabetes, asthma/COPD, and cardiovascular conditions.</a:t>
            </a:r>
          </a:p>
          <a:p>
            <a:pPr lvl="2"/>
            <a:r>
              <a:rPr lang="en-US" dirty="0"/>
              <a:t>Very few employees opt in to these programs when they are offered voluntarily</a:t>
            </a:r>
          </a:p>
          <a:p>
            <a:pPr lvl="1"/>
            <a:r>
              <a:rPr lang="en-US" dirty="0"/>
              <a:t>Some employers who use population management expertise to analyze workforce may find unique health issues based on employee demographics and geography</a:t>
            </a:r>
          </a:p>
        </p:txBody>
      </p:sp>
    </p:spTree>
    <p:extLst>
      <p:ext uri="{BB962C8B-B14F-4D97-AF65-F5344CB8AC3E}">
        <p14:creationId xmlns:p14="http://schemas.microsoft.com/office/powerpoint/2010/main" val="1030575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Management / Claims Advocacy</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4467225" cy="5212661"/>
          </a:xfrm>
        </p:spPr>
        <p:txBody>
          <a:bodyPr>
            <a:normAutofit/>
          </a:bodyPr>
          <a:lstStyle/>
          <a:p>
            <a:r>
              <a:rPr lang="en-US" dirty="0"/>
              <a:t>Case managers are proficient at working through care needs and coordinating same from a distance (by phone or virtual) and have been for quite some time</a:t>
            </a:r>
          </a:p>
          <a:p>
            <a:r>
              <a:rPr lang="en-US" dirty="0"/>
              <a:t>New focus for case managers is routing to more efficient and effective care at alternative sites (less in/outpatient costs)</a:t>
            </a:r>
          </a:p>
          <a:p>
            <a:r>
              <a:rPr lang="en-US" dirty="0"/>
              <a:t>This is and has never been a checklist or charm offensive, but a claims culture that makes care accessible, simple, and builds trust</a:t>
            </a:r>
          </a:p>
        </p:txBody>
      </p:sp>
      <p:pic>
        <p:nvPicPr>
          <p:cNvPr id="3" name="Picture 2">
            <a:extLst>
              <a:ext uri="{FF2B5EF4-FFF2-40B4-BE49-F238E27FC236}">
                <a16:creationId xmlns:a16="http://schemas.microsoft.com/office/drawing/2014/main" id="{E2F31949-B97E-4356-B0ED-B143AF7E28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9813" y="1763686"/>
            <a:ext cx="3386987" cy="3913214"/>
          </a:xfrm>
          <a:prstGeom prst="rect">
            <a:avLst/>
          </a:prstGeom>
        </p:spPr>
      </p:pic>
    </p:spTree>
    <p:extLst>
      <p:ext uri="{BB962C8B-B14F-4D97-AF65-F5344CB8AC3E}">
        <p14:creationId xmlns:p14="http://schemas.microsoft.com/office/powerpoint/2010/main" val="3215475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Advocacy</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r>
              <a:rPr lang="en-US" dirty="0"/>
              <a:t>Whether you have a claim denial, trouble getting a prescription that is not on your formulary, or you just need help going through a plethora of medical bills, a claims advocate may be an answer</a:t>
            </a:r>
          </a:p>
          <a:p>
            <a:r>
              <a:rPr lang="en-US" dirty="0"/>
              <a:t>While this used to involve simply calling the customer service number of your health insurance plan, it now includes pre-care (vetting of best facilities by cost and quality), concurrent review (how did the surgery go, are you all set to go home, do you have care available at home) and post-care (getting bills paid correctly, getting follow-up care coordinated and scheduled, and managing health over time)</a:t>
            </a:r>
          </a:p>
          <a:p>
            <a:r>
              <a:rPr lang="en-US" dirty="0"/>
              <a:t>Medicare Advantage plans now include 10 post-surgical meals delivered to the home to make sure patients are receiving high nutrition</a:t>
            </a:r>
          </a:p>
          <a:p>
            <a:r>
              <a:rPr lang="en-US" dirty="0"/>
              <a:t>Patient education</a:t>
            </a:r>
          </a:p>
          <a:p>
            <a:r>
              <a:rPr lang="en-US" dirty="0"/>
              <a:t>REMEMBER: THE BIGGEST CHALLENGE IN HEALTH MANAGEMENT IS EMPLOYEE ENGAGEMENT</a:t>
            </a:r>
          </a:p>
        </p:txBody>
      </p:sp>
    </p:spTree>
    <p:extLst>
      <p:ext uri="{BB962C8B-B14F-4D97-AF65-F5344CB8AC3E}">
        <p14:creationId xmlns:p14="http://schemas.microsoft.com/office/powerpoint/2010/main" val="3857999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Case Management</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r>
              <a:rPr lang="en-US" dirty="0"/>
              <a:t>Large case management has typically involved care around cancer, transplants, premature babies, and blood diseases</a:t>
            </a:r>
          </a:p>
          <a:p>
            <a:r>
              <a:rPr lang="en-US" dirty="0"/>
              <a:t>Large case typically defined as one with expected costs in excess of $75,000 for an episode of care</a:t>
            </a:r>
          </a:p>
          <a:p>
            <a:r>
              <a:rPr lang="en-US" dirty="0"/>
              <a:t>Recently large case management has expanded to include large drug claims for conditions such as Hepatitis C, Rheumatoid Arthritis, and other inflammatory conditions</a:t>
            </a:r>
          </a:p>
          <a:p>
            <a:r>
              <a:rPr lang="en-US" dirty="0"/>
              <a:t>Highest area of cost growth is kidney or renal failure: dialysis is a high cost and high need growth area that has a need for management of care, site of care, and quality as well as cost</a:t>
            </a:r>
          </a:p>
          <a:p>
            <a:r>
              <a:rPr lang="en-US" dirty="0"/>
              <a:t>Specialty facilities, such as Cancer Centers of America, are generally out of network and located in retiree locations such as Florida, California and Arizona</a:t>
            </a:r>
          </a:p>
        </p:txBody>
      </p:sp>
    </p:spTree>
    <p:extLst>
      <p:ext uri="{BB962C8B-B14F-4D97-AF65-F5344CB8AC3E}">
        <p14:creationId xmlns:p14="http://schemas.microsoft.com/office/powerpoint/2010/main" val="2598998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Deductible Health Plan Trends</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r>
              <a:rPr lang="en-US" dirty="0"/>
              <a:t>Initial use of HDHPs was thought to raise consumer awareness of cost and wiser purchasing by patients. What we really got was consumer dissatisfaction due to lack of transparency in the system and lack of real education available. Additionally, providers responded negatively.</a:t>
            </a:r>
          </a:p>
          <a:p>
            <a:r>
              <a:rPr lang="en-US" dirty="0"/>
              <a:t>Health Savings Account were originally anticipated to assist people with saving for health costs during retirement – however, many did not contribute to these accounts, causing people who needed care to avoid it.</a:t>
            </a:r>
          </a:p>
          <a:p>
            <a:r>
              <a:rPr lang="en-US" dirty="0"/>
              <a:t>Trends: moving away from HDHP as only option to one of a menu of health plan options available to employees (even with small employers). Employee choice and the personalization off health care is now more important and valuable.</a:t>
            </a:r>
          </a:p>
          <a:p>
            <a:r>
              <a:rPr lang="en-US" dirty="0"/>
              <a:t>Health care should be easy to access, easy to pay for, and easy to understand</a:t>
            </a:r>
          </a:p>
          <a:p>
            <a:r>
              <a:rPr lang="en-US" dirty="0"/>
              <a:t>Gamification of plans and access to a 24/7 help desk are demanded now.</a:t>
            </a:r>
          </a:p>
          <a:p>
            <a:r>
              <a:rPr lang="en-US" dirty="0"/>
              <a:t>Health Savings Accounts remain popular at least politically.</a:t>
            </a:r>
          </a:p>
        </p:txBody>
      </p:sp>
    </p:spTree>
    <p:extLst>
      <p:ext uri="{BB962C8B-B14F-4D97-AF65-F5344CB8AC3E}">
        <p14:creationId xmlns:p14="http://schemas.microsoft.com/office/powerpoint/2010/main" val="110414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Savings Accounts – compliance considerations</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lnSpcReduction="10000"/>
          </a:bodyPr>
          <a:lstStyle/>
          <a:p>
            <a:r>
              <a:rPr lang="en-US" dirty="0"/>
              <a:t>Trend towards widening the scope of services reimbursed at first dollar coverage (i.e., pre-deductible)</a:t>
            </a:r>
          </a:p>
          <a:p>
            <a:pPr lvl="1"/>
            <a:r>
              <a:rPr lang="en-US" dirty="0"/>
              <a:t>Temporary exception for telehealth</a:t>
            </a:r>
          </a:p>
          <a:p>
            <a:pPr lvl="1"/>
            <a:r>
              <a:rPr lang="en-US" dirty="0"/>
              <a:t>COVID-19 testing/treatment</a:t>
            </a:r>
          </a:p>
          <a:p>
            <a:pPr lvl="1"/>
            <a:r>
              <a:rPr lang="en-US" dirty="0"/>
              <a:t>2019 expansion to include certain treatments (e.g., statins, blood pressure monitor, ACE inhibitors, and more) for specified conditions including diabetes, asthma, hypertension, heart disease, and certain others</a:t>
            </a:r>
          </a:p>
          <a:p>
            <a:r>
              <a:rPr lang="en-US" dirty="0"/>
              <a:t>Expansions should be interpreted narrowly – do not assume that any medical expense can be reimbursed at first dollar without impacting HSA eligibility</a:t>
            </a:r>
          </a:p>
          <a:p>
            <a:r>
              <a:rPr lang="en-US" dirty="0"/>
              <a:t>We are seeing employees &amp; spouses switching between plans more often, and more frequent change among all employers in plan offerings – can impact HSA eligibility</a:t>
            </a:r>
          </a:p>
          <a:p>
            <a:pPr lvl="1"/>
            <a:r>
              <a:rPr lang="en-US" dirty="0"/>
              <a:t>Watch out for an employee whose spouse has FSA or HRA coverage, since that can impact the employee’s HSA eligibility</a:t>
            </a:r>
          </a:p>
          <a:p>
            <a:pPr lvl="1"/>
            <a:r>
              <a:rPr lang="en-US" dirty="0"/>
              <a:t>FSA carryovers also cause an employee not to be HSA eligible</a:t>
            </a:r>
          </a:p>
          <a:p>
            <a:pPr lvl="1"/>
            <a:r>
              <a:rPr lang="en-US" dirty="0"/>
              <a:t>As employees work beyond age 65, Medicare enrollment impacts HSA eligibility</a:t>
            </a:r>
          </a:p>
        </p:txBody>
      </p:sp>
    </p:spTree>
    <p:extLst>
      <p:ext uri="{BB962C8B-B14F-4D97-AF65-F5344CB8AC3E}">
        <p14:creationId xmlns:p14="http://schemas.microsoft.com/office/powerpoint/2010/main" val="4192692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Aggressive Cost-Saving Measures</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r>
              <a:rPr lang="en-US" dirty="0"/>
              <a:t>Self-funded plans can negotiate PBM contract to maximize benefits</a:t>
            </a:r>
          </a:p>
          <a:p>
            <a:r>
              <a:rPr lang="en-US" dirty="0"/>
              <a:t>Plans can use financial incentives to “steer” patients towards lower cost high quality providers – e.g., direct contracting, narrow networks, physician rating programs, medical tourism</a:t>
            </a:r>
          </a:p>
          <a:p>
            <a:r>
              <a:rPr lang="en-US" dirty="0"/>
              <a:t>Reference based pricing</a:t>
            </a:r>
          </a:p>
          <a:p>
            <a:r>
              <a:rPr lang="en-US" dirty="0"/>
              <a:t>Excluding high-cost drugs or treatments</a:t>
            </a:r>
          </a:p>
          <a:p>
            <a:r>
              <a:rPr lang="en-US" dirty="0"/>
              <a:t>Transitioning individuals with large claims to </a:t>
            </a:r>
            <a:br>
              <a:rPr lang="en-US" dirty="0"/>
            </a:br>
            <a:r>
              <a:rPr lang="en-US" dirty="0"/>
              <a:t>individual health insurance plans or public option</a:t>
            </a:r>
          </a:p>
          <a:p>
            <a:r>
              <a:rPr lang="en-US" dirty="0"/>
              <a:t>Excluding spouses and/or children from plan </a:t>
            </a:r>
            <a:br>
              <a:rPr lang="en-US" dirty="0"/>
            </a:br>
            <a:r>
              <a:rPr lang="en-US" dirty="0"/>
              <a:t>(usually spouses)</a:t>
            </a:r>
          </a:p>
          <a:p>
            <a:r>
              <a:rPr lang="en-US" dirty="0"/>
              <a:t>Eliminate traditional group health plan and </a:t>
            </a:r>
            <a:br>
              <a:rPr lang="en-US" dirty="0"/>
            </a:br>
            <a:r>
              <a:rPr lang="en-US" dirty="0"/>
              <a:t>adopt Qualified Small Employer HRA </a:t>
            </a:r>
            <a:br>
              <a:rPr lang="en-US" dirty="0"/>
            </a:br>
            <a:r>
              <a:rPr lang="en-US" dirty="0"/>
              <a:t>(“QSEHRA”) or Individual Coverage HRA (“ICHRA”)</a:t>
            </a:r>
          </a:p>
        </p:txBody>
      </p:sp>
      <p:pic>
        <p:nvPicPr>
          <p:cNvPr id="4" name="Picture 3">
            <a:extLst>
              <a:ext uri="{FF2B5EF4-FFF2-40B4-BE49-F238E27FC236}">
                <a16:creationId xmlns:a16="http://schemas.microsoft.com/office/drawing/2014/main" id="{7A39AE17-BC11-48E6-98F6-B31D94FC21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4124" y="2952750"/>
            <a:ext cx="2655551" cy="3152775"/>
          </a:xfrm>
          <a:prstGeom prst="rect">
            <a:avLst/>
          </a:prstGeom>
        </p:spPr>
      </p:pic>
    </p:spTree>
    <p:extLst>
      <p:ext uri="{BB962C8B-B14F-4D97-AF65-F5344CB8AC3E}">
        <p14:creationId xmlns:p14="http://schemas.microsoft.com/office/powerpoint/2010/main" val="1682884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Reference-Based Pricing</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fontScale="92500" lnSpcReduction="20000"/>
          </a:bodyPr>
          <a:lstStyle/>
          <a:p>
            <a:r>
              <a:rPr lang="en-US" dirty="0"/>
              <a:t>What it is: self-insured health plan only reimburses costs up to a “benchmark” cost that is often referred to as the “allowable amount”</a:t>
            </a:r>
          </a:p>
          <a:p>
            <a:pPr lvl="1"/>
            <a:r>
              <a:rPr lang="en-US" dirty="0"/>
              <a:t>Brings all three actors in the health plan system (providers/payor(employer)/patients) into the mix and discusses efficiencies available in care and cost, along with outcomes</a:t>
            </a:r>
          </a:p>
          <a:p>
            <a:pPr lvl="1"/>
            <a:r>
              <a:rPr lang="en-US" dirty="0"/>
              <a:t>Essentially, plan decides what it will pay without regard to network prices, and with regard to a third party benchmark</a:t>
            </a:r>
          </a:p>
          <a:p>
            <a:pPr lvl="1"/>
            <a:r>
              <a:rPr lang="en-US" dirty="0"/>
              <a:t>Example: Plan will pay 200% of Medicare reimbursement rates for all or certain health care expenses</a:t>
            </a:r>
          </a:p>
          <a:p>
            <a:r>
              <a:rPr lang="en-US" dirty="0"/>
              <a:t>Practical obstacles we’re seeing:</a:t>
            </a:r>
          </a:p>
          <a:p>
            <a:pPr lvl="1"/>
            <a:r>
              <a:rPr lang="en-US" dirty="0"/>
              <a:t>Providers are under no obligation to limit their charge to the plan’s payment. Provider can go after patient for balance of bill, which employer may end up paying through negotiation and/or settlement</a:t>
            </a:r>
          </a:p>
          <a:p>
            <a:pPr lvl="2"/>
            <a:r>
              <a:rPr lang="en-US" dirty="0"/>
              <a:t>Can be drawn-out and contentious process</a:t>
            </a:r>
          </a:p>
          <a:p>
            <a:pPr lvl="2"/>
            <a:r>
              <a:rPr lang="en-US" dirty="0"/>
              <a:t>Confusing for employees to understand; typically creates more paperwork for them</a:t>
            </a:r>
          </a:p>
          <a:p>
            <a:r>
              <a:rPr lang="en-US" dirty="0"/>
              <a:t>Compliance considerations</a:t>
            </a:r>
          </a:p>
          <a:p>
            <a:pPr lvl="1"/>
            <a:r>
              <a:rPr lang="en-US" dirty="0"/>
              <a:t>ACA maximum out-of-pocket requirements: balance billing amounts will count towards the ACA’s maximum out-of-pocket limit (causing those limits to be more quickly met) unless plan follows federal guidance to show it has adequate access to providers who will accept the plan’s payment as payment in full</a:t>
            </a:r>
          </a:p>
        </p:txBody>
      </p:sp>
    </p:spTree>
    <p:extLst>
      <p:ext uri="{BB962C8B-B14F-4D97-AF65-F5344CB8AC3E}">
        <p14:creationId xmlns:p14="http://schemas.microsoft.com/office/powerpoint/2010/main" val="2823946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Reference-Based Pricing</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a:bodyPr>
          <a:lstStyle/>
          <a:p>
            <a:r>
              <a:rPr lang="en-US" dirty="0"/>
              <a:t>What is the problem it is attempting to solve? Is there a better way?</a:t>
            </a:r>
          </a:p>
          <a:p>
            <a:r>
              <a:rPr lang="en-US" dirty="0"/>
              <a:t>Who should consider reference-based pricing?</a:t>
            </a:r>
          </a:p>
        </p:txBody>
      </p:sp>
      <p:pic>
        <p:nvPicPr>
          <p:cNvPr id="4" name="Picture 3">
            <a:extLst>
              <a:ext uri="{FF2B5EF4-FFF2-40B4-BE49-F238E27FC236}">
                <a16:creationId xmlns:a16="http://schemas.microsoft.com/office/drawing/2014/main" id="{2B8ED797-5ECC-44F2-95A8-CD5BAE3EDE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675" y="2712603"/>
            <a:ext cx="6453654" cy="3507222"/>
          </a:xfrm>
          <a:prstGeom prst="rect">
            <a:avLst/>
          </a:prstGeom>
        </p:spPr>
      </p:pic>
    </p:spTree>
    <p:extLst>
      <p:ext uri="{BB962C8B-B14F-4D97-AF65-F5344CB8AC3E}">
        <p14:creationId xmlns:p14="http://schemas.microsoft.com/office/powerpoint/2010/main" val="1120216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DBD0-EF62-4ECF-81EF-C1647E58CD40}"/>
              </a:ext>
            </a:extLst>
          </p:cNvPr>
          <p:cNvSpPr>
            <a:spLocks noGrp="1"/>
          </p:cNvSpPr>
          <p:nvPr>
            <p:ph type="title" idx="4294967295"/>
          </p:nvPr>
        </p:nvSpPr>
        <p:spPr>
          <a:xfrm>
            <a:off x="467544" y="806217"/>
            <a:ext cx="7772400" cy="457200"/>
          </a:xfrm>
        </p:spPr>
        <p:txBody>
          <a:bodyPr>
            <a:normAutofit fontScale="90000"/>
          </a:bodyPr>
          <a:lstStyle/>
          <a:p>
            <a:r>
              <a:rPr lang="en-US" dirty="0"/>
              <a:t>ICHRA – What It Is</a:t>
            </a:r>
          </a:p>
        </p:txBody>
      </p:sp>
      <p:graphicFrame>
        <p:nvGraphicFramePr>
          <p:cNvPr id="5" name="Diagram 4">
            <a:extLst>
              <a:ext uri="{FF2B5EF4-FFF2-40B4-BE49-F238E27FC236}">
                <a16:creationId xmlns:a16="http://schemas.microsoft.com/office/drawing/2014/main" id="{BAE57992-2F59-4F5F-A61D-715633F9DFF7}"/>
              </a:ext>
            </a:extLst>
          </p:cNvPr>
          <p:cNvGraphicFramePr/>
          <p:nvPr/>
        </p:nvGraphicFramePr>
        <p:xfrm>
          <a:off x="467544" y="1066799"/>
          <a:ext cx="8011992" cy="5181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23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Non-Traditional Benefit?</a:t>
            </a:r>
          </a:p>
        </p:txBody>
      </p:sp>
      <p:sp>
        <p:nvSpPr>
          <p:cNvPr id="4" name="Content Placeholder 3">
            <a:extLst>
              <a:ext uri="{FF2B5EF4-FFF2-40B4-BE49-F238E27FC236}">
                <a16:creationId xmlns:a16="http://schemas.microsoft.com/office/drawing/2014/main" id="{10E6724B-CB32-470E-A8DC-2954E7659840}"/>
              </a:ext>
            </a:extLst>
          </p:cNvPr>
          <p:cNvSpPr>
            <a:spLocks noGrp="1"/>
          </p:cNvSpPr>
          <p:nvPr>
            <p:ph idx="1"/>
          </p:nvPr>
        </p:nvSpPr>
        <p:spPr/>
        <p:txBody>
          <a:bodyPr>
            <a:normAutofit lnSpcReduction="10000"/>
          </a:bodyPr>
          <a:lstStyle/>
          <a:p>
            <a:r>
              <a:rPr lang="en-US" dirty="0"/>
              <a:t>Non-Traditional:  Not following or conforming to tradition; not adhering to past practices or conventions; take learning beyond traditional boundaries</a:t>
            </a:r>
          </a:p>
          <a:p>
            <a:r>
              <a:rPr lang="en-US" dirty="0"/>
              <a:t>Fun Fact – the first time the word non-traditional was found in print was in 1915.  This was the same year as stink bomb, small-time and occupational therapy.  </a:t>
            </a:r>
          </a:p>
          <a:p>
            <a:r>
              <a:rPr lang="en-US" dirty="0"/>
              <a:t>Definition has changed over time – however, we do come “Back to the Future” often</a:t>
            </a:r>
          </a:p>
          <a:p>
            <a:pPr lvl="1"/>
            <a:r>
              <a:rPr lang="en-US" dirty="0"/>
              <a:t>Example:  Original insurance pricing was no network and a “Fee for Service” structure – now the same thing is being talked about, its just called Reference Based Pricing</a:t>
            </a:r>
          </a:p>
          <a:p>
            <a:r>
              <a:rPr lang="en-US" dirty="0"/>
              <a:t>Traditional benefits have generally included at least Life Insurance and Medical/Rx Insurance.  This list has expanded over time to include many other Employer Sponsored benefits, including dental, vision, disability, etc.</a:t>
            </a:r>
          </a:p>
          <a:p>
            <a:r>
              <a:rPr lang="en-US" dirty="0"/>
              <a:t>What is the definition of “Employer Sponsored?”</a:t>
            </a:r>
          </a:p>
          <a:p>
            <a:endParaRPr lang="en-US" dirty="0"/>
          </a:p>
        </p:txBody>
      </p:sp>
      <p:sp>
        <p:nvSpPr>
          <p:cNvPr id="3" name="Slide Number Placeholder 2" hidden="1"/>
          <p:cNvSpPr>
            <a:spLocks noGrp="1"/>
          </p:cNvSpPr>
          <p:nvPr>
            <p:ph type="sldNum" sz="quarter" idx="4294967295"/>
          </p:nvPr>
        </p:nvSpPr>
        <p:spPr>
          <a:xfrm>
            <a:off x="8839200" y="6373813"/>
            <a:ext cx="304800" cy="365125"/>
          </a:xfrm>
        </p:spPr>
        <p:txBody>
          <a:bodyPr/>
          <a:lstStyle/>
          <a:p>
            <a:pPr>
              <a:spcAft>
                <a:spcPts val="600"/>
              </a:spcAft>
              <a:defRPr/>
            </a:pPr>
            <a:fld id="{A6A809F5-01EB-42D0-92AD-3FA12E0B7B43}" type="slidenum">
              <a:rPr lang="en-US" smtClean="0"/>
              <a:pPr>
                <a:spcAft>
                  <a:spcPts val="600"/>
                </a:spcAft>
                <a:defRPr/>
              </a:pPr>
              <a:t>3</a:t>
            </a:fld>
            <a:endParaRPr lang="en-US" dirty="0"/>
          </a:p>
        </p:txBody>
      </p:sp>
    </p:spTree>
    <p:extLst>
      <p:ext uri="{BB962C8B-B14F-4D97-AF65-F5344CB8AC3E}">
        <p14:creationId xmlns:p14="http://schemas.microsoft.com/office/powerpoint/2010/main" val="866140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
            <a:ext cx="8229600" cy="1005840"/>
          </a:xfrm>
        </p:spPr>
        <p:txBody>
          <a:bodyPr anchor="b">
            <a:normAutofit/>
          </a:bodyPr>
          <a:lstStyle/>
          <a:p>
            <a:r>
              <a:rPr lang="en-US" dirty="0"/>
              <a:t>ICHRAs</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sz="half" idx="2"/>
          </p:nvPr>
        </p:nvSpPr>
        <p:spPr>
          <a:xfrm>
            <a:off x="478280" y="2067834"/>
            <a:ext cx="3977640" cy="4023360"/>
          </a:xfrm>
        </p:spPr>
        <p:txBody>
          <a:bodyPr>
            <a:normAutofit/>
          </a:bodyPr>
          <a:lstStyle/>
          <a:p>
            <a:r>
              <a:rPr lang="en-US" sz="2200" dirty="0"/>
              <a:t>How does an ICHRA work in the practical sense?</a:t>
            </a:r>
          </a:p>
          <a:p>
            <a:r>
              <a:rPr lang="en-US" sz="2200" dirty="0"/>
              <a:t>Who should consider an ICHRA?</a:t>
            </a:r>
          </a:p>
          <a:p>
            <a:endParaRPr lang="en-US" sz="2200" dirty="0"/>
          </a:p>
        </p:txBody>
      </p:sp>
      <p:pic>
        <p:nvPicPr>
          <p:cNvPr id="3" name="Picture 2">
            <a:extLst>
              <a:ext uri="{FF2B5EF4-FFF2-40B4-BE49-F238E27FC236}">
                <a16:creationId xmlns:a16="http://schemas.microsoft.com/office/drawing/2014/main" id="{AAF33CE7-24A5-4613-B580-79C9BE4F3A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09883" y="2039259"/>
            <a:ext cx="3977640" cy="4023360"/>
          </a:xfrm>
          <a:prstGeom prst="rect">
            <a:avLst/>
          </a:prstGeom>
          <a:noFill/>
        </p:spPr>
      </p:pic>
    </p:spTree>
    <p:extLst>
      <p:ext uri="{BB962C8B-B14F-4D97-AF65-F5344CB8AC3E}">
        <p14:creationId xmlns:p14="http://schemas.microsoft.com/office/powerpoint/2010/main" val="3036024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Aggressive Cost Saving Measures: compliance considerations</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9"/>
            <a:ext cx="8229600" cy="5212661"/>
          </a:xfrm>
        </p:spPr>
        <p:txBody>
          <a:bodyPr>
            <a:normAutofit lnSpcReduction="10000"/>
          </a:bodyPr>
          <a:lstStyle/>
          <a:p>
            <a:r>
              <a:rPr lang="en-US" dirty="0"/>
              <a:t>HSA Eligibility – where costs are waived, HSA eligibility could be threatened</a:t>
            </a:r>
          </a:p>
          <a:p>
            <a:r>
              <a:rPr lang="en-US" dirty="0"/>
              <a:t>ERISA – may require changes to plan documents</a:t>
            </a:r>
          </a:p>
          <a:p>
            <a:r>
              <a:rPr lang="en-US" dirty="0"/>
              <a:t>ACA – Strict rules for reference-based pricing to pass the ACA’s maximum out-of-pocket rules</a:t>
            </a:r>
          </a:p>
          <a:p>
            <a:r>
              <a:rPr lang="en-US" dirty="0"/>
              <a:t>HIPAA Nondiscrimination – limitations and exclusions directed at individual participants based on a health factor typically violate HIPAA nondiscrimination rules</a:t>
            </a:r>
          </a:p>
          <a:p>
            <a:r>
              <a:rPr lang="en-US" dirty="0"/>
              <a:t>ADA – limitations and exclusions targeting particular individuals with disabilities could violate the ADA</a:t>
            </a:r>
          </a:p>
          <a:p>
            <a:r>
              <a:rPr lang="en-US" dirty="0"/>
              <a:t>HIPAA Privacy/Security – if plan claim data used to encourage employees to disenroll in health plan, that could violate HIPAA privacy rules</a:t>
            </a:r>
          </a:p>
          <a:p>
            <a:r>
              <a:rPr lang="en-US" dirty="0"/>
              <a:t>Medicare Secondary Payer – these rules typically prohibit employers from incenting employees to drop employer coverage in favor of Medicare</a:t>
            </a:r>
          </a:p>
          <a:p>
            <a:r>
              <a:rPr lang="en-US" dirty="0"/>
              <a:t>State Insurance Laws – employers with fully-insured plans may have limited options for reducing plan costs due to state insurance laws</a:t>
            </a:r>
          </a:p>
          <a:p>
            <a:r>
              <a:rPr lang="en-US" dirty="0"/>
              <a:t>QSEHRA/ICHRA option – heavily regulated</a:t>
            </a:r>
          </a:p>
        </p:txBody>
      </p:sp>
    </p:spTree>
    <p:extLst>
      <p:ext uri="{BB962C8B-B14F-4D97-AF65-F5344CB8AC3E}">
        <p14:creationId xmlns:p14="http://schemas.microsoft.com/office/powerpoint/2010/main" val="3826937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Choose</a:t>
            </a:r>
          </a:p>
        </p:txBody>
      </p:sp>
      <p:pic>
        <p:nvPicPr>
          <p:cNvPr id="4" name="Picture 3">
            <a:extLst>
              <a:ext uri="{FF2B5EF4-FFF2-40B4-BE49-F238E27FC236}">
                <a16:creationId xmlns:a16="http://schemas.microsoft.com/office/drawing/2014/main" id="{33CA49CE-05CC-4915-B19C-FCE0CEBED6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9325" y="3429000"/>
            <a:ext cx="4705350" cy="2848194"/>
          </a:xfrm>
          <a:prstGeom prst="rect">
            <a:avLst/>
          </a:prstGeom>
        </p:spPr>
      </p:pic>
    </p:spTree>
    <p:extLst>
      <p:ext uri="{BB962C8B-B14F-4D97-AF65-F5344CB8AC3E}">
        <p14:creationId xmlns:p14="http://schemas.microsoft.com/office/powerpoint/2010/main" val="2894771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Maximize Effectiveness Of New Benefits: A Decision-making Tool</a:t>
            </a:r>
          </a:p>
        </p:txBody>
      </p:sp>
      <p:sp>
        <p:nvSpPr>
          <p:cNvPr id="4" name="Text Placeholder 3"/>
          <p:cNvSpPr>
            <a:spLocks noGrp="1"/>
          </p:cNvSpPr>
          <p:nvPr>
            <p:ph idx="1"/>
          </p:nvPr>
        </p:nvSpPr>
        <p:spPr>
          <a:xfrm>
            <a:off x="497566" y="3429000"/>
            <a:ext cx="8229600" cy="4617720"/>
          </a:xfrm>
        </p:spPr>
        <p:txBody>
          <a:bodyPr/>
          <a:lstStyle/>
          <a:p>
            <a:pPr marL="342900" lvl="0" indent="-342900">
              <a:buFont typeface="+mj-lt"/>
              <a:buAutoNum type="arabicPeriod"/>
            </a:pPr>
            <a:r>
              <a:rPr lang="en-US" dirty="0"/>
              <a:t>How does the benefit fit into the employee’s overall total rewards package, and is it consistent with desired compensation strategy (i.e., at market or above market)?</a:t>
            </a:r>
          </a:p>
          <a:p>
            <a:pPr marL="342900" lvl="0" indent="-342900">
              <a:buFont typeface="+mj-lt"/>
              <a:buAutoNum type="arabicPeriod"/>
            </a:pPr>
            <a:r>
              <a:rPr lang="en-US" dirty="0"/>
              <a:t>Will employees value the benefit?</a:t>
            </a:r>
          </a:p>
          <a:p>
            <a:pPr marL="342900" lvl="0" indent="-342900">
              <a:buFont typeface="+mj-lt"/>
              <a:buAutoNum type="arabicPeriod"/>
            </a:pPr>
            <a:r>
              <a:rPr lang="en-US" dirty="0"/>
              <a:t>How can external partners support the company’s benefit administration and compliance? Who will be responsible for what?</a:t>
            </a:r>
          </a:p>
          <a:p>
            <a:pPr marL="342900" lvl="0" indent="-342900">
              <a:buFont typeface="+mj-lt"/>
              <a:buAutoNum type="arabicPeriod"/>
            </a:pPr>
            <a:r>
              <a:rPr lang="en-US" dirty="0"/>
              <a:t>Is there budget to implement? If not, can program be revised to fit into budget?</a:t>
            </a:r>
          </a:p>
          <a:p>
            <a:pPr marL="0" indent="0">
              <a:buNone/>
            </a:pPr>
            <a:endParaRPr lang="en-US" dirty="0"/>
          </a:p>
        </p:txBody>
      </p:sp>
      <p:sp>
        <p:nvSpPr>
          <p:cNvPr id="7" name="Arrow: Right 6">
            <a:extLst>
              <a:ext uri="{FF2B5EF4-FFF2-40B4-BE49-F238E27FC236}">
                <a16:creationId xmlns:a16="http://schemas.microsoft.com/office/drawing/2014/main" id="{0CCF0276-94F7-4DA5-B3CF-0025A66A6857}"/>
              </a:ext>
            </a:extLst>
          </p:cNvPr>
          <p:cNvSpPr/>
          <p:nvPr/>
        </p:nvSpPr>
        <p:spPr>
          <a:xfrm>
            <a:off x="457200" y="1752600"/>
            <a:ext cx="8458200" cy="20574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6E92B6A2-530A-4390-A7BF-F8FC1C104D33}"/>
              </a:ext>
            </a:extLst>
          </p:cNvPr>
          <p:cNvSpPr/>
          <p:nvPr/>
        </p:nvSpPr>
        <p:spPr>
          <a:xfrm>
            <a:off x="537374" y="2369820"/>
            <a:ext cx="1911073" cy="822960"/>
          </a:xfrm>
          <a:custGeom>
            <a:avLst/>
            <a:gdLst>
              <a:gd name="connsiteX0" fmla="*/ 0 w 1911073"/>
              <a:gd name="connsiteY0" fmla="*/ 137163 h 822960"/>
              <a:gd name="connsiteX1" fmla="*/ 137163 w 1911073"/>
              <a:gd name="connsiteY1" fmla="*/ 0 h 822960"/>
              <a:gd name="connsiteX2" fmla="*/ 1773910 w 1911073"/>
              <a:gd name="connsiteY2" fmla="*/ 0 h 822960"/>
              <a:gd name="connsiteX3" fmla="*/ 1911073 w 1911073"/>
              <a:gd name="connsiteY3" fmla="*/ 137163 h 822960"/>
              <a:gd name="connsiteX4" fmla="*/ 1911073 w 1911073"/>
              <a:gd name="connsiteY4" fmla="*/ 685797 h 822960"/>
              <a:gd name="connsiteX5" fmla="*/ 1773910 w 1911073"/>
              <a:gd name="connsiteY5" fmla="*/ 822960 h 822960"/>
              <a:gd name="connsiteX6" fmla="*/ 137163 w 1911073"/>
              <a:gd name="connsiteY6" fmla="*/ 822960 h 822960"/>
              <a:gd name="connsiteX7" fmla="*/ 0 w 1911073"/>
              <a:gd name="connsiteY7" fmla="*/ 685797 h 822960"/>
              <a:gd name="connsiteX8" fmla="*/ 0 w 1911073"/>
              <a:gd name="connsiteY8" fmla="*/ 137163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073" h="822960">
                <a:moveTo>
                  <a:pt x="0" y="137163"/>
                </a:moveTo>
                <a:cubicBezTo>
                  <a:pt x="0" y="61410"/>
                  <a:pt x="61410" y="0"/>
                  <a:pt x="137163" y="0"/>
                </a:cubicBezTo>
                <a:lnTo>
                  <a:pt x="1773910" y="0"/>
                </a:lnTo>
                <a:cubicBezTo>
                  <a:pt x="1849663" y="0"/>
                  <a:pt x="1911073" y="61410"/>
                  <a:pt x="1911073" y="137163"/>
                </a:cubicBezTo>
                <a:lnTo>
                  <a:pt x="1911073" y="685797"/>
                </a:lnTo>
                <a:cubicBezTo>
                  <a:pt x="1911073" y="761550"/>
                  <a:pt x="1849663" y="822960"/>
                  <a:pt x="1773910" y="822960"/>
                </a:cubicBezTo>
                <a:lnTo>
                  <a:pt x="137163" y="822960"/>
                </a:lnTo>
                <a:cubicBezTo>
                  <a:pt x="61410" y="822960"/>
                  <a:pt x="0" y="761550"/>
                  <a:pt x="0" y="685797"/>
                </a:cubicBezTo>
                <a:lnTo>
                  <a:pt x="0" y="137163"/>
                </a:lnTo>
                <a:close/>
              </a:path>
            </a:pathLst>
          </a:custGeom>
          <a:solidFill>
            <a:srgbClr val="00529B"/>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08754" tIns="108754" rIns="108754" bIns="108754" numCol="1" spcCol="1270" anchor="ctr" anchorCtr="0">
            <a:noAutofit/>
          </a:bodyPr>
          <a:lstStyle/>
          <a:p>
            <a:pPr marL="0" lvl="0" indent="0" algn="ctr" defTabSz="800100">
              <a:lnSpc>
                <a:spcPct val="90000"/>
              </a:lnSpc>
              <a:spcBef>
                <a:spcPct val="0"/>
              </a:spcBef>
              <a:spcAft>
                <a:spcPct val="35000"/>
              </a:spcAft>
              <a:buNone/>
            </a:pPr>
            <a:r>
              <a:rPr lang="en-US" sz="1800" kern="1200" dirty="0"/>
              <a:t>Ask and answer the 4 Questions</a:t>
            </a:r>
            <a:endParaRPr lang="en-US" sz="1800" kern="1200" dirty="0">
              <a:solidFill>
                <a:schemeClr val="bg1"/>
              </a:solidFill>
            </a:endParaRPr>
          </a:p>
        </p:txBody>
      </p:sp>
      <p:sp>
        <p:nvSpPr>
          <p:cNvPr id="9" name="Freeform: Shape 8">
            <a:extLst>
              <a:ext uri="{FF2B5EF4-FFF2-40B4-BE49-F238E27FC236}">
                <a16:creationId xmlns:a16="http://schemas.microsoft.com/office/drawing/2014/main" id="{9FB9447F-AE62-4017-BF22-E3EA9606AD66}"/>
              </a:ext>
            </a:extLst>
          </p:cNvPr>
          <p:cNvSpPr/>
          <p:nvPr/>
        </p:nvSpPr>
        <p:spPr>
          <a:xfrm>
            <a:off x="2544001" y="2369820"/>
            <a:ext cx="1911073" cy="822960"/>
          </a:xfrm>
          <a:custGeom>
            <a:avLst/>
            <a:gdLst>
              <a:gd name="connsiteX0" fmla="*/ 0 w 1911073"/>
              <a:gd name="connsiteY0" fmla="*/ 137163 h 822960"/>
              <a:gd name="connsiteX1" fmla="*/ 137163 w 1911073"/>
              <a:gd name="connsiteY1" fmla="*/ 0 h 822960"/>
              <a:gd name="connsiteX2" fmla="*/ 1773910 w 1911073"/>
              <a:gd name="connsiteY2" fmla="*/ 0 h 822960"/>
              <a:gd name="connsiteX3" fmla="*/ 1911073 w 1911073"/>
              <a:gd name="connsiteY3" fmla="*/ 137163 h 822960"/>
              <a:gd name="connsiteX4" fmla="*/ 1911073 w 1911073"/>
              <a:gd name="connsiteY4" fmla="*/ 685797 h 822960"/>
              <a:gd name="connsiteX5" fmla="*/ 1773910 w 1911073"/>
              <a:gd name="connsiteY5" fmla="*/ 822960 h 822960"/>
              <a:gd name="connsiteX6" fmla="*/ 137163 w 1911073"/>
              <a:gd name="connsiteY6" fmla="*/ 822960 h 822960"/>
              <a:gd name="connsiteX7" fmla="*/ 0 w 1911073"/>
              <a:gd name="connsiteY7" fmla="*/ 685797 h 822960"/>
              <a:gd name="connsiteX8" fmla="*/ 0 w 1911073"/>
              <a:gd name="connsiteY8" fmla="*/ 137163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073" h="822960">
                <a:moveTo>
                  <a:pt x="0" y="137163"/>
                </a:moveTo>
                <a:cubicBezTo>
                  <a:pt x="0" y="61410"/>
                  <a:pt x="61410" y="0"/>
                  <a:pt x="137163" y="0"/>
                </a:cubicBezTo>
                <a:lnTo>
                  <a:pt x="1773910" y="0"/>
                </a:lnTo>
                <a:cubicBezTo>
                  <a:pt x="1849663" y="0"/>
                  <a:pt x="1911073" y="61410"/>
                  <a:pt x="1911073" y="137163"/>
                </a:cubicBezTo>
                <a:lnTo>
                  <a:pt x="1911073" y="685797"/>
                </a:lnTo>
                <a:cubicBezTo>
                  <a:pt x="1911073" y="761550"/>
                  <a:pt x="1849663" y="822960"/>
                  <a:pt x="1773910" y="822960"/>
                </a:cubicBezTo>
                <a:lnTo>
                  <a:pt x="137163" y="822960"/>
                </a:lnTo>
                <a:cubicBezTo>
                  <a:pt x="61410" y="822960"/>
                  <a:pt x="0" y="761550"/>
                  <a:pt x="0" y="685797"/>
                </a:cubicBezTo>
                <a:lnTo>
                  <a:pt x="0" y="137163"/>
                </a:lnTo>
                <a:close/>
              </a:path>
            </a:pathLst>
          </a:custGeom>
          <a:solidFill>
            <a:srgbClr val="00529B"/>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08754" tIns="108754" rIns="108754" bIns="108754" numCol="1" spcCol="1270" anchor="ctr" anchorCtr="0">
            <a:noAutofit/>
          </a:bodyPr>
          <a:lstStyle/>
          <a:p>
            <a:pPr marL="0" lvl="0" indent="0" algn="ctr" defTabSz="800100">
              <a:lnSpc>
                <a:spcPct val="90000"/>
              </a:lnSpc>
              <a:spcBef>
                <a:spcPct val="0"/>
              </a:spcBef>
              <a:spcAft>
                <a:spcPct val="35000"/>
              </a:spcAft>
              <a:buNone/>
            </a:pPr>
            <a:r>
              <a:rPr lang="en-US" sz="1800" kern="1200" dirty="0"/>
              <a:t>Limit product variety initially</a:t>
            </a:r>
            <a:endParaRPr lang="en-US" sz="1800" kern="1200" dirty="0">
              <a:solidFill>
                <a:schemeClr val="bg1"/>
              </a:solidFill>
            </a:endParaRPr>
          </a:p>
        </p:txBody>
      </p:sp>
      <p:sp>
        <p:nvSpPr>
          <p:cNvPr id="10" name="Freeform: Shape 9">
            <a:extLst>
              <a:ext uri="{FF2B5EF4-FFF2-40B4-BE49-F238E27FC236}">
                <a16:creationId xmlns:a16="http://schemas.microsoft.com/office/drawing/2014/main" id="{B796A142-A13D-4759-AECF-5E3A0EBE0F19}"/>
              </a:ext>
            </a:extLst>
          </p:cNvPr>
          <p:cNvSpPr/>
          <p:nvPr/>
        </p:nvSpPr>
        <p:spPr>
          <a:xfrm>
            <a:off x="4550628" y="2369820"/>
            <a:ext cx="1911073" cy="822960"/>
          </a:xfrm>
          <a:custGeom>
            <a:avLst/>
            <a:gdLst>
              <a:gd name="connsiteX0" fmla="*/ 0 w 1911073"/>
              <a:gd name="connsiteY0" fmla="*/ 137163 h 822960"/>
              <a:gd name="connsiteX1" fmla="*/ 137163 w 1911073"/>
              <a:gd name="connsiteY1" fmla="*/ 0 h 822960"/>
              <a:gd name="connsiteX2" fmla="*/ 1773910 w 1911073"/>
              <a:gd name="connsiteY2" fmla="*/ 0 h 822960"/>
              <a:gd name="connsiteX3" fmla="*/ 1911073 w 1911073"/>
              <a:gd name="connsiteY3" fmla="*/ 137163 h 822960"/>
              <a:gd name="connsiteX4" fmla="*/ 1911073 w 1911073"/>
              <a:gd name="connsiteY4" fmla="*/ 685797 h 822960"/>
              <a:gd name="connsiteX5" fmla="*/ 1773910 w 1911073"/>
              <a:gd name="connsiteY5" fmla="*/ 822960 h 822960"/>
              <a:gd name="connsiteX6" fmla="*/ 137163 w 1911073"/>
              <a:gd name="connsiteY6" fmla="*/ 822960 h 822960"/>
              <a:gd name="connsiteX7" fmla="*/ 0 w 1911073"/>
              <a:gd name="connsiteY7" fmla="*/ 685797 h 822960"/>
              <a:gd name="connsiteX8" fmla="*/ 0 w 1911073"/>
              <a:gd name="connsiteY8" fmla="*/ 137163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073" h="822960">
                <a:moveTo>
                  <a:pt x="0" y="137163"/>
                </a:moveTo>
                <a:cubicBezTo>
                  <a:pt x="0" y="61410"/>
                  <a:pt x="61410" y="0"/>
                  <a:pt x="137163" y="0"/>
                </a:cubicBezTo>
                <a:lnTo>
                  <a:pt x="1773910" y="0"/>
                </a:lnTo>
                <a:cubicBezTo>
                  <a:pt x="1849663" y="0"/>
                  <a:pt x="1911073" y="61410"/>
                  <a:pt x="1911073" y="137163"/>
                </a:cubicBezTo>
                <a:lnTo>
                  <a:pt x="1911073" y="685797"/>
                </a:lnTo>
                <a:cubicBezTo>
                  <a:pt x="1911073" y="761550"/>
                  <a:pt x="1849663" y="822960"/>
                  <a:pt x="1773910" y="822960"/>
                </a:cubicBezTo>
                <a:lnTo>
                  <a:pt x="137163" y="822960"/>
                </a:lnTo>
                <a:cubicBezTo>
                  <a:pt x="61410" y="822960"/>
                  <a:pt x="0" y="761550"/>
                  <a:pt x="0" y="685797"/>
                </a:cubicBezTo>
                <a:lnTo>
                  <a:pt x="0" y="137163"/>
                </a:lnTo>
                <a:close/>
              </a:path>
            </a:pathLst>
          </a:custGeom>
          <a:solidFill>
            <a:srgbClr val="00529B"/>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08754" tIns="108754" rIns="108754" bIns="108754" numCol="1" spcCol="1270" anchor="ctr" anchorCtr="0">
            <a:noAutofit/>
          </a:bodyPr>
          <a:lstStyle/>
          <a:p>
            <a:pPr marL="0" lvl="0" indent="0" algn="ctr" defTabSz="800100">
              <a:lnSpc>
                <a:spcPct val="90000"/>
              </a:lnSpc>
              <a:spcBef>
                <a:spcPct val="0"/>
              </a:spcBef>
              <a:spcAft>
                <a:spcPct val="35000"/>
              </a:spcAft>
              <a:buNone/>
            </a:pPr>
            <a:r>
              <a:rPr lang="en-US" sz="1800" kern="1200" dirty="0"/>
              <a:t>Educate and Incentivize</a:t>
            </a:r>
            <a:endParaRPr lang="en-US" sz="1800" kern="1200" dirty="0">
              <a:solidFill>
                <a:schemeClr val="bg1"/>
              </a:solidFill>
            </a:endParaRPr>
          </a:p>
        </p:txBody>
      </p:sp>
      <p:sp>
        <p:nvSpPr>
          <p:cNvPr id="11" name="Freeform: Shape 10">
            <a:extLst>
              <a:ext uri="{FF2B5EF4-FFF2-40B4-BE49-F238E27FC236}">
                <a16:creationId xmlns:a16="http://schemas.microsoft.com/office/drawing/2014/main" id="{9BDAAE1C-3E27-4079-B5D1-5C19D6B68889}"/>
              </a:ext>
            </a:extLst>
          </p:cNvPr>
          <p:cNvSpPr/>
          <p:nvPr/>
        </p:nvSpPr>
        <p:spPr>
          <a:xfrm>
            <a:off x="6557256" y="2369820"/>
            <a:ext cx="1911073" cy="822960"/>
          </a:xfrm>
          <a:custGeom>
            <a:avLst/>
            <a:gdLst>
              <a:gd name="connsiteX0" fmla="*/ 0 w 1911073"/>
              <a:gd name="connsiteY0" fmla="*/ 137163 h 822960"/>
              <a:gd name="connsiteX1" fmla="*/ 137163 w 1911073"/>
              <a:gd name="connsiteY1" fmla="*/ 0 h 822960"/>
              <a:gd name="connsiteX2" fmla="*/ 1773910 w 1911073"/>
              <a:gd name="connsiteY2" fmla="*/ 0 h 822960"/>
              <a:gd name="connsiteX3" fmla="*/ 1911073 w 1911073"/>
              <a:gd name="connsiteY3" fmla="*/ 137163 h 822960"/>
              <a:gd name="connsiteX4" fmla="*/ 1911073 w 1911073"/>
              <a:gd name="connsiteY4" fmla="*/ 685797 h 822960"/>
              <a:gd name="connsiteX5" fmla="*/ 1773910 w 1911073"/>
              <a:gd name="connsiteY5" fmla="*/ 822960 h 822960"/>
              <a:gd name="connsiteX6" fmla="*/ 137163 w 1911073"/>
              <a:gd name="connsiteY6" fmla="*/ 822960 h 822960"/>
              <a:gd name="connsiteX7" fmla="*/ 0 w 1911073"/>
              <a:gd name="connsiteY7" fmla="*/ 685797 h 822960"/>
              <a:gd name="connsiteX8" fmla="*/ 0 w 1911073"/>
              <a:gd name="connsiteY8" fmla="*/ 137163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073" h="822960">
                <a:moveTo>
                  <a:pt x="0" y="137163"/>
                </a:moveTo>
                <a:cubicBezTo>
                  <a:pt x="0" y="61410"/>
                  <a:pt x="61410" y="0"/>
                  <a:pt x="137163" y="0"/>
                </a:cubicBezTo>
                <a:lnTo>
                  <a:pt x="1773910" y="0"/>
                </a:lnTo>
                <a:cubicBezTo>
                  <a:pt x="1849663" y="0"/>
                  <a:pt x="1911073" y="61410"/>
                  <a:pt x="1911073" y="137163"/>
                </a:cubicBezTo>
                <a:lnTo>
                  <a:pt x="1911073" y="685797"/>
                </a:lnTo>
                <a:cubicBezTo>
                  <a:pt x="1911073" y="761550"/>
                  <a:pt x="1849663" y="822960"/>
                  <a:pt x="1773910" y="822960"/>
                </a:cubicBezTo>
                <a:lnTo>
                  <a:pt x="137163" y="822960"/>
                </a:lnTo>
                <a:cubicBezTo>
                  <a:pt x="61410" y="822960"/>
                  <a:pt x="0" y="761550"/>
                  <a:pt x="0" y="685797"/>
                </a:cubicBezTo>
                <a:lnTo>
                  <a:pt x="0" y="137163"/>
                </a:lnTo>
                <a:close/>
              </a:path>
            </a:pathLst>
          </a:custGeom>
          <a:solidFill>
            <a:srgbClr val="00529B"/>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08754" tIns="108754" rIns="108754" bIns="108754" numCol="1" spcCol="1270" anchor="ctr" anchorCtr="0">
            <a:noAutofit/>
          </a:bodyPr>
          <a:lstStyle/>
          <a:p>
            <a:pPr marL="0" lvl="0" indent="0" algn="ctr" defTabSz="800100">
              <a:lnSpc>
                <a:spcPct val="90000"/>
              </a:lnSpc>
              <a:spcBef>
                <a:spcPct val="0"/>
              </a:spcBef>
              <a:spcAft>
                <a:spcPct val="35000"/>
              </a:spcAft>
              <a:buNone/>
            </a:pPr>
            <a:r>
              <a:rPr lang="en-US" sz="1800" kern="1200" dirty="0"/>
              <a:t>Take credit</a:t>
            </a:r>
            <a:endParaRPr lang="en-US" sz="1800" kern="1200" dirty="0">
              <a:solidFill>
                <a:schemeClr val="bg1"/>
              </a:solidFill>
            </a:endParaRPr>
          </a:p>
        </p:txBody>
      </p:sp>
    </p:spTree>
    <p:extLst>
      <p:ext uri="{BB962C8B-B14F-4D97-AF65-F5344CB8AC3E}">
        <p14:creationId xmlns:p14="http://schemas.microsoft.com/office/powerpoint/2010/main" val="659295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821787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47196" y="1953595"/>
            <a:ext cx="8046720" cy="1729172"/>
          </a:xfrm>
        </p:spPr>
        <p:txBody>
          <a:bodyPr>
            <a:normAutofit/>
          </a:bodyPr>
          <a:lstStyle/>
          <a:p>
            <a:r>
              <a:rPr lang="en-US" sz="3200" dirty="0"/>
              <a:t>Pharmacy landscape and market update</a:t>
            </a:r>
          </a:p>
        </p:txBody>
      </p:sp>
      <p:sp>
        <p:nvSpPr>
          <p:cNvPr id="3" name="Text Placeholder 2">
            <a:extLst>
              <a:ext uri="{FF2B5EF4-FFF2-40B4-BE49-F238E27FC236}">
                <a16:creationId xmlns:a16="http://schemas.microsoft.com/office/drawing/2014/main" id="{1D61D54A-E70C-4057-9FAD-9DF69ACA09DD}"/>
              </a:ext>
            </a:extLst>
          </p:cNvPr>
          <p:cNvSpPr>
            <a:spLocks noGrp="1"/>
          </p:cNvSpPr>
          <p:nvPr>
            <p:ph type="body" sz="quarter" idx="15"/>
          </p:nvPr>
        </p:nvSpPr>
        <p:spPr/>
        <p:txBody>
          <a:bodyPr/>
          <a:lstStyle/>
          <a:p>
            <a:r>
              <a:rPr lang="en-US" dirty="0"/>
              <a:t>February 16, 2021</a:t>
            </a:r>
          </a:p>
        </p:txBody>
      </p:sp>
      <p:sp>
        <p:nvSpPr>
          <p:cNvPr id="9" name="Text Placeholder 8">
            <a:extLst>
              <a:ext uri="{FF2B5EF4-FFF2-40B4-BE49-F238E27FC236}">
                <a16:creationId xmlns:a16="http://schemas.microsoft.com/office/drawing/2014/main" id="{89DAC43D-130C-48D5-9C7C-621CC021960F}"/>
              </a:ext>
            </a:extLst>
          </p:cNvPr>
          <p:cNvSpPr>
            <a:spLocks noGrp="1"/>
          </p:cNvSpPr>
          <p:nvPr>
            <p:ph type="body" sz="quarter" idx="16"/>
          </p:nvPr>
        </p:nvSpPr>
        <p:spPr>
          <a:xfrm>
            <a:off x="558360" y="4468150"/>
            <a:ext cx="4108889" cy="338229"/>
          </a:xfrm>
        </p:spPr>
        <p:txBody>
          <a:bodyPr/>
          <a:lstStyle/>
          <a:p>
            <a:r>
              <a:rPr lang="en-US" b="1" dirty="0"/>
              <a:t>Jay N. Scott, CHC</a:t>
            </a:r>
          </a:p>
          <a:p>
            <a:r>
              <a:rPr lang="en-US" dirty="0"/>
              <a:t>SVP, Employee Benefits Practice Group Leader</a:t>
            </a:r>
          </a:p>
          <a:p>
            <a:endParaRPr lang="en-US" dirty="0"/>
          </a:p>
          <a:p>
            <a:endParaRPr lang="en-US" dirty="0"/>
          </a:p>
        </p:txBody>
      </p:sp>
      <p:sp>
        <p:nvSpPr>
          <p:cNvPr id="11" name="Rectangle 6"/>
          <p:cNvSpPr>
            <a:spLocks noChangeArrowheads="1"/>
          </p:cNvSpPr>
          <p:nvPr/>
        </p:nvSpPr>
        <p:spPr bwMode="auto">
          <a:xfrm>
            <a:off x="558361" y="6292582"/>
            <a:ext cx="5227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nchor="b" anchorCtr="0">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br>
              <a:rPr lang="en-US" altLang="en-US" sz="800" dirty="0">
                <a:solidFill>
                  <a:srgbClr val="6D6D70"/>
                </a:solidFill>
                <a:latin typeface="Calibri Light" charset="0"/>
                <a:cs typeface="Calibri Regular" charset="0"/>
              </a:rPr>
            </a:br>
            <a:r>
              <a:rPr lang="en-US" altLang="en-US" sz="800" dirty="0">
                <a:solidFill>
                  <a:srgbClr val="6D6D70"/>
                </a:solidFill>
                <a:latin typeface="Calibri Light" charset="0"/>
                <a:cs typeface="Calibri Regular" charset="0"/>
              </a:rPr>
              <a:t>© 2020 USI Insurance Services. All rights reserved..</a:t>
            </a:r>
          </a:p>
        </p:txBody>
      </p:sp>
    </p:spTree>
    <p:custDataLst>
      <p:tags r:id="rId1"/>
    </p:custDataLst>
    <p:extLst>
      <p:ext uri="{BB962C8B-B14F-4D97-AF65-F5344CB8AC3E}">
        <p14:creationId xmlns:p14="http://schemas.microsoft.com/office/powerpoint/2010/main" val="2920443796"/>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C69885-26FD-435B-81C4-34E9BBA465F4}"/>
              </a:ext>
            </a:extLst>
          </p:cNvPr>
          <p:cNvSpPr txBox="1"/>
          <p:nvPr/>
        </p:nvSpPr>
        <p:spPr>
          <a:xfrm>
            <a:off x="397100" y="887016"/>
            <a:ext cx="6627223" cy="523220"/>
          </a:xfrm>
          <a:prstGeom prst="rect">
            <a:avLst/>
          </a:prstGeom>
          <a:noFill/>
        </p:spPr>
        <p:txBody>
          <a:bodyPr wrap="square" rtlCol="0">
            <a:spAutoFit/>
          </a:bodyPr>
          <a:lstStyle/>
          <a:p>
            <a:r>
              <a:rPr lang="en-US" sz="2800" dirty="0">
                <a:solidFill>
                  <a:srgbClr val="09549B"/>
                </a:solidFill>
                <a:latin typeface="Century Gothic" panose="020B0502020202020204" pitchFamily="34" charset="0"/>
              </a:rPr>
              <a:t>Overview</a:t>
            </a:r>
          </a:p>
        </p:txBody>
      </p:sp>
      <p:sp>
        <p:nvSpPr>
          <p:cNvPr id="5" name="TextBox 4">
            <a:extLst>
              <a:ext uri="{FF2B5EF4-FFF2-40B4-BE49-F238E27FC236}">
                <a16:creationId xmlns:a16="http://schemas.microsoft.com/office/drawing/2014/main" id="{637E529F-31D6-4639-8FD2-054B45F124D3}"/>
              </a:ext>
            </a:extLst>
          </p:cNvPr>
          <p:cNvSpPr txBox="1"/>
          <p:nvPr/>
        </p:nvSpPr>
        <p:spPr>
          <a:xfrm>
            <a:off x="487082" y="1550949"/>
            <a:ext cx="8514669" cy="492443"/>
          </a:xfrm>
          <a:prstGeom prst="rect">
            <a:avLst/>
          </a:prstGeom>
          <a:noFill/>
        </p:spPr>
        <p:txBody>
          <a:bodyPr wrap="square" lIns="0" tIns="0" rIns="0" bIns="0" rtlCol="0">
            <a:spAutoFit/>
          </a:bodyPr>
          <a:lstStyle>
            <a:defPPr>
              <a:defRPr lang="en-US"/>
            </a:defPPr>
            <a:lvl1pPr algn="ctr" defTabSz="1005840" fontAlgn="base">
              <a:spcBef>
                <a:spcPct val="20000"/>
              </a:spcBef>
              <a:spcAft>
                <a:spcPct val="0"/>
              </a:spcAft>
              <a:buClr>
                <a:srgbClr val="1B5599"/>
              </a:buClr>
              <a:buSzPct val="90000"/>
              <a:defRPr sz="1600">
                <a:solidFill>
                  <a:srgbClr val="09549B"/>
                </a:solidFill>
                <a:latin typeface="Century Gothic" panose="020B0502020202020204" pitchFamily="34" charset="0"/>
              </a:defRPr>
            </a:lvl1pPr>
          </a:lstStyle>
          <a:p>
            <a:pPr marL="0" marR="0" lvl="0" indent="0" algn="l" defTabSz="1005840" eaLnBrk="1" fontAlgn="base" latinLnBrk="0" hangingPunct="1">
              <a:lnSpc>
                <a:spcPct val="100000"/>
              </a:lnSpc>
              <a:spcBef>
                <a:spcPct val="20000"/>
              </a:spcBef>
              <a:spcAft>
                <a:spcPct val="0"/>
              </a:spcAft>
              <a:buClr>
                <a:srgbClr val="1B5599"/>
              </a:buClr>
              <a:buSzPct val="90000"/>
              <a:buFontTx/>
              <a:buNone/>
              <a:tabLst/>
              <a:defRPr/>
            </a:pPr>
            <a:r>
              <a:rPr kumimoji="0" lang="en-US" sz="1600" b="0" i="0" u="none" strike="noStrike" kern="0" cap="none" spc="-20" normalizeH="0" baseline="0" noProof="0" dirty="0">
                <a:ln>
                  <a:noFill/>
                </a:ln>
                <a:solidFill>
                  <a:schemeClr val="bg1">
                    <a:lumMod val="50000"/>
                  </a:schemeClr>
                </a:solidFill>
                <a:effectLst/>
                <a:uLnTx/>
                <a:uFillTx/>
                <a:latin typeface="Century Gothic" panose="020B0502020202020204" pitchFamily="34" charset="0"/>
              </a:rPr>
              <a:t>Prescription drug costs are growing at three times the rate of inflation and represent an area of increasing concern  most employer </a:t>
            </a:r>
            <a:r>
              <a:rPr lang="en-US" kern="0" spc="-20" dirty="0">
                <a:solidFill>
                  <a:schemeClr val="bg1">
                    <a:lumMod val="50000"/>
                  </a:schemeClr>
                </a:solidFill>
              </a:rPr>
              <a:t>sponsored benefit </a:t>
            </a:r>
            <a:r>
              <a:rPr kumimoji="0" lang="en-US" sz="1600" b="0" i="0" u="none" strike="noStrike" kern="0" cap="none" spc="-20" normalizeH="0" baseline="0" noProof="0" dirty="0">
                <a:ln>
                  <a:noFill/>
                </a:ln>
                <a:solidFill>
                  <a:schemeClr val="bg1">
                    <a:lumMod val="50000"/>
                  </a:schemeClr>
                </a:solidFill>
                <a:effectLst/>
                <a:uLnTx/>
                <a:uFillTx/>
                <a:latin typeface="Century Gothic" panose="020B0502020202020204" pitchFamily="34" charset="0"/>
              </a:rPr>
              <a:t>plans. </a:t>
            </a:r>
          </a:p>
        </p:txBody>
      </p:sp>
      <p:sp>
        <p:nvSpPr>
          <p:cNvPr id="6" name="TextBox 5">
            <a:extLst>
              <a:ext uri="{FF2B5EF4-FFF2-40B4-BE49-F238E27FC236}">
                <a16:creationId xmlns:a16="http://schemas.microsoft.com/office/drawing/2014/main" id="{9A4AA311-CD6B-44F9-9643-C8F4B359D760}"/>
              </a:ext>
            </a:extLst>
          </p:cNvPr>
          <p:cNvSpPr txBox="1"/>
          <p:nvPr/>
        </p:nvSpPr>
        <p:spPr>
          <a:xfrm>
            <a:off x="5816184" y="2091142"/>
            <a:ext cx="2866806" cy="4057050"/>
          </a:xfrm>
          <a:prstGeom prst="rect">
            <a:avLst/>
          </a:prstGeom>
          <a:solidFill>
            <a:srgbClr val="CEDFEF"/>
          </a:solidFill>
        </p:spPr>
        <p:txBody>
          <a:bodyPr wrap="square" lIns="137160" rIns="137160" rtlCol="0" anchor="ctr" anchorCtr="0">
            <a:noAutofit/>
          </a:bodyPr>
          <a:lstStyle/>
          <a:p>
            <a:pPr marL="285750" indent="-285750" defTabSz="457200">
              <a:spcBef>
                <a:spcPts val="300"/>
              </a:spcBef>
              <a:spcAft>
                <a:spcPts val="300"/>
              </a:spcAft>
              <a:buClr>
                <a:srgbClr val="2F5597"/>
              </a:buClr>
              <a:buFont typeface="Wingdings" panose="05000000000000000000" pitchFamily="2" charset="2"/>
              <a:buChar char="§"/>
              <a:defRPr/>
            </a:pPr>
            <a:r>
              <a:rPr lang="en-US" sz="1400" spc="-20" dirty="0">
                <a:solidFill>
                  <a:srgbClr val="262626"/>
                </a:solidFill>
                <a:latin typeface="Calibri Light"/>
              </a:rPr>
              <a:t>Pharmacy costs are unique in that the carrier/Pharmacy Benefit Manager (PBM) typically earns profit in the cost of the claim as opposed to the cost of insurance or administration.   </a:t>
            </a:r>
          </a:p>
          <a:p>
            <a:pPr marL="285750" indent="-285750" defTabSz="457200">
              <a:spcBef>
                <a:spcPts val="300"/>
              </a:spcBef>
              <a:spcAft>
                <a:spcPts val="300"/>
              </a:spcAft>
              <a:buClr>
                <a:srgbClr val="2F5597"/>
              </a:buClr>
              <a:buFont typeface="Wingdings" panose="05000000000000000000" pitchFamily="2" charset="2"/>
              <a:buChar char="§"/>
              <a:defRPr/>
            </a:pPr>
            <a:r>
              <a:rPr lang="en-US" sz="1400" spc="-20" dirty="0">
                <a:solidFill>
                  <a:srgbClr val="262626"/>
                </a:solidFill>
                <a:latin typeface="Calibri Light"/>
              </a:rPr>
              <a:t>Employers have little to no visibility into the carrier or PBM profit embedded in their plan.</a:t>
            </a:r>
          </a:p>
          <a:p>
            <a:pPr marL="285750" indent="-285750" defTabSz="457200">
              <a:spcBef>
                <a:spcPts val="300"/>
              </a:spcBef>
              <a:spcAft>
                <a:spcPts val="300"/>
              </a:spcAft>
              <a:buClr>
                <a:srgbClr val="2F5597"/>
              </a:buClr>
              <a:buFont typeface="Wingdings" panose="05000000000000000000" pitchFamily="2" charset="2"/>
              <a:buChar char="§"/>
              <a:defRPr/>
            </a:pPr>
            <a:r>
              <a:rPr lang="en-US" sz="1400" spc="-20" dirty="0">
                <a:solidFill>
                  <a:srgbClr val="262626"/>
                </a:solidFill>
                <a:latin typeface="Calibri Light"/>
              </a:rPr>
              <a:t>Cost savings opportunities exist in both drug pricing and drug utilization. </a:t>
            </a:r>
          </a:p>
          <a:p>
            <a:pPr marL="285750" indent="-285750" defTabSz="457200">
              <a:spcBef>
                <a:spcPts val="300"/>
              </a:spcBef>
              <a:spcAft>
                <a:spcPts val="300"/>
              </a:spcAft>
              <a:buClr>
                <a:srgbClr val="2F5597"/>
              </a:buClr>
              <a:buFont typeface="Wingdings" panose="05000000000000000000" pitchFamily="2" charset="2"/>
              <a:buChar char="§"/>
              <a:defRPr/>
            </a:pPr>
            <a:r>
              <a:rPr lang="en-US" sz="1400" spc="-20" dirty="0">
                <a:solidFill>
                  <a:srgbClr val="262626"/>
                </a:solidFill>
                <a:latin typeface="Calibri Light"/>
              </a:rPr>
              <a:t>An unmanaged plan can represent a savings opportunity</a:t>
            </a:r>
            <a:br>
              <a:rPr lang="en-US" sz="1400" spc="-20" dirty="0">
                <a:solidFill>
                  <a:srgbClr val="262626"/>
                </a:solidFill>
                <a:latin typeface="Calibri Light"/>
              </a:rPr>
            </a:br>
            <a:r>
              <a:rPr lang="en-US" sz="1400" spc="-20" dirty="0">
                <a:solidFill>
                  <a:srgbClr val="262626"/>
                </a:solidFill>
                <a:latin typeface="Calibri Light"/>
              </a:rPr>
              <a:t>15% to 25% of pharmacy costs or $200,000 for a group of 500 employees.</a:t>
            </a:r>
          </a:p>
        </p:txBody>
      </p:sp>
      <p:sp>
        <p:nvSpPr>
          <p:cNvPr id="12" name="Oval 11">
            <a:extLst>
              <a:ext uri="{FF2B5EF4-FFF2-40B4-BE49-F238E27FC236}">
                <a16:creationId xmlns:a16="http://schemas.microsoft.com/office/drawing/2014/main" id="{1E72823D-316E-441A-AAB4-9C5C60D51581}"/>
              </a:ext>
            </a:extLst>
          </p:cNvPr>
          <p:cNvSpPr/>
          <p:nvPr/>
        </p:nvSpPr>
        <p:spPr>
          <a:xfrm>
            <a:off x="991701" y="2839801"/>
            <a:ext cx="914168" cy="800099"/>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23" name="Rectangle 22">
            <a:extLst>
              <a:ext uri="{FF2B5EF4-FFF2-40B4-BE49-F238E27FC236}">
                <a16:creationId xmlns:a16="http://schemas.microsoft.com/office/drawing/2014/main" id="{4FF5A2BD-7310-4533-AA7E-802581282333}"/>
              </a:ext>
            </a:extLst>
          </p:cNvPr>
          <p:cNvSpPr/>
          <p:nvPr/>
        </p:nvSpPr>
        <p:spPr>
          <a:xfrm>
            <a:off x="397100" y="6479326"/>
            <a:ext cx="8285889" cy="246221"/>
          </a:xfrm>
          <a:prstGeom prst="rect">
            <a:avLst/>
          </a:prstGeom>
        </p:spPr>
        <p:txBody>
          <a:bodyPr wrap="square" lIns="0" tIns="0" rIns="0" bIns="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lumMod val="75000"/>
                    <a:lumOff val="25000"/>
                  </a:srgbClr>
                </a:solidFill>
                <a:effectLst/>
                <a:uLnTx/>
                <a:uFillTx/>
                <a:latin typeface="Calibri Light"/>
              </a:rPr>
              <a:t>Sources: </a:t>
            </a:r>
            <a:r>
              <a:rPr lang="en-US" sz="800" kern="0" dirty="0">
                <a:solidFill>
                  <a:srgbClr val="000000">
                    <a:lumMod val="75000"/>
                    <a:lumOff val="25000"/>
                  </a:srgbClr>
                </a:solidFill>
                <a:latin typeface="Calibri Light"/>
              </a:rPr>
              <a:t>  1. Drug Channels Institute </a:t>
            </a:r>
            <a:r>
              <a:rPr lang="en-US" sz="800" kern="0" dirty="0">
                <a:solidFill>
                  <a:srgbClr val="000000">
                    <a:lumMod val="75000"/>
                    <a:lumOff val="25000"/>
                  </a:srgbClr>
                </a:solidFill>
                <a:latin typeface="Calibri Light"/>
                <a:hlinkClick r:id="rId3"/>
              </a:rPr>
              <a:t>https://www.drugchannels.net/2019/12/insurers-pbms-specialty-pharmacies.html</a:t>
            </a:r>
            <a:r>
              <a:rPr lang="en-US" sz="800" kern="0" dirty="0">
                <a:solidFill>
                  <a:srgbClr val="000000">
                    <a:lumMod val="75000"/>
                    <a:lumOff val="25000"/>
                  </a:srgbClr>
                </a:solidFill>
                <a:latin typeface="Calibri Light"/>
              </a:rPr>
              <a:t>; </a:t>
            </a:r>
          </a:p>
          <a:p>
            <a:pPr marL="0" marR="0" lvl="0" indent="0" defTabSz="457200" eaLnBrk="1" fontAlgn="auto" latinLnBrk="0" hangingPunct="1">
              <a:lnSpc>
                <a:spcPct val="100000"/>
              </a:lnSpc>
              <a:spcBef>
                <a:spcPts val="0"/>
              </a:spcBef>
              <a:spcAft>
                <a:spcPts val="0"/>
              </a:spcAft>
              <a:buClrTx/>
              <a:buSzTx/>
              <a:buFontTx/>
              <a:buNone/>
              <a:tabLst/>
              <a:defRPr/>
            </a:pPr>
            <a:r>
              <a:rPr lang="en-US" sz="800" kern="0" dirty="0">
                <a:solidFill>
                  <a:srgbClr val="000000">
                    <a:lumMod val="75000"/>
                    <a:lumOff val="25000"/>
                  </a:srgbClr>
                </a:solidFill>
                <a:latin typeface="Calibri Light"/>
              </a:rPr>
              <a:t>                  2. Oxford Academic/American Journal of Health System Pharmacy (AJHP) 8/1/2000</a:t>
            </a:r>
            <a:endParaRPr kumimoji="0" lang="en-US" sz="800" b="0" i="0" u="none" strike="noStrike" kern="0" cap="none" spc="0" normalizeH="0" baseline="0" noProof="0" dirty="0">
              <a:ln>
                <a:noFill/>
              </a:ln>
              <a:solidFill>
                <a:srgbClr val="000000">
                  <a:lumMod val="75000"/>
                  <a:lumOff val="25000"/>
                </a:srgbClr>
              </a:solidFill>
              <a:effectLst/>
              <a:uLnTx/>
              <a:uFillTx/>
              <a:latin typeface="Calibri Light"/>
            </a:endParaRPr>
          </a:p>
        </p:txBody>
      </p:sp>
      <p:sp>
        <p:nvSpPr>
          <p:cNvPr id="28" name="TextBox 27">
            <a:extLst>
              <a:ext uri="{FF2B5EF4-FFF2-40B4-BE49-F238E27FC236}">
                <a16:creationId xmlns:a16="http://schemas.microsoft.com/office/drawing/2014/main" id="{F1DD5297-C355-4002-AF8B-F68C3A03CF9E}"/>
              </a:ext>
            </a:extLst>
          </p:cNvPr>
          <p:cNvSpPr txBox="1"/>
          <p:nvPr/>
        </p:nvSpPr>
        <p:spPr>
          <a:xfrm>
            <a:off x="188752" y="2817942"/>
            <a:ext cx="802949" cy="664797"/>
          </a:xfrm>
          <a:prstGeom prst="rect">
            <a:avLst/>
          </a:prstGeom>
          <a:noFill/>
        </p:spPr>
        <p:txBody>
          <a:bodyPr wrap="square" lIns="0" tIns="0" rIns="0" bIns="0" rtlCol="0">
            <a:spAutoFit/>
          </a:bodyPr>
          <a:lstStyle/>
          <a:p>
            <a:pPr marL="0" marR="0" lvl="0" indent="0" defTabSz="457200" eaLnBrk="1" fontAlgn="auto" latinLnBrk="0" hangingPunct="1">
              <a:lnSpc>
                <a:spcPct val="90000"/>
              </a:lnSpc>
              <a:spcBef>
                <a:spcPts val="0"/>
              </a:spcBef>
              <a:spcAft>
                <a:spcPts val="0"/>
              </a:spcAft>
              <a:buClrTx/>
              <a:buSzTx/>
              <a:buFontTx/>
              <a:buNone/>
              <a:tabLst/>
              <a:defRPr/>
            </a:pPr>
            <a:r>
              <a:rPr lang="en-US" sz="1200" b="1" kern="0" dirty="0">
                <a:solidFill>
                  <a:srgbClr val="00529B"/>
                </a:solidFill>
                <a:latin typeface="Century Gothic" panose="020B0502020202020204" pitchFamily="34" charset="0"/>
              </a:rPr>
              <a:t>Vertical Integration of PBMs &amp; Carriers</a:t>
            </a:r>
            <a:r>
              <a:rPr lang="en-US" sz="1200" b="1" kern="0" baseline="30000" dirty="0">
                <a:solidFill>
                  <a:srgbClr val="00529B"/>
                </a:solidFill>
                <a:latin typeface="Century Gothic" panose="020B0502020202020204" pitchFamily="34" charset="0"/>
              </a:rPr>
              <a:t>1</a:t>
            </a:r>
            <a:endParaRPr kumimoji="0" lang="en-US" sz="1200" b="1" i="0" u="none" strike="noStrike" kern="0" cap="none" spc="0" normalizeH="0" baseline="30000" noProof="0" dirty="0">
              <a:ln>
                <a:noFill/>
              </a:ln>
              <a:solidFill>
                <a:srgbClr val="00529B"/>
              </a:solidFill>
              <a:effectLst/>
              <a:uLnTx/>
              <a:uFillTx/>
              <a:latin typeface="Century Gothic" panose="020B0502020202020204" pitchFamily="34" charset="0"/>
            </a:endParaRPr>
          </a:p>
        </p:txBody>
      </p:sp>
      <p:grpSp>
        <p:nvGrpSpPr>
          <p:cNvPr id="18" name="Group 17">
            <a:extLst>
              <a:ext uri="{FF2B5EF4-FFF2-40B4-BE49-F238E27FC236}">
                <a16:creationId xmlns:a16="http://schemas.microsoft.com/office/drawing/2014/main" id="{C3C10BD0-626E-433D-BC2D-9BEB9C831566}"/>
              </a:ext>
            </a:extLst>
          </p:cNvPr>
          <p:cNvGrpSpPr/>
          <p:nvPr/>
        </p:nvGrpSpPr>
        <p:grpSpPr>
          <a:xfrm>
            <a:off x="3545047" y="4607998"/>
            <a:ext cx="2157074" cy="1694585"/>
            <a:chOff x="3534000" y="4548127"/>
            <a:chExt cx="2157074" cy="1694585"/>
          </a:xfrm>
        </p:grpSpPr>
        <p:sp>
          <p:nvSpPr>
            <p:cNvPr id="24" name="TextBox 23">
              <a:extLst>
                <a:ext uri="{FF2B5EF4-FFF2-40B4-BE49-F238E27FC236}">
                  <a16:creationId xmlns:a16="http://schemas.microsoft.com/office/drawing/2014/main" id="{49274EB2-26AE-4AD1-BC62-4B0D33861281}"/>
                </a:ext>
              </a:extLst>
            </p:cNvPr>
            <p:cNvSpPr txBox="1"/>
            <p:nvPr/>
          </p:nvSpPr>
          <p:spPr>
            <a:xfrm>
              <a:off x="3589727" y="4548127"/>
              <a:ext cx="2101347" cy="175433"/>
            </a:xfrm>
            <a:prstGeom prst="rect">
              <a:avLst/>
            </a:prstGeom>
            <a:noFill/>
          </p:spPr>
          <p:txBody>
            <a:bodyPr wrap="square" lIns="0" tIns="0" rIns="0" bIns="0" rtlCol="0">
              <a:spAutoFit/>
            </a:bodyPr>
            <a:lstStyle/>
            <a:p>
              <a:pPr marL="0" marR="0" lvl="0" indent="0" defTabSz="457200" eaLnBrk="1" fontAlgn="auto" latinLnBrk="0" hangingPunct="1">
                <a:lnSpc>
                  <a:spcPct val="95000"/>
                </a:lnSpc>
                <a:spcBef>
                  <a:spcPts val="0"/>
                </a:spcBef>
                <a:spcAft>
                  <a:spcPts val="0"/>
                </a:spcAft>
                <a:buClrTx/>
                <a:buSzTx/>
                <a:buFontTx/>
                <a:buNone/>
                <a:tabLst/>
                <a:defRPr/>
              </a:pPr>
              <a:r>
                <a:rPr lang="en-US" sz="1200" b="1" kern="0" dirty="0">
                  <a:solidFill>
                    <a:srgbClr val="00529B"/>
                  </a:solidFill>
                  <a:latin typeface="Century Gothic" panose="020B0502020202020204" pitchFamily="34" charset="0"/>
                </a:rPr>
                <a:t>2018 Specialty Spending:</a:t>
              </a:r>
            </a:p>
          </p:txBody>
        </p:sp>
        <p:sp>
          <p:nvSpPr>
            <p:cNvPr id="25" name="TextBox 24">
              <a:extLst>
                <a:ext uri="{FF2B5EF4-FFF2-40B4-BE49-F238E27FC236}">
                  <a16:creationId xmlns:a16="http://schemas.microsoft.com/office/drawing/2014/main" id="{0D5D3B06-3F06-45FF-AFEE-8286198E3B02}"/>
                </a:ext>
              </a:extLst>
            </p:cNvPr>
            <p:cNvSpPr txBox="1"/>
            <p:nvPr/>
          </p:nvSpPr>
          <p:spPr>
            <a:xfrm>
              <a:off x="3914057" y="4750155"/>
              <a:ext cx="661972" cy="233910"/>
            </a:xfrm>
            <a:prstGeom prst="rect">
              <a:avLst/>
            </a:prstGeom>
            <a:noFill/>
          </p:spPr>
          <p:txBody>
            <a:bodyPr wrap="square" lIns="0" tIns="0" rIns="0" bIns="0" rtlCol="0">
              <a:spAutoFit/>
            </a:bodyPr>
            <a:lstStyle/>
            <a:p>
              <a:pPr marL="0" marR="0" lvl="0" indent="0" defTabSz="457200" eaLnBrk="1" fontAlgn="auto" latinLnBrk="0" hangingPunct="1">
                <a:lnSpc>
                  <a:spcPct val="95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529B"/>
                  </a:solidFill>
                  <a:effectLst/>
                  <a:uLnTx/>
                  <a:uFillTx/>
                  <a:latin typeface="Century Gothic"/>
                </a:rPr>
                <a:t>170.2</a:t>
              </a:r>
            </a:p>
          </p:txBody>
        </p:sp>
        <p:sp>
          <p:nvSpPr>
            <p:cNvPr id="26" name="TextBox 25">
              <a:extLst>
                <a:ext uri="{FF2B5EF4-FFF2-40B4-BE49-F238E27FC236}">
                  <a16:creationId xmlns:a16="http://schemas.microsoft.com/office/drawing/2014/main" id="{BF385FFB-5EE3-4093-AFFB-8BD066A36E21}"/>
                </a:ext>
              </a:extLst>
            </p:cNvPr>
            <p:cNvSpPr txBox="1"/>
            <p:nvPr/>
          </p:nvSpPr>
          <p:spPr>
            <a:xfrm>
              <a:off x="4553359" y="4784508"/>
              <a:ext cx="957701" cy="175433"/>
            </a:xfrm>
            <a:prstGeom prst="rect">
              <a:avLst/>
            </a:prstGeom>
            <a:noFill/>
          </p:spPr>
          <p:txBody>
            <a:bodyPr wrap="square" lIns="0" tIns="0" rIns="0" bIns="0" rtlCol="0">
              <a:spAutoFit/>
            </a:bodyPr>
            <a:lstStyle/>
            <a:p>
              <a:pPr marL="0" marR="0" lvl="0" indent="0" defTabSz="457200" eaLnBrk="1" fontAlgn="auto" latinLnBrk="0" hangingPunct="1">
                <a:lnSpc>
                  <a:spcPct val="95000"/>
                </a:lnSpc>
                <a:spcBef>
                  <a:spcPts val="0"/>
                </a:spcBef>
                <a:spcAft>
                  <a:spcPts val="0"/>
                </a:spcAft>
                <a:buClrTx/>
                <a:buSzTx/>
                <a:buFontTx/>
                <a:buNone/>
                <a:tabLst/>
                <a:defRPr/>
              </a:pPr>
              <a:r>
                <a:rPr kumimoji="0" lang="en-US" sz="1200" b="0" i="0" u="none" strike="noStrike" kern="0" cap="none" spc="160" normalizeH="0" baseline="0" noProof="0" dirty="0">
                  <a:ln>
                    <a:noFill/>
                  </a:ln>
                  <a:solidFill>
                    <a:srgbClr val="00529B"/>
                  </a:solidFill>
                  <a:effectLst/>
                  <a:uLnTx/>
                  <a:uFillTx/>
                  <a:latin typeface="Century Gothic"/>
                </a:rPr>
                <a:t>BILLION</a:t>
              </a:r>
              <a:endParaRPr kumimoji="0" lang="en-US" sz="1600" b="0" i="0" u="none" strike="noStrike" kern="0" cap="none" spc="160" normalizeH="0" baseline="0" noProof="0" dirty="0">
                <a:ln>
                  <a:noFill/>
                </a:ln>
                <a:solidFill>
                  <a:srgbClr val="00529B"/>
                </a:solidFill>
                <a:effectLst/>
                <a:uLnTx/>
                <a:uFillTx/>
                <a:latin typeface="Century Gothic"/>
              </a:endParaRPr>
            </a:p>
          </p:txBody>
        </p:sp>
        <p:sp>
          <p:nvSpPr>
            <p:cNvPr id="27" name="TextBox 26">
              <a:extLst>
                <a:ext uri="{FF2B5EF4-FFF2-40B4-BE49-F238E27FC236}">
                  <a16:creationId xmlns:a16="http://schemas.microsoft.com/office/drawing/2014/main" id="{69140BF5-779F-45D9-A0C1-2348C71878D2}"/>
                </a:ext>
              </a:extLst>
            </p:cNvPr>
            <p:cNvSpPr txBox="1"/>
            <p:nvPr/>
          </p:nvSpPr>
          <p:spPr>
            <a:xfrm>
              <a:off x="3774416" y="4792141"/>
              <a:ext cx="139641" cy="176312"/>
            </a:xfrm>
            <a:prstGeom prst="rect">
              <a:avLst/>
            </a:prstGeom>
            <a:noFill/>
          </p:spPr>
          <p:txBody>
            <a:bodyPr wrap="square" lIns="0" tIns="0" rIns="0" bIns="0" rtlCol="0">
              <a:spAutoFit/>
            </a:bodyPr>
            <a:lstStyle/>
            <a:p>
              <a:pPr marL="0" marR="0" lvl="0" indent="0" defTabSz="457200" eaLnBrk="1" fontAlgn="auto" latinLnBrk="0" hangingPunct="1">
                <a:lnSpc>
                  <a:spcPct val="95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529B"/>
                  </a:solidFill>
                  <a:effectLst/>
                  <a:uLnTx/>
                  <a:uFillTx/>
                  <a:latin typeface="Century Gothic"/>
                </a:rPr>
                <a:t>$</a:t>
              </a:r>
            </a:p>
          </p:txBody>
        </p:sp>
        <p:sp>
          <p:nvSpPr>
            <p:cNvPr id="30" name="TextBox 29">
              <a:extLst>
                <a:ext uri="{FF2B5EF4-FFF2-40B4-BE49-F238E27FC236}">
                  <a16:creationId xmlns:a16="http://schemas.microsoft.com/office/drawing/2014/main" id="{8EA1546E-B6AB-4D2B-BEDE-B533A370FADB}"/>
                </a:ext>
              </a:extLst>
            </p:cNvPr>
            <p:cNvSpPr txBox="1"/>
            <p:nvPr/>
          </p:nvSpPr>
          <p:spPr>
            <a:xfrm>
              <a:off x="3690090" y="5093083"/>
              <a:ext cx="1733231" cy="175433"/>
            </a:xfrm>
            <a:prstGeom prst="rect">
              <a:avLst/>
            </a:prstGeom>
            <a:noFill/>
          </p:spPr>
          <p:txBody>
            <a:bodyPr wrap="square" lIns="0" tIns="0" rIns="0" bIns="0" rtlCol="0">
              <a:spAutoFit/>
            </a:bodyPr>
            <a:lstStyle/>
            <a:p>
              <a:pPr marL="0" marR="0" lvl="0" indent="0" defTabSz="457200" eaLnBrk="1" fontAlgn="auto" latinLnBrk="0" hangingPunct="1">
                <a:lnSpc>
                  <a:spcPct val="95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lumMod val="85000"/>
                      <a:lumOff val="15000"/>
                    </a:srgbClr>
                  </a:solidFill>
                  <a:effectLst/>
                  <a:uLnTx/>
                  <a:uFillTx/>
                  <a:latin typeface="Calibri Light"/>
                </a:rPr>
                <a:t>Specialty Rx Treatment:</a:t>
              </a:r>
            </a:p>
          </p:txBody>
        </p:sp>
        <p:sp>
          <p:nvSpPr>
            <p:cNvPr id="31" name="Arrow: Right 30">
              <a:extLst>
                <a:ext uri="{FF2B5EF4-FFF2-40B4-BE49-F238E27FC236}">
                  <a16:creationId xmlns:a16="http://schemas.microsoft.com/office/drawing/2014/main" id="{1E180BB4-45C4-4631-AF4D-51B17787A281}"/>
                </a:ext>
              </a:extLst>
            </p:cNvPr>
            <p:cNvSpPr/>
            <p:nvPr/>
          </p:nvSpPr>
          <p:spPr>
            <a:xfrm>
              <a:off x="3543626" y="5785512"/>
              <a:ext cx="1879695" cy="457200"/>
            </a:xfrm>
            <a:prstGeom prst="rightArrow">
              <a:avLst>
                <a:gd name="adj1" fmla="val 100000"/>
                <a:gd name="adj2" fmla="val 44920"/>
              </a:avLst>
            </a:prstGeom>
            <a:solidFill>
              <a:srgbClr val="00529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pic>
          <p:nvPicPr>
            <p:cNvPr id="32" name="Picture 31">
              <a:extLst>
                <a:ext uri="{FF2B5EF4-FFF2-40B4-BE49-F238E27FC236}">
                  <a16:creationId xmlns:a16="http://schemas.microsoft.com/office/drawing/2014/main" id="{11D883EE-3A61-4B52-9468-123637B280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3496" y="5854092"/>
              <a:ext cx="388133" cy="320040"/>
            </a:xfrm>
            <a:prstGeom prst="rect">
              <a:avLst/>
            </a:prstGeom>
          </p:spPr>
        </p:pic>
        <p:sp>
          <p:nvSpPr>
            <p:cNvPr id="33" name="TextBox 32">
              <a:extLst>
                <a:ext uri="{FF2B5EF4-FFF2-40B4-BE49-F238E27FC236}">
                  <a16:creationId xmlns:a16="http://schemas.microsoft.com/office/drawing/2014/main" id="{FFDA89D5-EB62-4E5C-A19C-1E85FCE1FC7C}"/>
                </a:ext>
              </a:extLst>
            </p:cNvPr>
            <p:cNvSpPr txBox="1"/>
            <p:nvPr/>
          </p:nvSpPr>
          <p:spPr>
            <a:xfrm>
              <a:off x="4135356" y="5979151"/>
              <a:ext cx="956940" cy="204671"/>
            </a:xfrm>
            <a:prstGeom prst="rect">
              <a:avLst/>
            </a:prstGeom>
            <a:noFill/>
          </p:spPr>
          <p:txBody>
            <a:bodyPr wrap="square" lIns="0" tIns="0" rIns="0" bIns="0" rtlCol="0" anchor="ctr" anchorCtr="0">
              <a:spAutoFit/>
            </a:bodyPr>
            <a:lstStyle/>
            <a:p>
              <a:pPr marL="0" marR="0" lvl="0" indent="0" algn="r" defTabSz="45720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entury Gothic"/>
                </a:rPr>
                <a:t>$48,665</a:t>
              </a:r>
            </a:p>
          </p:txBody>
        </p:sp>
        <p:sp>
          <p:nvSpPr>
            <p:cNvPr id="34" name="TextBox 33">
              <a:extLst>
                <a:ext uri="{FF2B5EF4-FFF2-40B4-BE49-F238E27FC236}">
                  <a16:creationId xmlns:a16="http://schemas.microsoft.com/office/drawing/2014/main" id="{96725F72-ACC9-428B-BDE2-204A13DD8ECA}"/>
                </a:ext>
              </a:extLst>
            </p:cNvPr>
            <p:cNvSpPr txBox="1"/>
            <p:nvPr/>
          </p:nvSpPr>
          <p:spPr>
            <a:xfrm>
              <a:off x="4078447" y="5861763"/>
              <a:ext cx="525709" cy="304699"/>
            </a:xfrm>
            <a:prstGeom prst="rect">
              <a:avLst/>
            </a:prstGeom>
            <a:noFill/>
          </p:spPr>
          <p:txBody>
            <a:bodyPr wrap="square" lIns="0" tIns="0" rIns="0" bIns="0" rtlCol="0" anchor="ctr" anchorCtr="0">
              <a:spAutoFit/>
            </a:bodyPr>
            <a:lstStyle/>
            <a:p>
              <a:pPr marL="0" marR="0" lvl="0" indent="0" defTabSz="4572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Light"/>
                </a:rPr>
                <a:t>Median</a:t>
              </a:r>
              <a:br>
                <a:rPr kumimoji="0" lang="en-US" sz="1100" b="1" i="0" u="none" strike="noStrike" kern="0" cap="none" spc="0" normalizeH="0" baseline="0" noProof="0" dirty="0">
                  <a:ln>
                    <a:noFill/>
                  </a:ln>
                  <a:solidFill>
                    <a:srgbClr val="FFFFFF"/>
                  </a:solidFill>
                  <a:effectLst/>
                  <a:uLnTx/>
                  <a:uFillTx/>
                  <a:latin typeface="Calibri Light"/>
                </a:rPr>
              </a:br>
              <a:r>
                <a:rPr kumimoji="0" lang="en-US" sz="1100" b="1" i="0" u="none" strike="noStrike" kern="0" cap="none" spc="0" normalizeH="0" baseline="0" noProof="0" dirty="0">
                  <a:ln>
                    <a:noFill/>
                  </a:ln>
                  <a:solidFill>
                    <a:srgbClr val="FFFFFF"/>
                  </a:solidFill>
                  <a:effectLst/>
                  <a:uLnTx/>
                  <a:uFillTx/>
                  <a:latin typeface="Calibri Light"/>
                </a:rPr>
                <a:t>wage</a:t>
              </a:r>
            </a:p>
          </p:txBody>
        </p:sp>
        <p:sp>
          <p:nvSpPr>
            <p:cNvPr id="35" name="Arrow: Right 34">
              <a:extLst>
                <a:ext uri="{FF2B5EF4-FFF2-40B4-BE49-F238E27FC236}">
                  <a16:creationId xmlns:a16="http://schemas.microsoft.com/office/drawing/2014/main" id="{D6E74D99-BA6A-408A-8CC1-CF56ADD4AEC6}"/>
                </a:ext>
              </a:extLst>
            </p:cNvPr>
            <p:cNvSpPr/>
            <p:nvPr/>
          </p:nvSpPr>
          <p:spPr>
            <a:xfrm>
              <a:off x="3534000" y="5285066"/>
              <a:ext cx="2101347" cy="457200"/>
            </a:xfrm>
            <a:prstGeom prst="rightArrow">
              <a:avLst>
                <a:gd name="adj1" fmla="val 100000"/>
                <a:gd name="adj2" fmla="val 44920"/>
              </a:avLst>
            </a:prstGeom>
            <a:solidFill>
              <a:srgbClr val="EE8A1D"/>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pic>
          <p:nvPicPr>
            <p:cNvPr id="36" name="Picture 35">
              <a:extLst>
                <a:ext uri="{FF2B5EF4-FFF2-40B4-BE49-F238E27FC236}">
                  <a16:creationId xmlns:a16="http://schemas.microsoft.com/office/drawing/2014/main" id="{8AC08AA5-8C3C-4BD1-A4B3-5181FC230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88139" y="5354243"/>
              <a:ext cx="318846" cy="318846"/>
            </a:xfrm>
            <a:prstGeom prst="rect">
              <a:avLst/>
            </a:prstGeom>
          </p:spPr>
        </p:pic>
        <p:sp>
          <p:nvSpPr>
            <p:cNvPr id="37" name="TextBox 36">
              <a:extLst>
                <a:ext uri="{FF2B5EF4-FFF2-40B4-BE49-F238E27FC236}">
                  <a16:creationId xmlns:a16="http://schemas.microsoft.com/office/drawing/2014/main" id="{26B8A2E5-E1F2-4584-A134-F2A3F2FE6945}"/>
                </a:ext>
              </a:extLst>
            </p:cNvPr>
            <p:cNvSpPr txBox="1"/>
            <p:nvPr/>
          </p:nvSpPr>
          <p:spPr>
            <a:xfrm>
              <a:off x="4254900" y="5478705"/>
              <a:ext cx="956940" cy="204671"/>
            </a:xfrm>
            <a:prstGeom prst="rect">
              <a:avLst/>
            </a:prstGeom>
            <a:noFill/>
          </p:spPr>
          <p:txBody>
            <a:bodyPr wrap="square" lIns="0" tIns="0" rIns="0" bIns="0" rtlCol="0" anchor="ctr" anchorCtr="0">
              <a:spAutoFit/>
            </a:bodyPr>
            <a:lstStyle/>
            <a:p>
              <a:pPr marL="0" marR="0" lvl="0" indent="0" algn="r" defTabSz="45720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entury Gothic"/>
                </a:rPr>
                <a:t>$52,486</a:t>
              </a:r>
            </a:p>
          </p:txBody>
        </p:sp>
        <p:sp>
          <p:nvSpPr>
            <p:cNvPr id="38" name="TextBox 37">
              <a:extLst>
                <a:ext uri="{FF2B5EF4-FFF2-40B4-BE49-F238E27FC236}">
                  <a16:creationId xmlns:a16="http://schemas.microsoft.com/office/drawing/2014/main" id="{6D8A71A3-3009-450D-8270-6DD03BF67181}"/>
                </a:ext>
              </a:extLst>
            </p:cNvPr>
            <p:cNvSpPr txBox="1"/>
            <p:nvPr/>
          </p:nvSpPr>
          <p:spPr>
            <a:xfrm>
              <a:off x="4126572" y="5361317"/>
              <a:ext cx="533329" cy="304699"/>
            </a:xfrm>
            <a:prstGeom prst="rect">
              <a:avLst/>
            </a:prstGeom>
            <a:noFill/>
          </p:spPr>
          <p:txBody>
            <a:bodyPr wrap="square" lIns="0" tIns="0" rIns="0" bIns="0" rtlCol="0" anchor="ctr" anchorCtr="0">
              <a:spAutoFit/>
            </a:bodyPr>
            <a:lstStyle/>
            <a:p>
              <a:pPr marL="0" marR="0" lvl="0" indent="0" defTabSz="4572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Light"/>
                </a:rPr>
                <a:t>Average</a:t>
              </a:r>
              <a:br>
                <a:rPr kumimoji="0" lang="en-US" sz="1100" b="1" i="0" u="none" strike="noStrike" kern="0" cap="none" spc="0" normalizeH="0" baseline="0" noProof="0" dirty="0">
                  <a:ln>
                    <a:noFill/>
                  </a:ln>
                  <a:solidFill>
                    <a:srgbClr val="FFFFFF"/>
                  </a:solidFill>
                  <a:effectLst/>
                  <a:uLnTx/>
                  <a:uFillTx/>
                  <a:latin typeface="Calibri Light"/>
                </a:rPr>
              </a:br>
              <a:r>
                <a:rPr kumimoji="0" lang="en-US" sz="1100" b="1" i="0" u="none" strike="noStrike" kern="0" cap="none" spc="0" normalizeH="0" baseline="0" noProof="0" dirty="0">
                  <a:ln>
                    <a:noFill/>
                  </a:ln>
                  <a:solidFill>
                    <a:srgbClr val="FFFFFF"/>
                  </a:solidFill>
                  <a:effectLst/>
                  <a:uLnTx/>
                  <a:uFillTx/>
                  <a:latin typeface="Calibri Light"/>
                </a:rPr>
                <a:t>cost</a:t>
              </a:r>
            </a:p>
          </p:txBody>
        </p:sp>
      </p:grpSp>
      <p:grpSp>
        <p:nvGrpSpPr>
          <p:cNvPr id="19" name="Group 18">
            <a:extLst>
              <a:ext uri="{FF2B5EF4-FFF2-40B4-BE49-F238E27FC236}">
                <a16:creationId xmlns:a16="http://schemas.microsoft.com/office/drawing/2014/main" id="{379B69D0-8C35-493B-B9BF-193516150B81}"/>
              </a:ext>
            </a:extLst>
          </p:cNvPr>
          <p:cNvGrpSpPr/>
          <p:nvPr/>
        </p:nvGrpSpPr>
        <p:grpSpPr>
          <a:xfrm>
            <a:off x="260529" y="4655212"/>
            <a:ext cx="2926100" cy="1647371"/>
            <a:chOff x="260529" y="4533290"/>
            <a:chExt cx="2926100" cy="1647371"/>
          </a:xfrm>
        </p:grpSpPr>
        <p:grpSp>
          <p:nvGrpSpPr>
            <p:cNvPr id="2" name="Group 1">
              <a:extLst>
                <a:ext uri="{FF2B5EF4-FFF2-40B4-BE49-F238E27FC236}">
                  <a16:creationId xmlns:a16="http://schemas.microsoft.com/office/drawing/2014/main" id="{31D34B80-5DA9-4250-A262-3CCCF8072DE6}"/>
                </a:ext>
              </a:extLst>
            </p:cNvPr>
            <p:cNvGrpSpPr/>
            <p:nvPr/>
          </p:nvGrpSpPr>
          <p:grpSpPr>
            <a:xfrm>
              <a:off x="991701" y="4840280"/>
              <a:ext cx="1367688" cy="1340381"/>
              <a:chOff x="842917" y="3551476"/>
              <a:chExt cx="1367688" cy="1340381"/>
            </a:xfrm>
          </p:grpSpPr>
          <p:pic>
            <p:nvPicPr>
              <p:cNvPr id="8" name="Picture 7">
                <a:extLst>
                  <a:ext uri="{FF2B5EF4-FFF2-40B4-BE49-F238E27FC236}">
                    <a16:creationId xmlns:a16="http://schemas.microsoft.com/office/drawing/2014/main" id="{6C0DC1A0-4137-463F-96F9-A28E7A6A28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2917" y="3551476"/>
                <a:ext cx="1367688" cy="1340381"/>
              </a:xfrm>
              <a:prstGeom prst="rect">
                <a:avLst/>
              </a:prstGeom>
            </p:spPr>
          </p:pic>
          <p:sp>
            <p:nvSpPr>
              <p:cNvPr id="9" name="TextBox 8">
                <a:extLst>
                  <a:ext uri="{FF2B5EF4-FFF2-40B4-BE49-F238E27FC236}">
                    <a16:creationId xmlns:a16="http://schemas.microsoft.com/office/drawing/2014/main" id="{F46E42F3-4073-4806-AC0A-5E1C166B4F32}"/>
                  </a:ext>
                </a:extLst>
              </p:cNvPr>
              <p:cNvSpPr txBox="1"/>
              <p:nvPr/>
            </p:nvSpPr>
            <p:spPr>
              <a:xfrm rot="20080082">
                <a:off x="1188248" y="3809103"/>
                <a:ext cx="386768" cy="242993"/>
              </a:xfrm>
              <a:prstGeom prst="rect">
                <a:avLst/>
              </a:prstGeom>
              <a:noFill/>
            </p:spPr>
            <p:txBody>
              <a:bodyPr wrap="square" lIns="0" tIns="0" rIns="0" bIns="0" rtlCol="0" anchor="ctr" anchorCtr="0">
                <a:noAutofit/>
              </a:bodyPr>
              <a:lstStyle/>
              <a:p>
                <a:pPr marL="0" marR="0" lvl="0" indent="0" algn="ctr" defTabSz="457200" eaLnBrk="1" fontAlgn="auto" latinLnBrk="0" hangingPunct="1">
                  <a:lnSpc>
                    <a:spcPct val="95000"/>
                  </a:lnSpc>
                  <a:spcBef>
                    <a:spcPts val="0"/>
                  </a:spcBef>
                  <a:spcAft>
                    <a:spcPts val="0"/>
                  </a:spcAft>
                  <a:buClrTx/>
                  <a:buSzTx/>
                  <a:buFontTx/>
                  <a:buNone/>
                  <a:tabLst/>
                  <a:defRPr/>
                </a:pPr>
                <a:r>
                  <a:rPr kumimoji="0" lang="en-US" sz="1400" b="0" i="0" u="none" strike="noStrike" kern="0" cap="none" spc="-60" normalizeH="0" baseline="30000" noProof="0" dirty="0">
                    <a:ln>
                      <a:noFill/>
                    </a:ln>
                    <a:solidFill>
                      <a:srgbClr val="FFFFFF"/>
                    </a:solidFill>
                    <a:effectLst/>
                    <a:uLnTx/>
                    <a:uFillTx/>
                    <a:latin typeface="Calibri Light"/>
                  </a:rPr>
                  <a:t>2019</a:t>
                </a:r>
              </a:p>
            </p:txBody>
          </p:sp>
          <p:sp>
            <p:nvSpPr>
              <p:cNvPr id="10" name="TextBox 9">
                <a:extLst>
                  <a:ext uri="{FF2B5EF4-FFF2-40B4-BE49-F238E27FC236}">
                    <a16:creationId xmlns:a16="http://schemas.microsoft.com/office/drawing/2014/main" id="{2AA18ED9-0F21-4352-BF67-F555AE1C97C9}"/>
                  </a:ext>
                </a:extLst>
              </p:cNvPr>
              <p:cNvSpPr txBox="1"/>
              <p:nvPr/>
            </p:nvSpPr>
            <p:spPr>
              <a:xfrm rot="19893622">
                <a:off x="1018321" y="4151299"/>
                <a:ext cx="1081393" cy="161482"/>
              </a:xfrm>
              <a:prstGeom prst="rect">
                <a:avLst/>
              </a:prstGeom>
              <a:noFill/>
            </p:spPr>
            <p:txBody>
              <a:bodyPr wrap="square" lIns="0" tIns="0" rIns="0" bIns="0" rtlCol="0" anchor="ctr" anchorCtr="0">
                <a:noAutofit/>
              </a:bodyPr>
              <a:lstStyle/>
              <a:p>
                <a:pPr marL="0" marR="0" lvl="0" indent="0" algn="ctr" defTabSz="457200" eaLnBrk="1" fontAlgn="auto" latinLnBrk="0" hangingPunct="1">
                  <a:lnSpc>
                    <a:spcPct val="95000"/>
                  </a:lnSpc>
                  <a:spcBef>
                    <a:spcPts val="0"/>
                  </a:spcBef>
                  <a:spcAft>
                    <a:spcPts val="0"/>
                  </a:spcAft>
                  <a:buClrTx/>
                  <a:buSzTx/>
                  <a:buFontTx/>
                  <a:buNone/>
                  <a:tabLst/>
                  <a:defRPr/>
                </a:pPr>
                <a:r>
                  <a:rPr kumimoji="0" lang="en-US" sz="1100" b="0" i="0" u="none" strike="noStrike" kern="0" cap="none" spc="-60" normalizeH="0" baseline="0" noProof="0" dirty="0">
                    <a:ln>
                      <a:noFill/>
                    </a:ln>
                    <a:solidFill>
                      <a:srgbClr val="FFFFFF"/>
                    </a:solidFill>
                    <a:effectLst/>
                    <a:uLnTx/>
                    <a:uFillTx/>
                    <a:latin typeface="Century Gothic"/>
                  </a:rPr>
                  <a:t>$</a:t>
                </a:r>
                <a:r>
                  <a:rPr lang="en-US" sz="1100" b="1" kern="0" spc="-60" dirty="0">
                    <a:solidFill>
                      <a:srgbClr val="FFFFFF"/>
                    </a:solidFill>
                    <a:latin typeface="Century Gothic"/>
                  </a:rPr>
                  <a:t>507.9</a:t>
                </a:r>
                <a:r>
                  <a:rPr kumimoji="0" lang="en-US" sz="1100" b="0" i="0" u="none" strike="noStrike" kern="0" cap="none" spc="-60" normalizeH="0" baseline="0" noProof="0" dirty="0">
                    <a:ln>
                      <a:noFill/>
                    </a:ln>
                    <a:solidFill>
                      <a:srgbClr val="FFFFFF"/>
                    </a:solidFill>
                    <a:effectLst/>
                    <a:uLnTx/>
                    <a:uFillTx/>
                    <a:latin typeface="Century Gothic"/>
                  </a:rPr>
                  <a:t> billion</a:t>
                </a:r>
                <a:r>
                  <a:rPr kumimoji="0" lang="en-US" sz="1100" b="0" i="0" u="none" strike="noStrike" kern="0" cap="none" spc="-60" normalizeH="0" baseline="30000" noProof="0" dirty="0">
                    <a:ln>
                      <a:noFill/>
                    </a:ln>
                    <a:solidFill>
                      <a:srgbClr val="FFFFFF"/>
                    </a:solidFill>
                    <a:effectLst/>
                    <a:uLnTx/>
                    <a:uFillTx/>
                    <a:latin typeface="Century Gothic"/>
                  </a:rPr>
                  <a:t> 2</a:t>
                </a:r>
              </a:p>
            </p:txBody>
          </p:sp>
        </p:grpSp>
        <p:sp>
          <p:nvSpPr>
            <p:cNvPr id="13" name="TextBox 12">
              <a:extLst>
                <a:ext uri="{FF2B5EF4-FFF2-40B4-BE49-F238E27FC236}">
                  <a16:creationId xmlns:a16="http://schemas.microsoft.com/office/drawing/2014/main" id="{D15A1FC2-7098-4527-942D-ED3B0E9FA3E3}"/>
                </a:ext>
              </a:extLst>
            </p:cNvPr>
            <p:cNvSpPr txBox="1"/>
            <p:nvPr/>
          </p:nvSpPr>
          <p:spPr>
            <a:xfrm>
              <a:off x="260529" y="4533290"/>
              <a:ext cx="2926100" cy="166199"/>
            </a:xfrm>
            <a:prstGeom prst="rect">
              <a:avLst/>
            </a:prstGeom>
            <a:noFill/>
          </p:spPr>
          <p:txBody>
            <a:bodyPr wrap="square" lIns="0" tIns="0" rIns="0" bIns="0" rtlCol="0">
              <a:spAutoFit/>
            </a:bodyPr>
            <a:lstStyle/>
            <a:p>
              <a:pPr marL="0" marR="0" lvl="0" indent="0" defTabSz="45720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529B"/>
                  </a:solidFill>
                  <a:effectLst/>
                  <a:uLnTx/>
                  <a:uFillTx/>
                  <a:latin typeface="Century Gothic" panose="020B0502020202020204" pitchFamily="34" charset="0"/>
                </a:rPr>
                <a:t>Annual U.S. Prescription Drug Spending</a:t>
              </a:r>
            </a:p>
          </p:txBody>
        </p:sp>
      </p:grpSp>
      <p:pic>
        <p:nvPicPr>
          <p:cNvPr id="17" name="Picture 16">
            <a:extLst>
              <a:ext uri="{FF2B5EF4-FFF2-40B4-BE49-F238E27FC236}">
                <a16:creationId xmlns:a16="http://schemas.microsoft.com/office/drawing/2014/main" id="{8BDB65B2-D5BD-4F23-B78D-F72EF98A49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08520" y="2203283"/>
            <a:ext cx="4363317" cy="2210379"/>
          </a:xfrm>
          <a:prstGeom prst="rect">
            <a:avLst/>
          </a:prstGeom>
          <a:ln>
            <a:solidFill>
              <a:schemeClr val="bg1">
                <a:lumMod val="95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5574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4CE2-8F8F-49C7-92BF-2F0E7294B183}"/>
              </a:ext>
            </a:extLst>
          </p:cNvPr>
          <p:cNvSpPr>
            <a:spLocks noGrp="1"/>
          </p:cNvSpPr>
          <p:nvPr>
            <p:ph type="title"/>
          </p:nvPr>
        </p:nvSpPr>
        <p:spPr/>
        <p:txBody>
          <a:bodyPr/>
          <a:lstStyle/>
          <a:p>
            <a:r>
              <a:rPr kumimoji="0" lang="en-US" sz="2800" b="0" i="0" u="none" strike="noStrike" kern="1200" cap="none" spc="0" normalizeH="0" baseline="0" noProof="0" dirty="0">
                <a:ln>
                  <a:noFill/>
                </a:ln>
                <a:solidFill>
                  <a:srgbClr val="09549B"/>
                </a:solidFill>
                <a:effectLst/>
                <a:uLnTx/>
                <a:uFillTx/>
                <a:latin typeface="Century Gothic" panose="020B0502020202020204" pitchFamily="34" charset="0"/>
                <a:ea typeface="+mj-ea"/>
                <a:cs typeface="+mj-cs"/>
              </a:rPr>
              <a:t>The Flow of Money  - Complicated &amp; Confusing</a:t>
            </a:r>
            <a:endParaRPr lang="en-US" dirty="0"/>
          </a:p>
        </p:txBody>
      </p:sp>
      <p:pic>
        <p:nvPicPr>
          <p:cNvPr id="6" name="Content Placeholder 5">
            <a:extLst>
              <a:ext uri="{FF2B5EF4-FFF2-40B4-BE49-F238E27FC236}">
                <a16:creationId xmlns:a16="http://schemas.microsoft.com/office/drawing/2014/main" id="{1D428857-BC32-48E9-A7BD-D7085699396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118840" y="1688193"/>
            <a:ext cx="6562120" cy="4921590"/>
          </a:xfrm>
          <a:prstGeom prst="rect">
            <a:avLst/>
          </a:prstGeom>
        </p:spPr>
      </p:pic>
    </p:spTree>
    <p:extLst>
      <p:ext uri="{BB962C8B-B14F-4D97-AF65-F5344CB8AC3E}">
        <p14:creationId xmlns:p14="http://schemas.microsoft.com/office/powerpoint/2010/main" val="1744701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7954" y="2591112"/>
            <a:ext cx="3147125" cy="1384995"/>
          </a:xfrm>
          <a:prstGeom prst="rect">
            <a:avLst/>
          </a:prstGeom>
        </p:spPr>
        <p:txBody>
          <a:bodyPr wrap="square">
            <a:spAutoFit/>
          </a:bodyPr>
          <a:lstStyle/>
          <a:p>
            <a:pPr algn="ctr">
              <a:buClr>
                <a:srgbClr val="09549B"/>
              </a:buClr>
            </a:pPr>
            <a:r>
              <a:rPr lang="en-US" sz="1400" b="1" dirty="0">
                <a:latin typeface="Century Gothic" panose="020B0502020202020204" pitchFamily="34" charset="0"/>
              </a:rPr>
              <a:t>SOARING PRICES</a:t>
            </a:r>
            <a:br>
              <a:rPr lang="en-US" sz="1400" dirty="0">
                <a:latin typeface="Century Gothic" panose="020B0502020202020204" pitchFamily="34" charset="0"/>
              </a:rPr>
            </a:br>
            <a:r>
              <a:rPr lang="en-US" sz="1400" dirty="0">
                <a:latin typeface="Century Gothic" panose="020B0502020202020204" pitchFamily="34" charset="0"/>
              </a:rPr>
              <a:t> A recent study by </a:t>
            </a:r>
            <a:r>
              <a:rPr lang="en-US" sz="1400" i="1" dirty="0">
                <a:latin typeface="Century Gothic" panose="020B0502020202020204" pitchFamily="34" charset="0"/>
              </a:rPr>
              <a:t>IMS Institute for Healthcare Informatics</a:t>
            </a:r>
            <a:r>
              <a:rPr lang="en-US" sz="1400" dirty="0">
                <a:latin typeface="Century Gothic" panose="020B0502020202020204" pitchFamily="34" charset="0"/>
              </a:rPr>
              <a:t> found that pharmaceutical spending was </a:t>
            </a:r>
            <a:r>
              <a:rPr lang="en-US" sz="1400" b="1" dirty="0">
                <a:latin typeface="Century Gothic" panose="020B0502020202020204" pitchFamily="34" charset="0"/>
              </a:rPr>
              <a:t>$425B in 2015</a:t>
            </a:r>
            <a:r>
              <a:rPr lang="en-US" sz="1400" dirty="0">
                <a:latin typeface="Century Gothic" panose="020B0502020202020204" pitchFamily="34" charset="0"/>
              </a:rPr>
              <a:t>, and is expected to grow to </a:t>
            </a:r>
            <a:r>
              <a:rPr lang="en-US" sz="1400" b="1" dirty="0">
                <a:latin typeface="Century Gothic" panose="020B0502020202020204" pitchFamily="34" charset="0"/>
              </a:rPr>
              <a:t>$610-640B in 2020</a:t>
            </a:r>
            <a:r>
              <a:rPr lang="en-US" sz="1400" dirty="0">
                <a:latin typeface="Century Gothic" panose="020B0502020202020204" pitchFamily="34" charset="0"/>
              </a:rPr>
              <a:t>.</a:t>
            </a:r>
            <a:endParaRPr lang="en-US" sz="1400" dirty="0">
              <a:solidFill>
                <a:schemeClr val="tx1">
                  <a:lumMod val="75000"/>
                  <a:lumOff val="25000"/>
                </a:schemeClr>
              </a:solidFill>
              <a:latin typeface="Century Gothic" panose="020B0502020202020204" pitchFamily="34" charset="0"/>
              <a:cs typeface="Helvetica" panose="020B0604020202020204" pitchFamily="34" charset="0"/>
            </a:endParaRPr>
          </a:p>
        </p:txBody>
      </p:sp>
      <p:pic>
        <p:nvPicPr>
          <p:cNvPr id="3" name="Graphic 2" descr="Upward trend">
            <a:extLst>
              <a:ext uri="{FF2B5EF4-FFF2-40B4-BE49-F238E27FC236}">
                <a16:creationId xmlns:a16="http://schemas.microsoft.com/office/drawing/2014/main" id="{CF766026-1DF8-4168-A7EF-90BCCA9A1ED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2500" y="2032571"/>
            <a:ext cx="644506" cy="644506"/>
          </a:xfrm>
          <a:prstGeom prst="rect">
            <a:avLst/>
          </a:prstGeom>
        </p:spPr>
      </p:pic>
      <p:sp>
        <p:nvSpPr>
          <p:cNvPr id="6" name="Rectangle 5">
            <a:extLst>
              <a:ext uri="{FF2B5EF4-FFF2-40B4-BE49-F238E27FC236}">
                <a16:creationId xmlns:a16="http://schemas.microsoft.com/office/drawing/2014/main" id="{0D01015F-26CF-4D14-BE06-362F5CD3B1A3}"/>
              </a:ext>
            </a:extLst>
          </p:cNvPr>
          <p:cNvSpPr/>
          <p:nvPr/>
        </p:nvSpPr>
        <p:spPr>
          <a:xfrm>
            <a:off x="632926" y="2591089"/>
            <a:ext cx="1986809" cy="954107"/>
          </a:xfrm>
          <a:prstGeom prst="rect">
            <a:avLst/>
          </a:prstGeom>
        </p:spPr>
        <p:txBody>
          <a:bodyPr wrap="square">
            <a:spAutoFit/>
          </a:bodyPr>
          <a:lstStyle/>
          <a:p>
            <a:pPr marL="0" lvl="1" algn="ctr">
              <a:spcAft>
                <a:spcPts val="1200"/>
              </a:spcAft>
              <a:buClr>
                <a:srgbClr val="09549B"/>
              </a:buClr>
              <a:buSzPct val="100000"/>
            </a:pPr>
            <a:r>
              <a:rPr lang="en-US" sz="1400" b="1" dirty="0">
                <a:latin typeface="Century Gothic" panose="020B0502020202020204" pitchFamily="34" charset="0"/>
                <a:cs typeface="Helvetica" panose="020B0604020202020204" pitchFamily="34" charset="0"/>
              </a:rPr>
              <a:t>GROWING EXPENSE</a:t>
            </a:r>
            <a:br>
              <a:rPr lang="en-US" sz="1400" dirty="0">
                <a:latin typeface="Century Gothic" panose="020B0502020202020204" pitchFamily="34" charset="0"/>
                <a:cs typeface="Helvetica" panose="020B0604020202020204" pitchFamily="34" charset="0"/>
              </a:rPr>
            </a:br>
            <a:r>
              <a:rPr lang="en-US" sz="1400" dirty="0">
                <a:latin typeface="Century Gothic" panose="020B0502020202020204" pitchFamily="34" charset="0"/>
                <a:cs typeface="Helvetica" panose="020B0604020202020204" pitchFamily="34" charset="0"/>
              </a:rPr>
              <a:t> Growing at three times the rate of inflation</a:t>
            </a:r>
          </a:p>
        </p:txBody>
      </p:sp>
      <p:sp>
        <p:nvSpPr>
          <p:cNvPr id="7" name="Rectangle 6">
            <a:extLst>
              <a:ext uri="{FF2B5EF4-FFF2-40B4-BE49-F238E27FC236}">
                <a16:creationId xmlns:a16="http://schemas.microsoft.com/office/drawing/2014/main" id="{AD4E685A-3699-434F-87C0-E8C261FA9E2A}"/>
              </a:ext>
            </a:extLst>
          </p:cNvPr>
          <p:cNvSpPr/>
          <p:nvPr/>
        </p:nvSpPr>
        <p:spPr>
          <a:xfrm>
            <a:off x="6178171" y="2577912"/>
            <a:ext cx="2399211" cy="954107"/>
          </a:xfrm>
          <a:prstGeom prst="rect">
            <a:avLst/>
          </a:prstGeom>
        </p:spPr>
        <p:txBody>
          <a:bodyPr wrap="square">
            <a:spAutoFit/>
          </a:bodyPr>
          <a:lstStyle/>
          <a:p>
            <a:pPr marL="0" lvl="1" algn="ctr">
              <a:spcAft>
                <a:spcPts val="1200"/>
              </a:spcAft>
              <a:buClr>
                <a:srgbClr val="09549B"/>
              </a:buClr>
              <a:buSzPct val="100000"/>
            </a:pPr>
            <a:r>
              <a:rPr lang="en-US" sz="1400" b="1" dirty="0">
                <a:latin typeface="Century Gothic" panose="020B0502020202020204" pitchFamily="34" charset="0"/>
                <a:cs typeface="Helvetica" panose="020B0604020202020204" pitchFamily="34" charset="0"/>
              </a:rPr>
              <a:t>VISIBILITY</a:t>
            </a:r>
            <a:br>
              <a:rPr lang="en-US" sz="1400" dirty="0">
                <a:latin typeface="Century Gothic" panose="020B0502020202020204" pitchFamily="34" charset="0"/>
                <a:cs typeface="Helvetica" panose="020B0604020202020204" pitchFamily="34" charset="0"/>
              </a:rPr>
            </a:br>
            <a:r>
              <a:rPr lang="en-US" sz="1400" dirty="0">
                <a:latin typeface="Century Gothic" panose="020B0502020202020204" pitchFamily="34" charset="0"/>
                <a:cs typeface="Helvetica" panose="020B0604020202020204" pitchFamily="34" charset="0"/>
              </a:rPr>
              <a:t> High visibility with outrageous specialty medication pricing</a:t>
            </a:r>
          </a:p>
        </p:txBody>
      </p:sp>
      <p:pic>
        <p:nvPicPr>
          <p:cNvPr id="9" name="Graphic 8" descr="Eye">
            <a:extLst>
              <a:ext uri="{FF2B5EF4-FFF2-40B4-BE49-F238E27FC236}">
                <a16:creationId xmlns:a16="http://schemas.microsoft.com/office/drawing/2014/main" id="{E19975D2-D661-48BA-AC71-DAF95D41F59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68340" y="2074060"/>
            <a:ext cx="681446" cy="681446"/>
          </a:xfrm>
          <a:prstGeom prst="rect">
            <a:avLst/>
          </a:prstGeom>
        </p:spPr>
      </p:pic>
      <p:sp>
        <p:nvSpPr>
          <p:cNvPr id="10" name="Rectangle 9">
            <a:extLst>
              <a:ext uri="{FF2B5EF4-FFF2-40B4-BE49-F238E27FC236}">
                <a16:creationId xmlns:a16="http://schemas.microsoft.com/office/drawing/2014/main" id="{C9139E9A-2D0E-495F-9D12-50F7161DFDC5}"/>
              </a:ext>
            </a:extLst>
          </p:cNvPr>
          <p:cNvSpPr/>
          <p:nvPr/>
        </p:nvSpPr>
        <p:spPr>
          <a:xfrm>
            <a:off x="6230203" y="4539758"/>
            <a:ext cx="2573383" cy="1384995"/>
          </a:xfrm>
          <a:prstGeom prst="rect">
            <a:avLst/>
          </a:prstGeom>
        </p:spPr>
        <p:txBody>
          <a:bodyPr wrap="square">
            <a:spAutoFit/>
          </a:bodyPr>
          <a:lstStyle/>
          <a:p>
            <a:pPr algn="ctr">
              <a:buClr>
                <a:srgbClr val="09549B"/>
              </a:buClr>
            </a:pPr>
            <a:r>
              <a:rPr lang="en-US" sz="1400" b="1" dirty="0">
                <a:latin typeface="Century Gothic" panose="020B0502020202020204" pitchFamily="34" charset="0"/>
              </a:rPr>
              <a:t>SPEND</a:t>
            </a:r>
            <a:br>
              <a:rPr lang="en-US" sz="1400" dirty="0">
                <a:latin typeface="Century Gothic" panose="020B0502020202020204" pitchFamily="34" charset="0"/>
              </a:rPr>
            </a:br>
            <a:r>
              <a:rPr lang="en-US" sz="1400" dirty="0">
                <a:latin typeface="Century Gothic" panose="020B0502020202020204" pitchFamily="34" charset="0"/>
              </a:rPr>
              <a:t>On average, our clients’ pharmacy spend is </a:t>
            </a:r>
            <a:r>
              <a:rPr lang="en-US" sz="1400" b="1" dirty="0">
                <a:latin typeface="Century Gothic" panose="020B0502020202020204" pitchFamily="34" charset="0"/>
              </a:rPr>
              <a:t>25% </a:t>
            </a:r>
            <a:r>
              <a:rPr lang="en-US" sz="1400" dirty="0">
                <a:latin typeface="Century Gothic" panose="020B0502020202020204" pitchFamily="34" charset="0"/>
              </a:rPr>
              <a:t>of</a:t>
            </a:r>
            <a:r>
              <a:rPr lang="en-US" sz="1400" b="1" dirty="0">
                <a:latin typeface="Century Gothic" panose="020B0502020202020204" pitchFamily="34" charset="0"/>
              </a:rPr>
              <a:t> </a:t>
            </a:r>
            <a:r>
              <a:rPr lang="en-US" sz="1400" dirty="0">
                <a:latin typeface="Century Gothic" panose="020B0502020202020204" pitchFamily="34" charset="0"/>
              </a:rPr>
              <a:t>the entire plan. Some employers can be as high as </a:t>
            </a:r>
            <a:r>
              <a:rPr lang="en-US" sz="1400" b="1" dirty="0">
                <a:latin typeface="Century Gothic" panose="020B0502020202020204" pitchFamily="34" charset="0"/>
              </a:rPr>
              <a:t>50% </a:t>
            </a:r>
            <a:r>
              <a:rPr lang="en-US" sz="1400" dirty="0">
                <a:latin typeface="Century Gothic" panose="020B0502020202020204" pitchFamily="34" charset="0"/>
              </a:rPr>
              <a:t>of total spend</a:t>
            </a:r>
          </a:p>
        </p:txBody>
      </p:sp>
      <p:pic>
        <p:nvPicPr>
          <p:cNvPr id="12" name="Graphic 11" descr="Money">
            <a:extLst>
              <a:ext uri="{FF2B5EF4-FFF2-40B4-BE49-F238E27FC236}">
                <a16:creationId xmlns:a16="http://schemas.microsoft.com/office/drawing/2014/main" id="{6E714D93-2D2F-4D1B-9F52-50E3816F0F3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176171" y="3959907"/>
            <a:ext cx="681446" cy="681446"/>
          </a:xfrm>
          <a:prstGeom prst="rect">
            <a:avLst/>
          </a:prstGeom>
        </p:spPr>
      </p:pic>
      <p:sp>
        <p:nvSpPr>
          <p:cNvPr id="13" name="Rectangle 12">
            <a:extLst>
              <a:ext uri="{FF2B5EF4-FFF2-40B4-BE49-F238E27FC236}">
                <a16:creationId xmlns:a16="http://schemas.microsoft.com/office/drawing/2014/main" id="{6C8C4B64-E772-43F6-9AB4-050C7318C016}"/>
              </a:ext>
            </a:extLst>
          </p:cNvPr>
          <p:cNvSpPr/>
          <p:nvPr/>
        </p:nvSpPr>
        <p:spPr>
          <a:xfrm>
            <a:off x="340414" y="4557717"/>
            <a:ext cx="2858553" cy="1815882"/>
          </a:xfrm>
          <a:prstGeom prst="rect">
            <a:avLst/>
          </a:prstGeom>
        </p:spPr>
        <p:txBody>
          <a:bodyPr wrap="square">
            <a:spAutoFit/>
          </a:bodyPr>
          <a:lstStyle/>
          <a:p>
            <a:pPr algn="ctr">
              <a:buClr>
                <a:srgbClr val="09549B"/>
              </a:buClr>
            </a:pPr>
            <a:r>
              <a:rPr lang="en-US" sz="1400" b="1" dirty="0">
                <a:latin typeface="Century Gothic" panose="020B0502020202020204" pitchFamily="34" charset="0"/>
              </a:rPr>
              <a:t>SPECIALTY DRUGS</a:t>
            </a:r>
            <a:br>
              <a:rPr lang="en-US" sz="1400" dirty="0">
                <a:latin typeface="Century Gothic" panose="020B0502020202020204" pitchFamily="34" charset="0"/>
              </a:rPr>
            </a:br>
            <a:r>
              <a:rPr lang="en-US" sz="1400" dirty="0">
                <a:latin typeface="Century Gothic" panose="020B0502020202020204" pitchFamily="34" charset="0"/>
              </a:rPr>
              <a:t>Used primarily to treat chronic or life-threatening diseases, </a:t>
            </a:r>
            <a:r>
              <a:rPr lang="en-US" sz="1400" b="1" dirty="0">
                <a:latin typeface="Century Gothic" panose="020B0502020202020204" pitchFamily="34" charset="0"/>
              </a:rPr>
              <a:t>specialty drugs represent 1-2% of all prescriptions but drive 37%-50+% of drug spend</a:t>
            </a:r>
            <a:r>
              <a:rPr lang="en-US" sz="1400" dirty="0">
                <a:latin typeface="Century Gothic" panose="020B0502020202020204" pitchFamily="34" charset="0"/>
              </a:rPr>
              <a:t> and is expected to continue to grow exponentially </a:t>
            </a:r>
          </a:p>
        </p:txBody>
      </p:sp>
      <p:pic>
        <p:nvPicPr>
          <p:cNvPr id="15" name="Graphic 14" descr="Warning">
            <a:extLst>
              <a:ext uri="{FF2B5EF4-FFF2-40B4-BE49-F238E27FC236}">
                <a16:creationId xmlns:a16="http://schemas.microsoft.com/office/drawing/2014/main" id="{30BB80BF-73C3-42EF-B643-925C47A70CF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84226" y="2040414"/>
            <a:ext cx="605246" cy="605246"/>
          </a:xfrm>
          <a:prstGeom prst="rect">
            <a:avLst/>
          </a:prstGeom>
        </p:spPr>
      </p:pic>
      <p:pic>
        <p:nvPicPr>
          <p:cNvPr id="19" name="Graphic 18" descr="Medicine">
            <a:extLst>
              <a:ext uri="{FF2B5EF4-FFF2-40B4-BE49-F238E27FC236}">
                <a16:creationId xmlns:a16="http://schemas.microsoft.com/office/drawing/2014/main" id="{3A731CF9-7B26-473E-B839-AE4F04EACF5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48977" y="3986427"/>
            <a:ext cx="605246" cy="605246"/>
          </a:xfrm>
          <a:prstGeom prst="rect">
            <a:avLst/>
          </a:prstGeom>
        </p:spPr>
      </p:pic>
      <p:pic>
        <p:nvPicPr>
          <p:cNvPr id="8" name="Picture 7">
            <a:extLst>
              <a:ext uri="{FF2B5EF4-FFF2-40B4-BE49-F238E27FC236}">
                <a16:creationId xmlns:a16="http://schemas.microsoft.com/office/drawing/2014/main" id="{81B911E8-3B86-4DC1-8111-D5C5389CCA0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363953" y="4026290"/>
            <a:ext cx="525519" cy="525519"/>
          </a:xfrm>
          <a:prstGeom prst="rect">
            <a:avLst/>
          </a:prstGeom>
        </p:spPr>
      </p:pic>
      <p:sp>
        <p:nvSpPr>
          <p:cNvPr id="16" name="Rectangle 15">
            <a:extLst>
              <a:ext uri="{FF2B5EF4-FFF2-40B4-BE49-F238E27FC236}">
                <a16:creationId xmlns:a16="http://schemas.microsoft.com/office/drawing/2014/main" id="{85817ED3-D90B-4637-A954-7564BF952AA9}"/>
              </a:ext>
            </a:extLst>
          </p:cNvPr>
          <p:cNvSpPr/>
          <p:nvPr/>
        </p:nvSpPr>
        <p:spPr>
          <a:xfrm>
            <a:off x="3211839" y="4555388"/>
            <a:ext cx="2790376" cy="1815882"/>
          </a:xfrm>
          <a:prstGeom prst="rect">
            <a:avLst/>
          </a:prstGeom>
        </p:spPr>
        <p:txBody>
          <a:bodyPr wrap="square">
            <a:spAutoFit/>
          </a:bodyPr>
          <a:lstStyle/>
          <a:p>
            <a:pPr marL="0" lvl="1" algn="ctr">
              <a:spcAft>
                <a:spcPts val="1200"/>
              </a:spcAft>
              <a:buClr>
                <a:srgbClr val="09549B"/>
              </a:buClr>
              <a:buSzPct val="100000"/>
            </a:pPr>
            <a:r>
              <a:rPr lang="en-US" sz="1400" b="1" dirty="0">
                <a:latin typeface="Century Gothic" panose="020B0502020202020204" pitchFamily="34" charset="0"/>
                <a:cs typeface="Helvetica" panose="020B0604020202020204" pitchFamily="34" charset="0"/>
              </a:rPr>
              <a:t>DRUG PIPELINE</a:t>
            </a:r>
            <a:br>
              <a:rPr lang="en-US" sz="1400" dirty="0">
                <a:latin typeface="Century Gothic" panose="020B0502020202020204" pitchFamily="34" charset="0"/>
                <a:cs typeface="Helvetica" panose="020B0604020202020204" pitchFamily="34" charset="0"/>
              </a:rPr>
            </a:br>
            <a:r>
              <a:rPr lang="en-US" sz="1400" dirty="0">
                <a:latin typeface="Century Gothic" panose="020B0502020202020204" pitchFamily="34" charset="0"/>
                <a:cs typeface="Helvetica" panose="020B0604020202020204" pitchFamily="34" charset="0"/>
              </a:rPr>
              <a:t> Over </a:t>
            </a:r>
            <a:r>
              <a:rPr lang="en-US" sz="1400" b="1" dirty="0">
                <a:latin typeface="Century Gothic" panose="020B0502020202020204" pitchFamily="34" charset="0"/>
                <a:cs typeface="Helvetica" panose="020B0604020202020204" pitchFamily="34" charset="0"/>
              </a:rPr>
              <a:t>7,000</a:t>
            </a:r>
            <a:r>
              <a:rPr lang="en-US" sz="1400" dirty="0">
                <a:latin typeface="Century Gothic" panose="020B0502020202020204" pitchFamily="34" charset="0"/>
                <a:cs typeface="Helvetica" panose="020B0604020202020204" pitchFamily="34" charset="0"/>
              </a:rPr>
              <a:t> drugs are currently in some stage of development; </a:t>
            </a:r>
            <a:r>
              <a:rPr lang="en-US" sz="1400" b="1" dirty="0">
                <a:latin typeface="Century Gothic" panose="020B0502020202020204" pitchFamily="34" charset="0"/>
                <a:cs typeface="Helvetica" panose="020B0604020202020204" pitchFamily="34" charset="0"/>
              </a:rPr>
              <a:t>60%-70% estimated to be specialty</a:t>
            </a:r>
            <a:r>
              <a:rPr lang="en-US" sz="1400" dirty="0">
                <a:latin typeface="Century Gothic" panose="020B0502020202020204" pitchFamily="34" charset="0"/>
                <a:cs typeface="Helvetica" panose="020B0604020202020204" pitchFamily="34" charset="0"/>
              </a:rPr>
              <a:t>, and up to </a:t>
            </a:r>
            <a:r>
              <a:rPr lang="en-US" sz="1400" b="1" dirty="0">
                <a:latin typeface="Century Gothic" panose="020B0502020202020204" pitchFamily="34" charset="0"/>
                <a:cs typeface="Helvetica" panose="020B0604020202020204" pitchFamily="34" charset="0"/>
              </a:rPr>
              <a:t>50%</a:t>
            </a:r>
            <a:r>
              <a:rPr lang="en-US" sz="1400" dirty="0">
                <a:latin typeface="Century Gothic" panose="020B0502020202020204" pitchFamily="34" charset="0"/>
                <a:cs typeface="Helvetica" panose="020B0604020202020204" pitchFamily="34" charset="0"/>
              </a:rPr>
              <a:t> of those might be considered </a:t>
            </a:r>
            <a:r>
              <a:rPr lang="en-US" sz="1400" b="1" dirty="0">
                <a:latin typeface="Century Gothic" panose="020B0502020202020204" pitchFamily="34" charset="0"/>
                <a:cs typeface="Helvetica" panose="020B0604020202020204" pitchFamily="34" charset="0"/>
              </a:rPr>
              <a:t>Limited Distribution Drugs </a:t>
            </a:r>
            <a:r>
              <a:rPr lang="en-US" sz="1400" dirty="0">
                <a:latin typeface="Century Gothic" panose="020B0502020202020204" pitchFamily="34" charset="0"/>
                <a:cs typeface="Helvetica" panose="020B0604020202020204" pitchFamily="34" charset="0"/>
              </a:rPr>
              <a:t>(LDD)</a:t>
            </a:r>
          </a:p>
        </p:txBody>
      </p:sp>
      <p:sp>
        <p:nvSpPr>
          <p:cNvPr id="2" name="Title 1">
            <a:extLst>
              <a:ext uri="{FF2B5EF4-FFF2-40B4-BE49-F238E27FC236}">
                <a16:creationId xmlns:a16="http://schemas.microsoft.com/office/drawing/2014/main" id="{B99C463A-B9DF-4A5E-B65C-6C60BB118FEB}"/>
              </a:ext>
            </a:extLst>
          </p:cNvPr>
          <p:cNvSpPr>
            <a:spLocks noGrp="1"/>
          </p:cNvSpPr>
          <p:nvPr>
            <p:ph type="title"/>
          </p:nvPr>
        </p:nvSpPr>
        <p:spPr/>
        <p:txBody>
          <a:bodyPr/>
          <a:lstStyle/>
          <a:p>
            <a:r>
              <a:rPr lang="en-US" dirty="0"/>
              <a:t>Why is Pharmacy Important?</a:t>
            </a:r>
          </a:p>
        </p:txBody>
      </p:sp>
    </p:spTree>
    <p:custDataLst>
      <p:tags r:id="rId1"/>
    </p:custDataLst>
    <p:extLst>
      <p:ext uri="{BB962C8B-B14F-4D97-AF65-F5344CB8AC3E}">
        <p14:creationId xmlns:p14="http://schemas.microsoft.com/office/powerpoint/2010/main" val="596341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6403" y="5055528"/>
            <a:ext cx="2328885" cy="1600438"/>
          </a:xfrm>
          <a:prstGeom prst="rect">
            <a:avLst/>
          </a:prstGeom>
          <a:noFill/>
        </p:spPr>
        <p:txBody>
          <a:bodyPr wrap="square" rtlCol="0">
            <a:spAutoFit/>
          </a:bodyPr>
          <a:lstStyle/>
          <a:p>
            <a:pPr marL="0" lvl="1" algn="ctr" fontAlgn="base">
              <a:spcBef>
                <a:spcPct val="0"/>
              </a:spcBef>
              <a:spcAft>
                <a:spcPts val="1200"/>
              </a:spcAft>
              <a:buClr>
                <a:srgbClr val="09549B"/>
              </a:buClr>
              <a:buSzPct val="100000"/>
            </a:pPr>
            <a:r>
              <a:rPr lang="en-US" sz="1400" b="1" dirty="0">
                <a:latin typeface="Century Gothic" panose="020B0502020202020204" pitchFamily="34" charset="0"/>
                <a:cs typeface="Helvetica" panose="020B0604020202020204" pitchFamily="34" charset="0"/>
              </a:rPr>
              <a:t>TRANSPARENCY</a:t>
            </a:r>
            <a:r>
              <a:rPr lang="en-US" sz="1400" dirty="0">
                <a:latin typeface="Century Gothic" panose="020B0502020202020204" pitchFamily="34" charset="0"/>
                <a:cs typeface="Helvetica" panose="020B0604020202020204" pitchFamily="34" charset="0"/>
              </a:rPr>
              <a:t> Contracts are often vague with weak definitions, undisclosed revenue streams, undefined terms and limited audit rights</a:t>
            </a:r>
          </a:p>
        </p:txBody>
      </p:sp>
      <p:sp>
        <p:nvSpPr>
          <p:cNvPr id="2" name="Rectangle 1">
            <a:extLst>
              <a:ext uri="{FF2B5EF4-FFF2-40B4-BE49-F238E27FC236}">
                <a16:creationId xmlns:a16="http://schemas.microsoft.com/office/drawing/2014/main" id="{A3B3F489-D2B2-4EDE-B754-1F57564B5101}"/>
              </a:ext>
            </a:extLst>
          </p:cNvPr>
          <p:cNvSpPr/>
          <p:nvPr/>
        </p:nvSpPr>
        <p:spPr>
          <a:xfrm>
            <a:off x="630825" y="5110175"/>
            <a:ext cx="2189506" cy="1169551"/>
          </a:xfrm>
          <a:prstGeom prst="rect">
            <a:avLst/>
          </a:prstGeom>
        </p:spPr>
        <p:txBody>
          <a:bodyPr wrap="square">
            <a:spAutoFit/>
          </a:bodyPr>
          <a:lstStyle/>
          <a:p>
            <a:pPr marL="0" lvl="1" algn="ctr">
              <a:spcAft>
                <a:spcPts val="1200"/>
              </a:spcAft>
              <a:buClr>
                <a:srgbClr val="09549B"/>
              </a:buClr>
              <a:buSzPct val="100000"/>
            </a:pPr>
            <a:r>
              <a:rPr lang="en-US" sz="1400" b="1" dirty="0">
                <a:latin typeface="Century Gothic" panose="020B0502020202020204" pitchFamily="34" charset="0"/>
                <a:cs typeface="Helvetica" panose="020B0604020202020204" pitchFamily="34" charset="0"/>
              </a:rPr>
              <a:t>CARRIER PROFITS</a:t>
            </a:r>
            <a:br>
              <a:rPr lang="en-US" sz="1400" dirty="0">
                <a:latin typeface="Century Gothic" panose="020B0502020202020204" pitchFamily="34" charset="0"/>
                <a:cs typeface="Helvetica" panose="020B0604020202020204" pitchFamily="34" charset="0"/>
              </a:rPr>
            </a:br>
            <a:r>
              <a:rPr lang="en-US" sz="1400" dirty="0">
                <a:latin typeface="Century Gothic" panose="020B0502020202020204" pitchFamily="34" charset="0"/>
                <a:cs typeface="Helvetica" panose="020B0604020202020204" pitchFamily="34" charset="0"/>
              </a:rPr>
              <a:t>Carve-in Rx contracts represent a huge revenue stream for Health Plans/TPAs</a:t>
            </a:r>
          </a:p>
        </p:txBody>
      </p:sp>
      <p:sp>
        <p:nvSpPr>
          <p:cNvPr id="3" name="Rectangle 2">
            <a:extLst>
              <a:ext uri="{FF2B5EF4-FFF2-40B4-BE49-F238E27FC236}">
                <a16:creationId xmlns:a16="http://schemas.microsoft.com/office/drawing/2014/main" id="{88464754-881B-47D5-88CD-85F90071DD6A}"/>
              </a:ext>
            </a:extLst>
          </p:cNvPr>
          <p:cNvSpPr/>
          <p:nvPr/>
        </p:nvSpPr>
        <p:spPr>
          <a:xfrm>
            <a:off x="3492680" y="2800562"/>
            <a:ext cx="2538678" cy="1600438"/>
          </a:xfrm>
          <a:prstGeom prst="rect">
            <a:avLst/>
          </a:prstGeom>
        </p:spPr>
        <p:txBody>
          <a:bodyPr wrap="square">
            <a:spAutoFit/>
          </a:bodyPr>
          <a:lstStyle/>
          <a:p>
            <a:pPr marL="0" lvl="1" algn="ctr">
              <a:spcAft>
                <a:spcPts val="1200"/>
              </a:spcAft>
              <a:buClr>
                <a:srgbClr val="09549B"/>
              </a:buClr>
              <a:buSzPct val="100000"/>
            </a:pPr>
            <a:r>
              <a:rPr lang="en-US" sz="1400" b="1" dirty="0">
                <a:latin typeface="Century Gothic" panose="020B0502020202020204" pitchFamily="34" charset="0"/>
                <a:cs typeface="Helvetica" panose="020B0604020202020204" pitchFamily="34" charset="0"/>
              </a:rPr>
              <a:t>LACK UNDERSTANDING </a:t>
            </a:r>
            <a:br>
              <a:rPr lang="en-US" sz="1400" dirty="0">
                <a:latin typeface="Century Gothic" panose="020B0502020202020204" pitchFamily="34" charset="0"/>
                <a:cs typeface="Helvetica" panose="020B0604020202020204" pitchFamily="34" charset="0"/>
              </a:rPr>
            </a:br>
            <a:r>
              <a:rPr lang="en-US" sz="1400" dirty="0">
                <a:latin typeface="Century Gothic" panose="020B0502020202020204" pitchFamily="34" charset="0"/>
                <a:cs typeface="Helvetica" panose="020B0604020202020204" pitchFamily="34" charset="0"/>
              </a:rPr>
              <a:t>The brokerage and consulting industry has ignored the pharmacy plan for too long, which creates an opportunity for USI</a:t>
            </a:r>
          </a:p>
        </p:txBody>
      </p:sp>
      <p:sp>
        <p:nvSpPr>
          <p:cNvPr id="6" name="Rectangle 5">
            <a:extLst>
              <a:ext uri="{FF2B5EF4-FFF2-40B4-BE49-F238E27FC236}">
                <a16:creationId xmlns:a16="http://schemas.microsoft.com/office/drawing/2014/main" id="{3BB329BB-F27A-483E-9DD5-5A14092B5679}"/>
              </a:ext>
            </a:extLst>
          </p:cNvPr>
          <p:cNvSpPr/>
          <p:nvPr/>
        </p:nvSpPr>
        <p:spPr>
          <a:xfrm>
            <a:off x="6508026" y="2792376"/>
            <a:ext cx="2189506" cy="1600438"/>
          </a:xfrm>
          <a:prstGeom prst="rect">
            <a:avLst/>
          </a:prstGeom>
        </p:spPr>
        <p:txBody>
          <a:bodyPr wrap="square">
            <a:spAutoFit/>
          </a:bodyPr>
          <a:lstStyle/>
          <a:p>
            <a:pPr marL="0" lvl="1" algn="ctr">
              <a:spcAft>
                <a:spcPts val="1200"/>
              </a:spcAft>
              <a:buClr>
                <a:srgbClr val="09549B"/>
              </a:buClr>
              <a:buSzPct val="100000"/>
            </a:pPr>
            <a:r>
              <a:rPr lang="en-US" sz="1400" b="1" dirty="0">
                <a:latin typeface="Century Gothic" panose="020B0502020202020204" pitchFamily="34" charset="0"/>
                <a:cs typeface="Helvetica" panose="020B0604020202020204" pitchFamily="34" charset="0"/>
              </a:rPr>
              <a:t>COST SAVINGS </a:t>
            </a:r>
            <a:br>
              <a:rPr lang="en-US" sz="1400" dirty="0">
                <a:latin typeface="Century Gothic" panose="020B0502020202020204" pitchFamily="34" charset="0"/>
                <a:cs typeface="Helvetica" panose="020B0604020202020204" pitchFamily="34" charset="0"/>
              </a:rPr>
            </a:br>
            <a:r>
              <a:rPr lang="en-US" sz="1400" dirty="0">
                <a:latin typeface="Century Gothic" panose="020B0502020202020204" pitchFamily="34" charset="0"/>
                <a:cs typeface="Helvetica" panose="020B0604020202020204" pitchFamily="34" charset="0"/>
              </a:rPr>
              <a:t>Vendor pricing concessions on specific and admin premiums are buried in the Rx claims when possible</a:t>
            </a:r>
          </a:p>
        </p:txBody>
      </p:sp>
      <p:sp>
        <p:nvSpPr>
          <p:cNvPr id="7" name="Rectangle 6">
            <a:extLst>
              <a:ext uri="{FF2B5EF4-FFF2-40B4-BE49-F238E27FC236}">
                <a16:creationId xmlns:a16="http://schemas.microsoft.com/office/drawing/2014/main" id="{91A23BB2-19AA-46BB-8C3F-A142DEDEC128}"/>
              </a:ext>
            </a:extLst>
          </p:cNvPr>
          <p:cNvSpPr/>
          <p:nvPr/>
        </p:nvSpPr>
        <p:spPr>
          <a:xfrm>
            <a:off x="3487015" y="5042364"/>
            <a:ext cx="2643051" cy="1600438"/>
          </a:xfrm>
          <a:prstGeom prst="rect">
            <a:avLst/>
          </a:prstGeom>
        </p:spPr>
        <p:txBody>
          <a:bodyPr wrap="square">
            <a:spAutoFit/>
          </a:bodyPr>
          <a:lstStyle/>
          <a:p>
            <a:pPr marL="0" lvl="1" algn="ctr" fontAlgn="base">
              <a:spcBef>
                <a:spcPct val="0"/>
              </a:spcBef>
              <a:spcAft>
                <a:spcPts val="1200"/>
              </a:spcAft>
              <a:buClr>
                <a:srgbClr val="09549B"/>
              </a:buClr>
              <a:buSzPct val="100000"/>
            </a:pPr>
            <a:r>
              <a:rPr lang="en-US" sz="1400" b="1" dirty="0">
                <a:latin typeface="Century Gothic" panose="020B0502020202020204" pitchFamily="34" charset="0"/>
                <a:cs typeface="Helvetica" panose="020B0604020202020204" pitchFamily="34" charset="0"/>
              </a:rPr>
              <a:t>ACCURACY</a:t>
            </a:r>
            <a:r>
              <a:rPr lang="en-US" sz="1400" dirty="0">
                <a:latin typeface="Century Gothic" panose="020B0502020202020204" pitchFamily="34" charset="0"/>
                <a:cs typeface="Helvetica" panose="020B0604020202020204" pitchFamily="34" charset="0"/>
              </a:rPr>
              <a:t> </a:t>
            </a:r>
            <a:br>
              <a:rPr lang="en-US" sz="1400" dirty="0">
                <a:latin typeface="Century Gothic" panose="020B0502020202020204" pitchFamily="34" charset="0"/>
                <a:cs typeface="Helvetica" panose="020B0604020202020204" pitchFamily="34" charset="0"/>
              </a:rPr>
            </a:br>
            <a:r>
              <a:rPr lang="en-US" sz="1400" dirty="0">
                <a:latin typeface="Century Gothic" panose="020B0502020202020204" pitchFamily="34" charset="0"/>
                <a:cs typeface="Helvetica" panose="020B0604020202020204" pitchFamily="34" charset="0"/>
              </a:rPr>
              <a:t>Most fully insured renewal projections are wrong because loss ratios don’t factor in rebates and spread pricing as retained revenue</a:t>
            </a:r>
          </a:p>
        </p:txBody>
      </p:sp>
      <p:pic>
        <p:nvPicPr>
          <p:cNvPr id="9" name="Graphic 8" descr="Building">
            <a:extLst>
              <a:ext uri="{FF2B5EF4-FFF2-40B4-BE49-F238E27FC236}">
                <a16:creationId xmlns:a16="http://schemas.microsoft.com/office/drawing/2014/main" id="{D76D8EDB-89EC-4183-A7E0-50B91065436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3195" y="4489911"/>
            <a:ext cx="604766" cy="604766"/>
          </a:xfrm>
          <a:prstGeom prst="rect">
            <a:avLst/>
          </a:prstGeom>
        </p:spPr>
      </p:pic>
      <p:pic>
        <p:nvPicPr>
          <p:cNvPr id="11" name="Graphic 10" descr="Questions">
            <a:extLst>
              <a:ext uri="{FF2B5EF4-FFF2-40B4-BE49-F238E27FC236}">
                <a16:creationId xmlns:a16="http://schemas.microsoft.com/office/drawing/2014/main" id="{1D4A4582-8C10-4063-B396-611D5FEA3BE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414210" y="2122362"/>
            <a:ext cx="695618" cy="695618"/>
          </a:xfrm>
          <a:prstGeom prst="rect">
            <a:avLst/>
          </a:prstGeom>
        </p:spPr>
      </p:pic>
      <p:pic>
        <p:nvPicPr>
          <p:cNvPr id="13" name="Graphic 12" descr="Piggy Bank">
            <a:extLst>
              <a:ext uri="{FF2B5EF4-FFF2-40B4-BE49-F238E27FC236}">
                <a16:creationId xmlns:a16="http://schemas.microsoft.com/office/drawing/2014/main" id="{D5835465-6277-41AA-9402-F6AC60D7E47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295802" y="2178822"/>
            <a:ext cx="695618" cy="695618"/>
          </a:xfrm>
          <a:prstGeom prst="rect">
            <a:avLst/>
          </a:prstGeom>
        </p:spPr>
      </p:pic>
      <p:pic>
        <p:nvPicPr>
          <p:cNvPr id="15" name="Graphic 14" descr="Bullseye">
            <a:extLst>
              <a:ext uri="{FF2B5EF4-FFF2-40B4-BE49-F238E27FC236}">
                <a16:creationId xmlns:a16="http://schemas.microsoft.com/office/drawing/2014/main" id="{8597C2C1-6C47-4669-A2DD-5190BF63A8D2}"/>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94982" y="4517669"/>
            <a:ext cx="584775" cy="584775"/>
          </a:xfrm>
          <a:prstGeom prst="rect">
            <a:avLst/>
          </a:prstGeom>
        </p:spPr>
      </p:pic>
      <p:pic>
        <p:nvPicPr>
          <p:cNvPr id="17" name="Graphic 16" descr="Research">
            <a:extLst>
              <a:ext uri="{FF2B5EF4-FFF2-40B4-BE49-F238E27FC236}">
                <a16:creationId xmlns:a16="http://schemas.microsoft.com/office/drawing/2014/main" id="{A3531286-B629-4587-A080-31EA1460D0DC}"/>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336173" y="4471175"/>
            <a:ext cx="655247" cy="655247"/>
          </a:xfrm>
          <a:prstGeom prst="rect">
            <a:avLst/>
          </a:prstGeom>
        </p:spPr>
      </p:pic>
      <p:pic>
        <p:nvPicPr>
          <p:cNvPr id="18" name="Picture 17">
            <a:extLst>
              <a:ext uri="{FF2B5EF4-FFF2-40B4-BE49-F238E27FC236}">
                <a16:creationId xmlns:a16="http://schemas.microsoft.com/office/drawing/2014/main" id="{CAC0E35D-7091-4A8C-AE7C-B5CCA77A91D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367854" y="2117368"/>
            <a:ext cx="642783" cy="642783"/>
          </a:xfrm>
          <a:prstGeom prst="rect">
            <a:avLst/>
          </a:prstGeom>
        </p:spPr>
      </p:pic>
      <p:sp>
        <p:nvSpPr>
          <p:cNvPr id="19" name="Rectangle 18">
            <a:extLst>
              <a:ext uri="{FF2B5EF4-FFF2-40B4-BE49-F238E27FC236}">
                <a16:creationId xmlns:a16="http://schemas.microsoft.com/office/drawing/2014/main" id="{423FB773-7A30-44CB-A692-B5E5BC2283FC}"/>
              </a:ext>
            </a:extLst>
          </p:cNvPr>
          <p:cNvSpPr/>
          <p:nvPr/>
        </p:nvSpPr>
        <p:spPr>
          <a:xfrm>
            <a:off x="467922" y="2797982"/>
            <a:ext cx="2538678" cy="1600438"/>
          </a:xfrm>
          <a:prstGeom prst="rect">
            <a:avLst/>
          </a:prstGeom>
        </p:spPr>
        <p:txBody>
          <a:bodyPr wrap="square">
            <a:spAutoFit/>
          </a:bodyPr>
          <a:lstStyle/>
          <a:p>
            <a:pPr marL="0" lvl="1" algn="ctr">
              <a:spcAft>
                <a:spcPts val="1200"/>
              </a:spcAft>
              <a:buClr>
                <a:srgbClr val="09549B"/>
              </a:buClr>
              <a:buSzPct val="100000"/>
            </a:pPr>
            <a:r>
              <a:rPr lang="en-US" sz="1400" b="1" dirty="0">
                <a:latin typeface="Century Gothic" panose="020B0502020202020204" pitchFamily="34" charset="0"/>
                <a:cs typeface="Helvetica" panose="020B0604020202020204" pitchFamily="34" charset="0"/>
              </a:rPr>
              <a:t>AGING POPULATION</a:t>
            </a:r>
            <a:br>
              <a:rPr lang="en-US" sz="1400" dirty="0">
                <a:latin typeface="Century Gothic" panose="020B0502020202020204" pitchFamily="34" charset="0"/>
                <a:cs typeface="Helvetica" panose="020B0604020202020204" pitchFamily="34" charset="0"/>
              </a:rPr>
            </a:br>
            <a:r>
              <a:rPr lang="en-US" sz="1400" dirty="0">
                <a:latin typeface="Century Gothic" panose="020B0502020202020204" pitchFamily="34" charset="0"/>
                <a:cs typeface="Helvetica" panose="020B0604020202020204" pitchFamily="34" charset="0"/>
              </a:rPr>
              <a:t>Due to medical advancements, people are living longer, working longer and being diagnosed sooner for chronic conditions</a:t>
            </a:r>
          </a:p>
        </p:txBody>
      </p:sp>
      <p:sp>
        <p:nvSpPr>
          <p:cNvPr id="8" name="Title 7">
            <a:extLst>
              <a:ext uri="{FF2B5EF4-FFF2-40B4-BE49-F238E27FC236}">
                <a16:creationId xmlns:a16="http://schemas.microsoft.com/office/drawing/2014/main" id="{E3927BEC-798E-4198-A0C0-3C5847D88DA2}"/>
              </a:ext>
            </a:extLst>
          </p:cNvPr>
          <p:cNvSpPr>
            <a:spLocks noGrp="1"/>
          </p:cNvSpPr>
          <p:nvPr>
            <p:ph type="title"/>
          </p:nvPr>
        </p:nvSpPr>
        <p:spPr/>
        <p:txBody>
          <a:bodyPr/>
          <a:lstStyle/>
          <a:p>
            <a:r>
              <a:rPr lang="en-US" dirty="0"/>
              <a:t>Why is Pharmacy Important?</a:t>
            </a:r>
          </a:p>
        </p:txBody>
      </p:sp>
    </p:spTree>
    <p:custDataLst>
      <p:tags r:id="rId1"/>
    </p:custDataLst>
    <p:extLst>
      <p:ext uri="{BB962C8B-B14F-4D97-AF65-F5344CB8AC3E}">
        <p14:creationId xmlns:p14="http://schemas.microsoft.com/office/powerpoint/2010/main" val="498320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1480"/>
            <a:ext cx="8229600" cy="1005840"/>
          </a:xfrm>
        </p:spPr>
        <p:txBody>
          <a:bodyPr anchor="b">
            <a:normAutofit/>
          </a:bodyPr>
          <a:lstStyle/>
          <a:p>
            <a:r>
              <a:rPr lang="en-US" dirty="0"/>
              <a:t>Non-Traditional Benefits</a:t>
            </a:r>
          </a:p>
        </p:txBody>
      </p:sp>
      <p:sp>
        <p:nvSpPr>
          <p:cNvPr id="2" name="Text Placeholder 1"/>
          <p:cNvSpPr>
            <a:spLocks noGrp="1"/>
          </p:cNvSpPr>
          <p:nvPr>
            <p:ph idx="1"/>
          </p:nvPr>
        </p:nvSpPr>
        <p:spPr>
          <a:xfrm>
            <a:off x="457200" y="1645339"/>
            <a:ext cx="8229600" cy="4617720"/>
          </a:xfrm>
        </p:spPr>
        <p:txBody>
          <a:bodyPr>
            <a:normAutofit/>
          </a:bodyPr>
          <a:lstStyle/>
          <a:p>
            <a:pPr marL="457200" indent="-457200">
              <a:buAutoNum type="arabicPeriod"/>
            </a:pPr>
            <a:r>
              <a:rPr lang="en-US" b="1" dirty="0">
                <a:solidFill>
                  <a:srgbClr val="00529B"/>
                </a:solidFill>
              </a:rPr>
              <a:t>Dependent Care Benefits</a:t>
            </a:r>
          </a:p>
          <a:p>
            <a:pPr marL="457200" indent="-457200">
              <a:buAutoNum type="arabicPeriod"/>
            </a:pPr>
            <a:r>
              <a:rPr lang="en-US" dirty="0">
                <a:solidFill>
                  <a:schemeClr val="tx2"/>
                </a:solidFill>
              </a:rPr>
              <a:t>Remote Work</a:t>
            </a:r>
          </a:p>
          <a:p>
            <a:pPr marL="457200" indent="-457200">
              <a:buAutoNum type="arabicPeriod"/>
            </a:pPr>
            <a:r>
              <a:rPr lang="en-US" dirty="0">
                <a:solidFill>
                  <a:schemeClr val="tx2"/>
                </a:solidFill>
              </a:rPr>
              <a:t>PTO</a:t>
            </a:r>
          </a:p>
          <a:p>
            <a:pPr marL="457200" indent="-457200">
              <a:buAutoNum type="arabicPeriod"/>
            </a:pPr>
            <a:r>
              <a:rPr lang="en-US" dirty="0">
                <a:solidFill>
                  <a:schemeClr val="tx2"/>
                </a:solidFill>
              </a:rPr>
              <a:t>Flexible Scheduling</a:t>
            </a:r>
          </a:p>
          <a:p>
            <a:pPr marL="457200" indent="-457200">
              <a:buAutoNum type="arabicPeriod"/>
            </a:pPr>
            <a:r>
              <a:rPr lang="en-US" dirty="0">
                <a:solidFill>
                  <a:schemeClr val="tx2"/>
                </a:solidFill>
              </a:rPr>
              <a:t>Health Plans:</a:t>
            </a:r>
          </a:p>
          <a:p>
            <a:pPr lvl="2">
              <a:buFont typeface="Arial" panose="020B0604020202020204" pitchFamily="34" charset="0"/>
              <a:buChar char="•"/>
            </a:pPr>
            <a:r>
              <a:rPr lang="en-US" sz="1800" dirty="0">
                <a:solidFill>
                  <a:schemeClr val="tx2"/>
                </a:solidFill>
              </a:rPr>
              <a:t>Alternative Health Access</a:t>
            </a:r>
          </a:p>
          <a:p>
            <a:pPr lvl="2">
              <a:buFont typeface="Arial" panose="020B0604020202020204" pitchFamily="34" charset="0"/>
              <a:buChar char="•"/>
            </a:pPr>
            <a:r>
              <a:rPr lang="en-US" sz="1800" dirty="0">
                <a:solidFill>
                  <a:schemeClr val="tx2"/>
                </a:solidFill>
              </a:rPr>
              <a:t>Care Management / Claims Advocacy</a:t>
            </a:r>
          </a:p>
          <a:p>
            <a:pPr lvl="2">
              <a:buFont typeface="Arial" panose="020B0604020202020204" pitchFamily="34" charset="0"/>
              <a:buChar char="•"/>
            </a:pPr>
            <a:r>
              <a:rPr lang="en-US" sz="1800" dirty="0">
                <a:solidFill>
                  <a:schemeClr val="tx2"/>
                </a:solidFill>
              </a:rPr>
              <a:t>Trends in High Deductible Health Plans</a:t>
            </a:r>
          </a:p>
          <a:p>
            <a:pPr lvl="2">
              <a:buFont typeface="Arial" panose="020B0604020202020204" pitchFamily="34" charset="0"/>
              <a:buChar char="•"/>
            </a:pPr>
            <a:r>
              <a:rPr lang="en-US" sz="1800" dirty="0">
                <a:solidFill>
                  <a:schemeClr val="tx2"/>
                </a:solidFill>
              </a:rPr>
              <a:t>Aggressive Cost-Saving Measures</a:t>
            </a:r>
          </a:p>
        </p:txBody>
      </p:sp>
      <p:pic>
        <p:nvPicPr>
          <p:cNvPr id="4" name="Picture 3">
            <a:extLst>
              <a:ext uri="{FF2B5EF4-FFF2-40B4-BE49-F238E27FC236}">
                <a16:creationId xmlns:a16="http://schemas.microsoft.com/office/drawing/2014/main" id="{D59760AA-03BC-420C-B765-06CC755FCB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9329" y="1771649"/>
            <a:ext cx="3297471" cy="3800475"/>
          </a:xfrm>
          <a:prstGeom prst="rect">
            <a:avLst/>
          </a:prstGeom>
        </p:spPr>
      </p:pic>
    </p:spTree>
    <p:extLst>
      <p:ext uri="{BB962C8B-B14F-4D97-AF65-F5344CB8AC3E}">
        <p14:creationId xmlns:p14="http://schemas.microsoft.com/office/powerpoint/2010/main" val="3896564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71EF9-2F0C-42D6-B6AE-7B75458BCA1A}"/>
              </a:ext>
            </a:extLst>
          </p:cNvPr>
          <p:cNvSpPr>
            <a:spLocks noGrp="1"/>
          </p:cNvSpPr>
          <p:nvPr>
            <p:ph type="title"/>
          </p:nvPr>
        </p:nvSpPr>
        <p:spPr/>
        <p:txBody>
          <a:bodyPr>
            <a:noAutofit/>
          </a:bodyPr>
          <a:lstStyle/>
          <a:p>
            <a:r>
              <a:rPr lang="en-US" dirty="0">
                <a:solidFill>
                  <a:srgbClr val="09549B"/>
                </a:solidFill>
              </a:rPr>
              <a:t>COVID-19 Related Drug Utilization Trends</a:t>
            </a:r>
          </a:p>
        </p:txBody>
      </p:sp>
      <p:sp>
        <p:nvSpPr>
          <p:cNvPr id="4" name="Content Placeholder 3">
            <a:extLst>
              <a:ext uri="{FF2B5EF4-FFF2-40B4-BE49-F238E27FC236}">
                <a16:creationId xmlns:a16="http://schemas.microsoft.com/office/drawing/2014/main" id="{4070CC3E-0A95-4A46-A63C-07958DB775DD}"/>
              </a:ext>
            </a:extLst>
          </p:cNvPr>
          <p:cNvSpPr>
            <a:spLocks noGrp="1"/>
          </p:cNvSpPr>
          <p:nvPr>
            <p:ph idx="1"/>
          </p:nvPr>
        </p:nvSpPr>
        <p:spPr/>
        <p:txBody>
          <a:bodyPr>
            <a:noAutofit/>
          </a:bodyPr>
          <a:lstStyle/>
          <a:p>
            <a:pPr marL="257175" indent="-257175">
              <a:spcAft>
                <a:spcPts val="1200"/>
              </a:spcAft>
              <a:buFont typeface="Arial" panose="020B0604020202020204" pitchFamily="34" charset="0"/>
              <a:buChar char="•"/>
            </a:pPr>
            <a:r>
              <a:rPr lang="en-US" sz="1800" dirty="0">
                <a:solidFill>
                  <a:schemeClr val="tx1">
                    <a:lumMod val="75000"/>
                    <a:lumOff val="25000"/>
                  </a:schemeClr>
                </a:solidFill>
                <a:cs typeface="Helvetica" panose="020B0604020202020204" pitchFamily="34" charset="0"/>
              </a:rPr>
              <a:t>Chronic condition Rxs increased, Acute condition Rxs decreased</a:t>
            </a:r>
          </a:p>
          <a:p>
            <a:pPr marL="257175" indent="-257175">
              <a:spcAft>
                <a:spcPts val="1200"/>
              </a:spcAft>
              <a:buFont typeface="Arial" panose="020B0604020202020204" pitchFamily="34" charset="0"/>
              <a:buChar char="•"/>
            </a:pPr>
            <a:r>
              <a:rPr lang="en-US" sz="1800" dirty="0">
                <a:solidFill>
                  <a:schemeClr val="tx1">
                    <a:lumMod val="75000"/>
                    <a:lumOff val="25000"/>
                  </a:schemeClr>
                </a:solidFill>
                <a:cs typeface="Helvetica" panose="020B0604020202020204" pitchFamily="34" charset="0"/>
              </a:rPr>
              <a:t>Temporary Shift in 30-day to 90 Day prescription fills </a:t>
            </a:r>
          </a:p>
          <a:p>
            <a:pPr marL="257175" indent="-257175">
              <a:spcAft>
                <a:spcPts val="1200"/>
              </a:spcAft>
              <a:buFont typeface="Arial" panose="020B0604020202020204" pitchFamily="34" charset="0"/>
              <a:buChar char="•"/>
            </a:pPr>
            <a:r>
              <a:rPr lang="en-US" sz="1800" dirty="0">
                <a:solidFill>
                  <a:schemeClr val="tx1">
                    <a:lumMod val="75000"/>
                    <a:lumOff val="25000"/>
                  </a:schemeClr>
                </a:solidFill>
                <a:cs typeface="Helvetica" panose="020B0604020202020204" pitchFamily="34" charset="0"/>
              </a:rPr>
              <a:t>Comprehensive approach in managing employee health</a:t>
            </a:r>
          </a:p>
          <a:p>
            <a:pPr marL="257175" indent="-257175">
              <a:spcAft>
                <a:spcPts val="1200"/>
              </a:spcAft>
              <a:buFont typeface="Arial" panose="020B0604020202020204" pitchFamily="34" charset="0"/>
              <a:buChar char="•"/>
            </a:pPr>
            <a:r>
              <a:rPr lang="en-US" sz="1800" dirty="0">
                <a:solidFill>
                  <a:schemeClr val="tx1">
                    <a:lumMod val="75000"/>
                    <a:lumOff val="25000"/>
                  </a:schemeClr>
                </a:solidFill>
                <a:cs typeface="Helvetica" panose="020B0604020202020204" pitchFamily="34" charset="0"/>
              </a:rPr>
              <a:t>Drug makers hike prices due to COVID-19 pandemic1</a:t>
            </a:r>
          </a:p>
          <a:p>
            <a:pPr marL="771525" lvl="1" indent="-257175">
              <a:spcAft>
                <a:spcPts val="1200"/>
              </a:spcAft>
            </a:pPr>
            <a:r>
              <a:rPr lang="en-US" dirty="0">
                <a:solidFill>
                  <a:schemeClr val="tx1">
                    <a:lumMod val="75000"/>
                    <a:lumOff val="25000"/>
                  </a:schemeClr>
                </a:solidFill>
                <a:cs typeface="Helvetica" panose="020B0604020202020204" pitchFamily="34" charset="0"/>
              </a:rPr>
              <a:t>Pfizer, Sanofi, GSK plan to rise prices on more than 300 drugs</a:t>
            </a:r>
            <a:endParaRPr lang="en-US" sz="1800" dirty="0">
              <a:solidFill>
                <a:schemeClr val="tx1">
                  <a:lumMod val="75000"/>
                  <a:lumOff val="25000"/>
                </a:schemeClr>
              </a:solidFill>
              <a:cs typeface="Helvetica" panose="020B0604020202020204" pitchFamily="34" charset="0"/>
            </a:endParaRPr>
          </a:p>
          <a:p>
            <a:pPr marL="257175" indent="-257175">
              <a:spcAft>
                <a:spcPts val="1200"/>
              </a:spcAft>
              <a:buFont typeface="Arial" panose="020B0604020202020204" pitchFamily="34" charset="0"/>
              <a:buChar char="•"/>
            </a:pPr>
            <a:r>
              <a:rPr lang="en-US" sz="1800" dirty="0">
                <a:solidFill>
                  <a:schemeClr val="tx1">
                    <a:lumMod val="75000"/>
                    <a:lumOff val="25000"/>
                  </a:schemeClr>
                </a:solidFill>
                <a:cs typeface="Helvetica" panose="020B0604020202020204" pitchFamily="34" charset="0"/>
              </a:rPr>
              <a:t>Other vaccine prices increase1</a:t>
            </a:r>
          </a:p>
          <a:p>
            <a:pPr marL="771525" lvl="1" indent="-257175">
              <a:spcAft>
                <a:spcPts val="1200"/>
              </a:spcAft>
            </a:pPr>
            <a:r>
              <a:rPr lang="en-US" dirty="0">
                <a:solidFill>
                  <a:schemeClr val="tx1">
                    <a:lumMod val="75000"/>
                    <a:lumOff val="25000"/>
                  </a:schemeClr>
                </a:solidFill>
                <a:cs typeface="Helvetica" panose="020B0604020202020204" pitchFamily="34" charset="0"/>
              </a:rPr>
              <a:t>Shingirx 7%, DTp 8.6% (GSK)</a:t>
            </a:r>
            <a:endParaRPr lang="en-US" sz="1800" dirty="0">
              <a:solidFill>
                <a:schemeClr val="tx1">
                  <a:lumMod val="75000"/>
                  <a:lumOff val="25000"/>
                </a:schemeClr>
              </a:solidFill>
              <a:cs typeface="Helvetica" panose="020B0604020202020204" pitchFamily="34" charset="0"/>
            </a:endParaRPr>
          </a:p>
          <a:p>
            <a:pPr marL="257175" indent="-257175">
              <a:spcAft>
                <a:spcPts val="1200"/>
              </a:spcAft>
              <a:buFont typeface="Arial" panose="020B0604020202020204" pitchFamily="34" charset="0"/>
              <a:buChar char="•"/>
            </a:pPr>
            <a:r>
              <a:rPr lang="en-US" sz="1800" dirty="0">
                <a:solidFill>
                  <a:schemeClr val="tx1">
                    <a:lumMod val="75000"/>
                    <a:lumOff val="25000"/>
                  </a:schemeClr>
                </a:solidFill>
                <a:cs typeface="Helvetica" panose="020B0604020202020204" pitchFamily="34" charset="0"/>
              </a:rPr>
              <a:t>Overall healthcare dollars lowered due to reduction in elective surgeries</a:t>
            </a:r>
            <a:endParaRPr lang="en-US" sz="1800" dirty="0">
              <a:solidFill>
                <a:schemeClr val="tx1">
                  <a:lumMod val="75000"/>
                  <a:lumOff val="25000"/>
                </a:schemeClr>
              </a:solidFill>
            </a:endParaRPr>
          </a:p>
          <a:p>
            <a:pPr marL="257175" indent="-257175">
              <a:spcAft>
                <a:spcPts val="1200"/>
              </a:spcAft>
            </a:pPr>
            <a:endParaRPr lang="en-US" sz="1800" dirty="0">
              <a:solidFill>
                <a:schemeClr val="tx1">
                  <a:lumMod val="75000"/>
                  <a:lumOff val="25000"/>
                </a:schemeClr>
              </a:solidFill>
            </a:endParaRPr>
          </a:p>
          <a:p>
            <a:pPr marL="257175" indent="-257175">
              <a:spcAft>
                <a:spcPts val="1200"/>
              </a:spcAft>
            </a:pPr>
            <a:endParaRPr lang="en-US" sz="1800" dirty="0">
              <a:solidFill>
                <a:schemeClr val="tx1">
                  <a:lumMod val="75000"/>
                  <a:lumOff val="25000"/>
                </a:schemeClr>
              </a:solidFill>
            </a:endParaRPr>
          </a:p>
          <a:p>
            <a:pPr marL="257175" indent="-257175">
              <a:spcAft>
                <a:spcPts val="1200"/>
              </a:spcAft>
            </a:pPr>
            <a:endParaRPr lang="en-US" sz="1800" dirty="0">
              <a:solidFill>
                <a:schemeClr val="tx1">
                  <a:lumMod val="75000"/>
                  <a:lumOff val="25000"/>
                </a:schemeClr>
              </a:solidFill>
            </a:endParaRPr>
          </a:p>
          <a:p>
            <a:pPr>
              <a:spcAft>
                <a:spcPts val="1200"/>
              </a:spcAft>
            </a:pPr>
            <a:endParaRPr lang="en-US" sz="1800" dirty="0">
              <a:solidFill>
                <a:schemeClr val="tx1">
                  <a:lumMod val="75000"/>
                  <a:lumOff val="25000"/>
                </a:schemeClr>
              </a:solidFill>
            </a:endParaRPr>
          </a:p>
        </p:txBody>
      </p:sp>
      <p:sp>
        <p:nvSpPr>
          <p:cNvPr id="5" name="TextBox 4">
            <a:extLst>
              <a:ext uri="{FF2B5EF4-FFF2-40B4-BE49-F238E27FC236}">
                <a16:creationId xmlns:a16="http://schemas.microsoft.com/office/drawing/2014/main" id="{2F80E497-0F6B-483D-AFA3-A2BF2EA7A52E}"/>
              </a:ext>
            </a:extLst>
          </p:cNvPr>
          <p:cNvSpPr txBox="1"/>
          <p:nvPr/>
        </p:nvSpPr>
        <p:spPr>
          <a:xfrm>
            <a:off x="457200" y="6491078"/>
            <a:ext cx="7555832" cy="184666"/>
          </a:xfrm>
          <a:prstGeom prst="rect">
            <a:avLst/>
          </a:prstGeom>
          <a:noFill/>
        </p:spPr>
        <p:txBody>
          <a:bodyPr wrap="square" rtlCol="0">
            <a:spAutoFit/>
          </a:bodyPr>
          <a:lstStyle/>
          <a:p>
            <a:r>
              <a:rPr lang="en-US" sz="600" dirty="0"/>
              <a:t>1. https://mobile-reuters-com.cdn.ampproject.org/c/s/mobile.reuters.com/article/amp/idUSKBN2951Q2</a:t>
            </a:r>
          </a:p>
        </p:txBody>
      </p:sp>
    </p:spTree>
    <p:extLst>
      <p:ext uri="{BB962C8B-B14F-4D97-AF65-F5344CB8AC3E}">
        <p14:creationId xmlns:p14="http://schemas.microsoft.com/office/powerpoint/2010/main" val="86443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43950"/>
            <a:ext cx="8220892" cy="3170099"/>
          </a:xfrm>
          <a:prstGeom prst="rect">
            <a:avLst/>
          </a:prstGeom>
          <a:noFill/>
        </p:spPr>
        <p:txBody>
          <a:bodyPr wrap="square" rtlCol="0">
            <a:spAutoFit/>
          </a:bodyPr>
          <a:lstStyle/>
          <a:p>
            <a:pPr marL="285750" indent="-285750">
              <a:buClr>
                <a:srgbClr val="09549B"/>
              </a:buClr>
              <a:buFont typeface="Wingdings" panose="05000000000000000000" pitchFamily="2" charset="2"/>
              <a:buChar char="§"/>
            </a:pPr>
            <a:r>
              <a:rPr lang="en-US" sz="2000" dirty="0">
                <a:solidFill>
                  <a:schemeClr val="tx1">
                    <a:lumMod val="65000"/>
                    <a:lumOff val="35000"/>
                  </a:schemeClr>
                </a:solidFill>
              </a:rPr>
              <a:t>A </a:t>
            </a:r>
            <a:r>
              <a:rPr lang="en-US" sz="2000" b="1" dirty="0">
                <a:solidFill>
                  <a:schemeClr val="tx1">
                    <a:lumMod val="65000"/>
                    <a:lumOff val="35000"/>
                  </a:schemeClr>
                </a:solidFill>
              </a:rPr>
              <a:t>Pharmacy Benefit Manager (PBM)</a:t>
            </a:r>
            <a:r>
              <a:rPr lang="en-US" sz="2000" dirty="0">
                <a:solidFill>
                  <a:schemeClr val="tx1">
                    <a:lumMod val="65000"/>
                    <a:lumOff val="35000"/>
                  </a:schemeClr>
                </a:solidFill>
              </a:rPr>
              <a:t> is a company that administers, or handles, the prescription drug benefit component of an employer's health plan. </a:t>
            </a:r>
          </a:p>
          <a:p>
            <a:pPr>
              <a:buClr>
                <a:srgbClr val="09549B"/>
              </a:buClr>
            </a:pPr>
            <a:endParaRPr lang="en-US" sz="2000" dirty="0">
              <a:solidFill>
                <a:schemeClr val="tx1">
                  <a:lumMod val="65000"/>
                  <a:lumOff val="35000"/>
                </a:schemeClr>
              </a:solidFill>
            </a:endParaRPr>
          </a:p>
          <a:p>
            <a:pPr marL="285750" indent="-285750">
              <a:buClr>
                <a:srgbClr val="09549B"/>
              </a:buClr>
              <a:buFont typeface="Wingdings" panose="05000000000000000000" pitchFamily="2" charset="2"/>
              <a:buChar char="§"/>
            </a:pPr>
            <a:r>
              <a:rPr lang="en-US" sz="2000" dirty="0">
                <a:solidFill>
                  <a:schemeClr val="tx1">
                    <a:lumMod val="65000"/>
                    <a:lumOff val="35000"/>
                  </a:schemeClr>
                </a:solidFill>
              </a:rPr>
              <a:t>Almost all plans have PBM’s, some are </a:t>
            </a:r>
            <a:r>
              <a:rPr lang="en-US" sz="2000" b="1" u="sng" dirty="0">
                <a:solidFill>
                  <a:schemeClr val="tx1">
                    <a:lumMod val="65000"/>
                    <a:lumOff val="35000"/>
                  </a:schemeClr>
                </a:solidFill>
              </a:rPr>
              <a:t>bundled</a:t>
            </a:r>
            <a:r>
              <a:rPr lang="en-US" sz="2000" dirty="0">
                <a:solidFill>
                  <a:schemeClr val="tx1">
                    <a:lumMod val="65000"/>
                    <a:lumOff val="35000"/>
                  </a:schemeClr>
                </a:solidFill>
              </a:rPr>
              <a:t> and often owned by the carrier and some are an </a:t>
            </a:r>
            <a:r>
              <a:rPr lang="en-US" sz="2000" b="1" u="sng" dirty="0">
                <a:solidFill>
                  <a:schemeClr val="tx1">
                    <a:lumMod val="65000"/>
                    <a:lumOff val="35000"/>
                  </a:schemeClr>
                </a:solidFill>
              </a:rPr>
              <a:t>unbundled</a:t>
            </a:r>
            <a:r>
              <a:rPr lang="en-US" sz="2000" dirty="0">
                <a:solidFill>
                  <a:schemeClr val="tx1">
                    <a:lumMod val="65000"/>
                    <a:lumOff val="35000"/>
                  </a:schemeClr>
                </a:solidFill>
              </a:rPr>
              <a:t> 3</a:t>
            </a:r>
            <a:r>
              <a:rPr lang="en-US" sz="2000" baseline="30000" dirty="0">
                <a:solidFill>
                  <a:schemeClr val="tx1">
                    <a:lumMod val="65000"/>
                    <a:lumOff val="35000"/>
                  </a:schemeClr>
                </a:solidFill>
              </a:rPr>
              <a:t>rd</a:t>
            </a:r>
            <a:r>
              <a:rPr lang="en-US" sz="2000" dirty="0">
                <a:solidFill>
                  <a:schemeClr val="tx1">
                    <a:lumMod val="65000"/>
                    <a:lumOff val="35000"/>
                  </a:schemeClr>
                </a:solidFill>
              </a:rPr>
              <a:t> party PBM’s. </a:t>
            </a:r>
          </a:p>
          <a:p>
            <a:pPr marL="285750" indent="-285750">
              <a:buClr>
                <a:srgbClr val="09549B"/>
              </a:buClr>
              <a:buFont typeface="Wingdings" panose="05000000000000000000" pitchFamily="2" charset="2"/>
              <a:buChar char="§"/>
            </a:pPr>
            <a:endParaRPr lang="en-US" sz="2000" dirty="0">
              <a:solidFill>
                <a:schemeClr val="tx1">
                  <a:lumMod val="65000"/>
                  <a:lumOff val="35000"/>
                </a:schemeClr>
              </a:solidFill>
            </a:endParaRPr>
          </a:p>
          <a:p>
            <a:pPr marL="285750" indent="-285750">
              <a:buClr>
                <a:srgbClr val="09549B"/>
              </a:buClr>
              <a:buFont typeface="Wingdings" panose="05000000000000000000" pitchFamily="2" charset="2"/>
              <a:buChar char="§"/>
            </a:pPr>
            <a:r>
              <a:rPr lang="en-US" sz="2000" dirty="0">
                <a:solidFill>
                  <a:schemeClr val="tx1">
                    <a:lumMod val="65000"/>
                    <a:lumOff val="35000"/>
                  </a:schemeClr>
                </a:solidFill>
              </a:rPr>
              <a:t>A PBM processes and pays for prescription drug claims and is responsible for assisting the employer with managing the prescription benefit, including developing the formulary.</a:t>
            </a:r>
          </a:p>
        </p:txBody>
      </p:sp>
      <p:sp>
        <p:nvSpPr>
          <p:cNvPr id="6" name="Rectangle 5">
            <a:extLst>
              <a:ext uri="{FF2B5EF4-FFF2-40B4-BE49-F238E27FC236}">
                <a16:creationId xmlns:a16="http://schemas.microsoft.com/office/drawing/2014/main" id="{72534F52-C3E3-41AB-9989-EB9660E080E5}"/>
              </a:ext>
            </a:extLst>
          </p:cNvPr>
          <p:cNvSpPr/>
          <p:nvPr/>
        </p:nvSpPr>
        <p:spPr>
          <a:xfrm>
            <a:off x="5643154" y="6584273"/>
            <a:ext cx="4572000" cy="200055"/>
          </a:xfrm>
          <a:prstGeom prst="rect">
            <a:avLst/>
          </a:prstGeom>
        </p:spPr>
        <p:txBody>
          <a:bodyPr>
            <a:spAutoFit/>
          </a:bodyPr>
          <a:lstStyle/>
          <a:p>
            <a:r>
              <a:rPr lang="en-US" sz="700" dirty="0"/>
              <a:t>https://www.prxn.com/docs/PRxN%20Understanding%20PBMs.pdf</a:t>
            </a:r>
          </a:p>
        </p:txBody>
      </p:sp>
      <p:sp>
        <p:nvSpPr>
          <p:cNvPr id="4" name="Title 3">
            <a:extLst>
              <a:ext uri="{FF2B5EF4-FFF2-40B4-BE49-F238E27FC236}">
                <a16:creationId xmlns:a16="http://schemas.microsoft.com/office/drawing/2014/main" id="{A1C6C052-341B-4A7F-8EF4-7596BC056A46}"/>
              </a:ext>
            </a:extLst>
          </p:cNvPr>
          <p:cNvSpPr>
            <a:spLocks noGrp="1"/>
          </p:cNvSpPr>
          <p:nvPr>
            <p:ph type="title"/>
          </p:nvPr>
        </p:nvSpPr>
        <p:spPr/>
        <p:txBody>
          <a:bodyPr>
            <a:normAutofit/>
          </a:bodyPr>
          <a:lstStyle/>
          <a:p>
            <a:r>
              <a:rPr lang="en-US" dirty="0">
                <a:solidFill>
                  <a:srgbClr val="09549B"/>
                </a:solidFill>
                <a:latin typeface="Century Gothic" panose="020B0502020202020204" pitchFamily="34" charset="0"/>
              </a:rPr>
              <a:t>How Do Pharmacy Benefit Managers (PBMs) Work?</a:t>
            </a:r>
            <a:endParaRPr lang="en-US" dirty="0"/>
          </a:p>
        </p:txBody>
      </p:sp>
    </p:spTree>
    <p:custDataLst>
      <p:tags r:id="rId1"/>
    </p:custDataLst>
    <p:extLst>
      <p:ext uri="{BB962C8B-B14F-4D97-AF65-F5344CB8AC3E}">
        <p14:creationId xmlns:p14="http://schemas.microsoft.com/office/powerpoint/2010/main" val="2292939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554" y="1755134"/>
            <a:ext cx="8220892" cy="3693319"/>
          </a:xfrm>
          <a:prstGeom prst="rect">
            <a:avLst/>
          </a:prstGeom>
          <a:noFill/>
        </p:spPr>
        <p:txBody>
          <a:bodyPr wrap="square" rtlCol="0">
            <a:spAutoFit/>
          </a:bodyPr>
          <a:lstStyle/>
          <a:p>
            <a:pPr marL="285750" indent="-285750">
              <a:buClr>
                <a:srgbClr val="09549B"/>
              </a:buClr>
              <a:buFont typeface="Wingdings" panose="05000000000000000000" pitchFamily="2" charset="2"/>
              <a:buChar char="§"/>
            </a:pPr>
            <a:r>
              <a:rPr lang="en-US" b="1" dirty="0">
                <a:solidFill>
                  <a:schemeClr val="tx1">
                    <a:lumMod val="65000"/>
                    <a:lumOff val="35000"/>
                  </a:schemeClr>
                </a:solidFill>
              </a:rPr>
              <a:t>Administration fees:  </a:t>
            </a:r>
            <a:r>
              <a:rPr lang="en-US" dirty="0">
                <a:solidFill>
                  <a:schemeClr val="tx1">
                    <a:lumMod val="65000"/>
                    <a:lumOff val="35000"/>
                  </a:schemeClr>
                </a:solidFill>
              </a:rPr>
              <a:t>Fees for processing claims</a:t>
            </a:r>
          </a:p>
          <a:p>
            <a:pPr marL="285750" indent="-285750">
              <a:buClr>
                <a:srgbClr val="09549B"/>
              </a:buClr>
              <a:buFont typeface="Wingdings" panose="05000000000000000000" pitchFamily="2" charset="2"/>
              <a:buChar char="§"/>
            </a:pPr>
            <a:endParaRPr lang="en-US" dirty="0">
              <a:solidFill>
                <a:schemeClr val="tx1">
                  <a:lumMod val="65000"/>
                  <a:lumOff val="35000"/>
                </a:schemeClr>
              </a:solidFill>
            </a:endParaRPr>
          </a:p>
          <a:p>
            <a:pPr marL="285750" lvl="1" indent="-285750">
              <a:buClr>
                <a:srgbClr val="09549B"/>
              </a:buClr>
              <a:buFont typeface="Wingdings" panose="05000000000000000000" pitchFamily="2" charset="2"/>
              <a:buChar char="§"/>
            </a:pPr>
            <a:r>
              <a:rPr lang="en-US" b="1" dirty="0">
                <a:solidFill>
                  <a:schemeClr val="tx1">
                    <a:lumMod val="65000"/>
                    <a:lumOff val="35000"/>
                  </a:schemeClr>
                </a:solidFill>
              </a:rPr>
              <a:t>Spread pricing (Example to follow): </a:t>
            </a:r>
            <a:r>
              <a:rPr lang="en-US" dirty="0">
                <a:solidFill>
                  <a:schemeClr val="tx1">
                    <a:lumMod val="65000"/>
                    <a:lumOff val="35000"/>
                  </a:schemeClr>
                </a:solidFill>
              </a:rPr>
              <a:t>D</a:t>
            </a:r>
            <a:r>
              <a:rPr lang="en-US" dirty="0">
                <a:solidFill>
                  <a:schemeClr val="tx1">
                    <a:lumMod val="65000"/>
                    <a:lumOff val="35000"/>
                  </a:schemeClr>
                </a:solidFill>
                <a:cs typeface="Helvetica" panose="020B0604020202020204" pitchFamily="34" charset="0"/>
              </a:rPr>
              <a:t>ifferential amount between what the PBM pays the pharmacy and bills the plan—the PBM retains it as profit.  Spread amounts vary and are not revealed to the plan but PBMs are generating huge profits from this practice</a:t>
            </a:r>
          </a:p>
          <a:p>
            <a:pPr>
              <a:buClr>
                <a:srgbClr val="09549B"/>
              </a:buClr>
            </a:pPr>
            <a:endParaRPr lang="en-US" dirty="0">
              <a:solidFill>
                <a:schemeClr val="tx1">
                  <a:lumMod val="65000"/>
                  <a:lumOff val="35000"/>
                </a:schemeClr>
              </a:solidFill>
            </a:endParaRPr>
          </a:p>
          <a:p>
            <a:pPr marL="285750" lvl="1" indent="-285750">
              <a:buClr>
                <a:srgbClr val="09549B"/>
              </a:buClr>
              <a:buFont typeface="Wingdings" panose="05000000000000000000" pitchFamily="2" charset="2"/>
              <a:buChar char="§"/>
            </a:pPr>
            <a:r>
              <a:rPr lang="en-US" b="1" dirty="0">
                <a:solidFill>
                  <a:schemeClr val="tx1">
                    <a:lumMod val="65000"/>
                    <a:lumOff val="35000"/>
                  </a:schemeClr>
                </a:solidFill>
              </a:rPr>
              <a:t>Rebates (Example to follow):</a:t>
            </a:r>
            <a:r>
              <a:rPr lang="en-US" dirty="0">
                <a:solidFill>
                  <a:schemeClr val="tx1">
                    <a:lumMod val="65000"/>
                    <a:lumOff val="35000"/>
                  </a:schemeClr>
                </a:solidFill>
              </a:rPr>
              <a:t>  </a:t>
            </a:r>
            <a:r>
              <a:rPr lang="en-US" dirty="0">
                <a:solidFill>
                  <a:schemeClr val="tx1">
                    <a:lumMod val="65000"/>
                    <a:lumOff val="35000"/>
                  </a:schemeClr>
                </a:solidFill>
                <a:cs typeface="Helvetica" panose="020B0604020202020204" pitchFamily="34" charset="0"/>
              </a:rPr>
              <a:t>Drug manufacturers pay PBMs rebates to promote expensive brand-name drugs that do not have a generic equivalent—they are supposed to be passed on to plan sponsor but often they are pocketed by PBMs</a:t>
            </a:r>
          </a:p>
          <a:p>
            <a:pPr marL="285750" lvl="1" indent="-285750">
              <a:buClr>
                <a:srgbClr val="09549B"/>
              </a:buClr>
              <a:buFont typeface="Wingdings" panose="05000000000000000000" pitchFamily="2" charset="2"/>
              <a:buChar char="§"/>
            </a:pPr>
            <a:endParaRPr lang="en-US" dirty="0">
              <a:solidFill>
                <a:schemeClr val="tx1">
                  <a:lumMod val="65000"/>
                  <a:lumOff val="35000"/>
                </a:schemeClr>
              </a:solidFill>
              <a:cs typeface="Helvetica" panose="020B0604020202020204" pitchFamily="34" charset="0"/>
            </a:endParaRPr>
          </a:p>
          <a:p>
            <a:pPr marL="285750" lvl="1" indent="-285750">
              <a:buClr>
                <a:srgbClr val="09549B"/>
              </a:buClr>
              <a:buFont typeface="Wingdings" panose="05000000000000000000" pitchFamily="2" charset="2"/>
              <a:buChar char="§"/>
            </a:pPr>
            <a:r>
              <a:rPr lang="en-US" b="1" dirty="0">
                <a:solidFill>
                  <a:schemeClr val="tx1">
                    <a:lumMod val="65000"/>
                    <a:lumOff val="35000"/>
                  </a:schemeClr>
                </a:solidFill>
                <a:cs typeface="Helvetica" panose="020B0604020202020204" pitchFamily="34" charset="0"/>
              </a:rPr>
              <a:t>“Bona fide” service fees: </a:t>
            </a:r>
            <a:r>
              <a:rPr lang="en-US" dirty="0">
                <a:solidFill>
                  <a:schemeClr val="tx1">
                    <a:lumMod val="65000"/>
                    <a:lumOff val="35000"/>
                  </a:schemeClr>
                </a:solidFill>
                <a:cs typeface="Helvetica" panose="020B0604020202020204" pitchFamily="34" charset="0"/>
              </a:rPr>
              <a:t>Fees PBM’s get from pharmaceutical companies for data, studies, distribution promotion, etc. </a:t>
            </a:r>
          </a:p>
        </p:txBody>
      </p:sp>
      <p:sp>
        <p:nvSpPr>
          <p:cNvPr id="4" name="Rectangle 3">
            <a:extLst>
              <a:ext uri="{FF2B5EF4-FFF2-40B4-BE49-F238E27FC236}">
                <a16:creationId xmlns:a16="http://schemas.microsoft.com/office/drawing/2014/main" id="{65242FC8-9266-4334-AB80-488A3DC292C2}"/>
              </a:ext>
            </a:extLst>
          </p:cNvPr>
          <p:cNvSpPr/>
          <p:nvPr/>
        </p:nvSpPr>
        <p:spPr>
          <a:xfrm>
            <a:off x="753836" y="5594733"/>
            <a:ext cx="8390164" cy="646331"/>
          </a:xfrm>
          <a:prstGeom prst="rect">
            <a:avLst/>
          </a:prstGeom>
        </p:spPr>
        <p:txBody>
          <a:bodyPr wrap="square">
            <a:spAutoFit/>
          </a:bodyPr>
          <a:lstStyle/>
          <a:p>
            <a:r>
              <a:rPr lang="en-US" b="1" dirty="0">
                <a:solidFill>
                  <a:srgbClr val="323A45"/>
                </a:solidFill>
                <a:latin typeface="Century Gothic" panose="020B0502020202020204" pitchFamily="34" charset="0"/>
              </a:rPr>
              <a:t>“The market for prescription drugs is convoluted and opaque.” </a:t>
            </a:r>
          </a:p>
          <a:p>
            <a:r>
              <a:rPr lang="en-US" b="1" dirty="0">
                <a:solidFill>
                  <a:srgbClr val="323A45"/>
                </a:solidFill>
                <a:latin typeface="Century Gothic" panose="020B0502020202020204" pitchFamily="34" charset="0"/>
              </a:rPr>
              <a:t>- CMS Administrator Seema Verma </a:t>
            </a:r>
            <a:endParaRPr lang="en-US" b="1" dirty="0">
              <a:latin typeface="Century Gothic" panose="020B0502020202020204" pitchFamily="34" charset="0"/>
            </a:endParaRPr>
          </a:p>
        </p:txBody>
      </p:sp>
      <p:sp>
        <p:nvSpPr>
          <p:cNvPr id="6" name="Rectangle 5">
            <a:extLst>
              <a:ext uri="{FF2B5EF4-FFF2-40B4-BE49-F238E27FC236}">
                <a16:creationId xmlns:a16="http://schemas.microsoft.com/office/drawing/2014/main" id="{A3E27514-69B0-4EC8-8CB3-B48017F5B8BD}"/>
              </a:ext>
            </a:extLst>
          </p:cNvPr>
          <p:cNvSpPr/>
          <p:nvPr/>
        </p:nvSpPr>
        <p:spPr>
          <a:xfrm>
            <a:off x="4651899" y="6387345"/>
            <a:ext cx="3629025" cy="307777"/>
          </a:xfrm>
          <a:prstGeom prst="rect">
            <a:avLst/>
          </a:prstGeom>
        </p:spPr>
        <p:txBody>
          <a:bodyPr wrap="square">
            <a:spAutoFit/>
          </a:bodyPr>
          <a:lstStyle/>
          <a:p>
            <a:r>
              <a:rPr lang="en-US" sz="700" dirty="0"/>
              <a:t>Source: https://www.cms.gov/newsroom/press-releases/cms-issues-new-guidance-addressing-spread-pricing-medicaid-ensures-pharmacy-benefit-managers-are-not</a:t>
            </a:r>
          </a:p>
        </p:txBody>
      </p:sp>
      <p:sp>
        <p:nvSpPr>
          <p:cNvPr id="7" name="Title 6">
            <a:extLst>
              <a:ext uri="{FF2B5EF4-FFF2-40B4-BE49-F238E27FC236}">
                <a16:creationId xmlns:a16="http://schemas.microsoft.com/office/drawing/2014/main" id="{2EE5B46A-28E0-4702-B7E9-EF12B6FB40C1}"/>
              </a:ext>
            </a:extLst>
          </p:cNvPr>
          <p:cNvSpPr>
            <a:spLocks noGrp="1"/>
          </p:cNvSpPr>
          <p:nvPr>
            <p:ph type="title"/>
          </p:nvPr>
        </p:nvSpPr>
        <p:spPr/>
        <p:txBody>
          <a:bodyPr/>
          <a:lstStyle/>
          <a:p>
            <a:r>
              <a:rPr lang="en-US" dirty="0"/>
              <a:t>How Do PBMs Make Their Money?</a:t>
            </a:r>
          </a:p>
        </p:txBody>
      </p:sp>
    </p:spTree>
    <p:custDataLst>
      <p:tags r:id="rId1"/>
    </p:custDataLst>
    <p:extLst>
      <p:ext uri="{BB962C8B-B14F-4D97-AF65-F5344CB8AC3E}">
        <p14:creationId xmlns:p14="http://schemas.microsoft.com/office/powerpoint/2010/main" val="4220720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3385" y="1765935"/>
            <a:ext cx="8099745" cy="369332"/>
          </a:xfrm>
          <a:prstGeom prst="rect">
            <a:avLst/>
          </a:prstGeom>
          <a:noFill/>
        </p:spPr>
        <p:txBody>
          <a:bodyPr wrap="square" rtlCol="0">
            <a:spAutoFit/>
          </a:bodyPr>
          <a:lstStyle/>
          <a:p>
            <a:pPr marL="0" lvl="1" defTabSz="914400">
              <a:spcBef>
                <a:spcPts val="1200"/>
              </a:spcBef>
              <a:spcAft>
                <a:spcPts val="600"/>
              </a:spcAft>
              <a:buClr>
                <a:srgbClr val="09549B"/>
              </a:buClr>
              <a:buSzPct val="100000"/>
            </a:pPr>
            <a:r>
              <a:rPr lang="en-US" dirty="0">
                <a:latin typeface="Century Gothic" panose="020B0502020202020204" pitchFamily="34" charset="0"/>
                <a:cs typeface="Helvetica" panose="020B0604020202020204" pitchFamily="34" charset="0"/>
              </a:rPr>
              <a:t>Most buyers are unfamiliar with what the term </a:t>
            </a:r>
            <a:r>
              <a:rPr lang="en-US" b="1" i="1" dirty="0">
                <a:latin typeface="Century Gothic" panose="020B0502020202020204" pitchFamily="34" charset="0"/>
                <a:cs typeface="Helvetica" panose="020B0604020202020204" pitchFamily="34" charset="0"/>
              </a:rPr>
              <a:t>Spread Pricing </a:t>
            </a:r>
            <a:r>
              <a:rPr lang="en-US" dirty="0">
                <a:latin typeface="Century Gothic" panose="020B0502020202020204" pitchFamily="34" charset="0"/>
                <a:cs typeface="Helvetica" panose="020B0604020202020204" pitchFamily="34" charset="0"/>
              </a:rPr>
              <a:t>means</a:t>
            </a:r>
            <a:endParaRPr lang="en-US" sz="1800" dirty="0">
              <a:latin typeface="Century Gothic" panose="020B0502020202020204" pitchFamily="34" charset="0"/>
              <a:cs typeface="Helvetica"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36960" y="3604434"/>
            <a:ext cx="1562571" cy="12190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78562" y="4154232"/>
            <a:ext cx="718249" cy="1224282"/>
          </a:xfrm>
          <a:prstGeom prst="rect">
            <a:avLst/>
          </a:prstGeom>
        </p:spPr>
      </p:pic>
      <p:sp>
        <p:nvSpPr>
          <p:cNvPr id="16" name="TextBox 15"/>
          <p:cNvSpPr txBox="1"/>
          <p:nvPr/>
        </p:nvSpPr>
        <p:spPr>
          <a:xfrm>
            <a:off x="329283" y="3107125"/>
            <a:ext cx="1900111" cy="1015663"/>
          </a:xfrm>
          <a:prstGeom prst="rect">
            <a:avLst/>
          </a:prstGeom>
          <a:noFill/>
          <a:ln w="9525">
            <a:noFill/>
          </a:ln>
        </p:spPr>
        <p:txBody>
          <a:bodyPr wrap="square" rtlCol="0">
            <a:spAutoFit/>
          </a:bodyPr>
          <a:lstStyle/>
          <a:p>
            <a:pPr indent="-285750" algn="ctr" fontAlgn="base">
              <a:spcBef>
                <a:spcPct val="0"/>
              </a:spcBef>
              <a:spcAft>
                <a:spcPts val="600"/>
              </a:spcAft>
              <a:buClr>
                <a:srgbClr val="09549B"/>
              </a:buClr>
              <a:buSzPct val="100000"/>
            </a:pPr>
            <a:r>
              <a:rPr lang="en-US" sz="1200" dirty="0">
                <a:latin typeface="Century Gothic" panose="020B0502020202020204" pitchFamily="34" charset="0"/>
                <a:cs typeface="Helvetica" panose="020B0604020202020204" pitchFamily="34" charset="0"/>
              </a:rPr>
              <a:t>Employee fills a prescription at a pharmacy, using Employer provided Rx coverage</a:t>
            </a:r>
          </a:p>
        </p:txBody>
      </p:sp>
      <p:sp>
        <p:nvSpPr>
          <p:cNvPr id="28" name="TextBox 27"/>
          <p:cNvSpPr txBox="1"/>
          <p:nvPr/>
        </p:nvSpPr>
        <p:spPr>
          <a:xfrm>
            <a:off x="5569843" y="3672078"/>
            <a:ext cx="833933" cy="400110"/>
          </a:xfrm>
          <a:prstGeom prst="rect">
            <a:avLst/>
          </a:prstGeom>
          <a:noFill/>
          <a:ln w="9525">
            <a:noFill/>
          </a:ln>
        </p:spPr>
        <p:txBody>
          <a:bodyPr wrap="square" rtlCol="0">
            <a:spAutoFit/>
          </a:bodyPr>
          <a:lstStyle/>
          <a:p>
            <a:pPr indent="-285750" fontAlgn="base">
              <a:spcBef>
                <a:spcPct val="0"/>
              </a:spcBef>
              <a:spcAft>
                <a:spcPts val="600"/>
              </a:spcAft>
              <a:buClr>
                <a:srgbClr val="09549B"/>
              </a:buClr>
              <a:buSzPct val="100000"/>
            </a:pPr>
            <a:r>
              <a:rPr lang="en-US" sz="2000" b="1" dirty="0">
                <a:solidFill>
                  <a:srgbClr val="00B050"/>
                </a:solidFill>
                <a:latin typeface="Century Gothic" panose="020B0502020202020204" pitchFamily="34" charset="0"/>
                <a:cs typeface="Helvetica" panose="020B0604020202020204" pitchFamily="34" charset="0"/>
              </a:rPr>
              <a:t>+$30</a:t>
            </a:r>
          </a:p>
        </p:txBody>
      </p:sp>
      <p:sp>
        <p:nvSpPr>
          <p:cNvPr id="21" name="TextBox 20"/>
          <p:cNvSpPr txBox="1"/>
          <p:nvPr/>
        </p:nvSpPr>
        <p:spPr>
          <a:xfrm>
            <a:off x="2494555" y="5269820"/>
            <a:ext cx="1752364" cy="1092607"/>
          </a:xfrm>
          <a:prstGeom prst="rect">
            <a:avLst/>
          </a:prstGeom>
          <a:noFill/>
          <a:ln w="9525">
            <a:noFill/>
          </a:ln>
        </p:spPr>
        <p:txBody>
          <a:bodyPr wrap="square" rtlCol="0">
            <a:spAutoFit/>
          </a:bodyPr>
          <a:lstStyle/>
          <a:p>
            <a:pPr indent="-285750" algn="ctr" fontAlgn="base">
              <a:spcBef>
                <a:spcPct val="0"/>
              </a:spcBef>
              <a:spcAft>
                <a:spcPts val="600"/>
              </a:spcAft>
              <a:buClr>
                <a:srgbClr val="09549B"/>
              </a:buClr>
              <a:buSzPct val="100000"/>
            </a:pPr>
            <a:r>
              <a:rPr lang="en-US" sz="1200" dirty="0">
                <a:latin typeface="Century Gothic" panose="020B0502020202020204" pitchFamily="34" charset="0"/>
                <a:cs typeface="Helvetica" panose="020B0604020202020204" pitchFamily="34" charset="0"/>
              </a:rPr>
              <a:t>Pharmacy bills </a:t>
            </a:r>
            <a:r>
              <a:rPr lang="en-US" sz="1200" b="1" dirty="0">
                <a:latin typeface="Century Gothic" panose="020B0502020202020204" pitchFamily="34" charset="0"/>
                <a:cs typeface="Helvetica" panose="020B0604020202020204" pitchFamily="34" charset="0"/>
              </a:rPr>
              <a:t>Pharmacy Benefit Manager </a:t>
            </a:r>
            <a:r>
              <a:rPr lang="en-US" sz="1200" dirty="0">
                <a:latin typeface="Century Gothic" panose="020B0502020202020204" pitchFamily="34" charset="0"/>
                <a:cs typeface="Helvetica" panose="020B0604020202020204" pitchFamily="34" charset="0"/>
              </a:rPr>
              <a:t>(Rx Carrier) negotiated rate </a:t>
            </a:r>
          </a:p>
          <a:p>
            <a:pPr indent="-285750" algn="ctr" fontAlgn="base">
              <a:spcBef>
                <a:spcPct val="0"/>
              </a:spcBef>
              <a:spcAft>
                <a:spcPts val="600"/>
              </a:spcAft>
              <a:buClr>
                <a:srgbClr val="09549B"/>
              </a:buClr>
              <a:buSzPct val="100000"/>
            </a:pPr>
            <a:r>
              <a:rPr lang="en-US" sz="1200" b="1" dirty="0">
                <a:latin typeface="Century Gothic" panose="020B0502020202020204" pitchFamily="34" charset="0"/>
                <a:cs typeface="Helvetica" panose="020B0604020202020204" pitchFamily="34" charset="0"/>
              </a:rPr>
              <a:t>Ex: $100</a:t>
            </a:r>
          </a:p>
        </p:txBody>
      </p:sp>
      <p:sp>
        <p:nvSpPr>
          <p:cNvPr id="26" name="TextBox 25"/>
          <p:cNvSpPr txBox="1"/>
          <p:nvPr/>
        </p:nvSpPr>
        <p:spPr>
          <a:xfrm>
            <a:off x="5719937" y="2656646"/>
            <a:ext cx="1858061" cy="907941"/>
          </a:xfrm>
          <a:prstGeom prst="rect">
            <a:avLst/>
          </a:prstGeom>
          <a:noFill/>
          <a:ln w="9525">
            <a:noFill/>
          </a:ln>
        </p:spPr>
        <p:txBody>
          <a:bodyPr wrap="square" rtlCol="0">
            <a:spAutoFit/>
          </a:bodyPr>
          <a:lstStyle/>
          <a:p>
            <a:pPr indent="-285750" algn="ctr" fontAlgn="base">
              <a:spcBef>
                <a:spcPct val="0"/>
              </a:spcBef>
              <a:spcAft>
                <a:spcPts val="600"/>
              </a:spcAft>
              <a:buClr>
                <a:srgbClr val="09549B"/>
              </a:buClr>
              <a:buSzPct val="100000"/>
            </a:pPr>
            <a:r>
              <a:rPr lang="en-US" sz="1200" dirty="0">
                <a:latin typeface="Century Gothic" panose="020B0502020202020204" pitchFamily="34" charset="0"/>
                <a:cs typeface="Helvetica" panose="020B0604020202020204" pitchFamily="34" charset="0"/>
              </a:rPr>
              <a:t>PBM bills the Employer (Plan Sponsor) at a higher price</a:t>
            </a:r>
          </a:p>
          <a:p>
            <a:pPr indent="-285750" algn="ctr" fontAlgn="base">
              <a:spcBef>
                <a:spcPct val="0"/>
              </a:spcBef>
              <a:spcAft>
                <a:spcPts val="600"/>
              </a:spcAft>
              <a:buClr>
                <a:srgbClr val="09549B"/>
              </a:buClr>
              <a:buSzPct val="100000"/>
            </a:pPr>
            <a:r>
              <a:rPr lang="en-US" sz="1200" b="1" dirty="0">
                <a:latin typeface="Century Gothic" panose="020B0502020202020204" pitchFamily="34" charset="0"/>
                <a:cs typeface="Helvetica" panose="020B0604020202020204" pitchFamily="34" charset="0"/>
              </a:rPr>
              <a:t>Ex: $130</a:t>
            </a:r>
          </a:p>
        </p:txBody>
      </p:sp>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9334" y="2163787"/>
            <a:ext cx="314445" cy="943338"/>
          </a:xfrm>
          <a:prstGeom prst="rect">
            <a:avLst/>
          </a:prstGeom>
        </p:spPr>
      </p:pic>
      <p:sp>
        <p:nvSpPr>
          <p:cNvPr id="5" name="Arrow: Curved Right 4">
            <a:extLst>
              <a:ext uri="{FF2B5EF4-FFF2-40B4-BE49-F238E27FC236}">
                <a16:creationId xmlns:a16="http://schemas.microsoft.com/office/drawing/2014/main" id="{08EA8C30-61CE-4FE4-BC9A-2C97386594DF}"/>
              </a:ext>
            </a:extLst>
          </p:cNvPr>
          <p:cNvSpPr/>
          <p:nvPr/>
        </p:nvSpPr>
        <p:spPr>
          <a:xfrm rot="15712265">
            <a:off x="3019342" y="3795394"/>
            <a:ext cx="1247635" cy="4163588"/>
          </a:xfrm>
          <a:prstGeom prst="curvedRightArrow">
            <a:avLst>
              <a:gd name="adj1" fmla="val 25000"/>
              <a:gd name="adj2" fmla="val 5896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rrow: Curved Left 12">
            <a:extLst>
              <a:ext uri="{FF2B5EF4-FFF2-40B4-BE49-F238E27FC236}">
                <a16:creationId xmlns:a16="http://schemas.microsoft.com/office/drawing/2014/main" id="{39495959-D333-45AA-814B-4ECEBF46CB28}"/>
              </a:ext>
            </a:extLst>
          </p:cNvPr>
          <p:cNvSpPr/>
          <p:nvPr/>
        </p:nvSpPr>
        <p:spPr>
          <a:xfrm rot="20510756">
            <a:off x="1575624" y="2292572"/>
            <a:ext cx="939833" cy="26447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urved Down 14">
            <a:extLst>
              <a:ext uri="{FF2B5EF4-FFF2-40B4-BE49-F238E27FC236}">
                <a16:creationId xmlns:a16="http://schemas.microsoft.com/office/drawing/2014/main" id="{3D604506-78A7-4966-A445-174E8E9E6D0D}"/>
              </a:ext>
            </a:extLst>
          </p:cNvPr>
          <p:cNvSpPr/>
          <p:nvPr/>
        </p:nvSpPr>
        <p:spPr>
          <a:xfrm>
            <a:off x="5084141" y="2390149"/>
            <a:ext cx="3297829" cy="10974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7" name="Group 16">
            <a:extLst>
              <a:ext uri="{FF2B5EF4-FFF2-40B4-BE49-F238E27FC236}">
                <a16:creationId xmlns:a16="http://schemas.microsoft.com/office/drawing/2014/main" id="{39E1913A-7760-4EAE-B2BC-54A3BE11E260}"/>
              </a:ext>
            </a:extLst>
          </p:cNvPr>
          <p:cNvGrpSpPr/>
          <p:nvPr/>
        </p:nvGrpSpPr>
        <p:grpSpPr>
          <a:xfrm>
            <a:off x="4472124" y="3672078"/>
            <a:ext cx="1514686" cy="1162212"/>
            <a:chOff x="4541792" y="3889792"/>
            <a:chExt cx="1514686" cy="1162212"/>
          </a:xfrm>
        </p:grpSpPr>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41792" y="3889792"/>
              <a:ext cx="1514686" cy="1162212"/>
            </a:xfrm>
            <a:prstGeom prst="rect">
              <a:avLst/>
            </a:prstGeom>
          </p:spPr>
        </p:pic>
        <p:sp>
          <p:nvSpPr>
            <p:cNvPr id="34" name="TextBox 33">
              <a:extLst>
                <a:ext uri="{FF2B5EF4-FFF2-40B4-BE49-F238E27FC236}">
                  <a16:creationId xmlns:a16="http://schemas.microsoft.com/office/drawing/2014/main" id="{77F0DF5B-C34E-4AAF-9CFF-0785479F4559}"/>
                </a:ext>
              </a:extLst>
            </p:cNvPr>
            <p:cNvSpPr txBox="1"/>
            <p:nvPr/>
          </p:nvSpPr>
          <p:spPr>
            <a:xfrm>
              <a:off x="4998720" y="3980524"/>
              <a:ext cx="583475" cy="261610"/>
            </a:xfrm>
            <a:prstGeom prst="rect">
              <a:avLst/>
            </a:prstGeom>
            <a:solidFill>
              <a:srgbClr val="FFFFFF"/>
            </a:solidFill>
            <a:ln w="9525">
              <a:solidFill>
                <a:srgbClr val="FFFFFF"/>
              </a:solidFill>
            </a:ln>
          </p:spPr>
          <p:txBody>
            <a:bodyPr wrap="square" rtlCol="0">
              <a:spAutoFit/>
            </a:bodyPr>
            <a:lstStyle/>
            <a:p>
              <a:pPr indent="-285750" algn="ctr" fontAlgn="base">
                <a:spcBef>
                  <a:spcPct val="0"/>
                </a:spcBef>
                <a:spcAft>
                  <a:spcPts val="600"/>
                </a:spcAft>
                <a:buClr>
                  <a:srgbClr val="09549B"/>
                </a:buClr>
                <a:buSzPct val="100000"/>
              </a:pPr>
              <a:r>
                <a:rPr lang="en-US" sz="1100" b="1" i="1" dirty="0">
                  <a:solidFill>
                    <a:srgbClr val="6D6E71"/>
                  </a:solidFill>
                  <a:latin typeface="Century Gothic" panose="020B0502020202020204" pitchFamily="34" charset="0"/>
                  <a:cs typeface="Helvetica" panose="020B0604020202020204" pitchFamily="34" charset="0"/>
                </a:rPr>
                <a:t>PBM</a:t>
              </a:r>
            </a:p>
          </p:txBody>
        </p:sp>
      </p:grpSp>
      <p:sp>
        <p:nvSpPr>
          <p:cNvPr id="8" name="Title 7">
            <a:extLst>
              <a:ext uri="{FF2B5EF4-FFF2-40B4-BE49-F238E27FC236}">
                <a16:creationId xmlns:a16="http://schemas.microsoft.com/office/drawing/2014/main" id="{E66880B0-3EFB-4979-B1E2-5443BA7FA222}"/>
              </a:ext>
            </a:extLst>
          </p:cNvPr>
          <p:cNvSpPr>
            <a:spLocks noGrp="1"/>
          </p:cNvSpPr>
          <p:nvPr>
            <p:ph type="title"/>
          </p:nvPr>
        </p:nvSpPr>
        <p:spPr/>
        <p:txBody>
          <a:bodyPr/>
          <a:lstStyle/>
          <a:p>
            <a:r>
              <a:rPr lang="en-US" dirty="0"/>
              <a:t>Issue: Spread Pricing</a:t>
            </a:r>
          </a:p>
        </p:txBody>
      </p:sp>
    </p:spTree>
    <p:custDataLst>
      <p:tags r:id="rId1"/>
    </p:custDataLst>
    <p:extLst>
      <p:ext uri="{BB962C8B-B14F-4D97-AF65-F5344CB8AC3E}">
        <p14:creationId xmlns:p14="http://schemas.microsoft.com/office/powerpoint/2010/main" val="40950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4" fill="hold" nodeType="withEffect">
                                  <p:stCondLst>
                                    <p:cond delay="25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1" presetClass="entr" presetSubtype="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1" fill="hold" nodeType="with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par>
                                <p:cTn id="34" presetID="1" presetClass="entr" presetSubtype="0" fill="hold" grpId="0" nodeType="withEffect">
                                  <p:stCondLst>
                                    <p:cond delay="25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P spid="21" grpId="0"/>
      <p:bldP spid="26" grpId="0"/>
      <p:bldP spid="5" grpId="0" animBg="1"/>
      <p:bldP spid="13"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9549B"/>
                </a:solidFill>
              </a:rPr>
              <a:t>Rebates</a:t>
            </a:r>
          </a:p>
        </p:txBody>
      </p:sp>
      <p:sp>
        <p:nvSpPr>
          <p:cNvPr id="4" name="TextBox 3">
            <a:extLst>
              <a:ext uri="{FF2B5EF4-FFF2-40B4-BE49-F238E27FC236}">
                <a16:creationId xmlns:a16="http://schemas.microsoft.com/office/drawing/2014/main" id="{D3B9D203-16BD-4626-BD36-995BDC3D8EB4}"/>
              </a:ext>
            </a:extLst>
          </p:cNvPr>
          <p:cNvSpPr txBox="1"/>
          <p:nvPr/>
        </p:nvSpPr>
        <p:spPr>
          <a:xfrm>
            <a:off x="421558" y="1594646"/>
            <a:ext cx="8445190" cy="492443"/>
          </a:xfrm>
          <a:prstGeom prst="rect">
            <a:avLst/>
          </a:prstGeom>
          <a:noFill/>
        </p:spPr>
        <p:txBody>
          <a:bodyPr wrap="square" lIns="0" tIns="0" rIns="0" bIns="0" rtlCol="0">
            <a:spAutoFit/>
          </a:bodyPr>
          <a:lstStyle>
            <a:defPPr>
              <a:defRPr lang="en-US"/>
            </a:defPPr>
            <a:lvl1pPr algn="ctr" defTabSz="1005840" fontAlgn="base">
              <a:spcBef>
                <a:spcPct val="20000"/>
              </a:spcBef>
              <a:spcAft>
                <a:spcPct val="0"/>
              </a:spcAft>
              <a:buClr>
                <a:srgbClr val="1B5599"/>
              </a:buClr>
              <a:buSzPct val="90000"/>
              <a:defRPr sz="1600">
                <a:solidFill>
                  <a:srgbClr val="09549B"/>
                </a:solidFill>
                <a:latin typeface="Century Gothic" panose="020B0502020202020204" pitchFamily="34" charset="0"/>
              </a:defRPr>
            </a:lvl1pPr>
          </a:lstStyle>
          <a:p>
            <a:r>
              <a:rPr lang="en-US" spc="-20" dirty="0">
                <a:solidFill>
                  <a:srgbClr val="00529B"/>
                </a:solidFill>
              </a:rPr>
              <a:t>Rebates paid from the drug manufacturer to the PBM, now</a:t>
            </a:r>
            <a:br>
              <a:rPr lang="en-US" spc="-20" dirty="0">
                <a:solidFill>
                  <a:srgbClr val="00529B"/>
                </a:solidFill>
              </a:rPr>
            </a:br>
            <a:r>
              <a:rPr lang="en-US" spc="-20" dirty="0">
                <a:solidFill>
                  <a:srgbClr val="00529B"/>
                </a:solidFill>
              </a:rPr>
              <a:t>account for as much as 33% of total pharmacy expense.</a:t>
            </a:r>
          </a:p>
        </p:txBody>
      </p:sp>
      <p:sp>
        <p:nvSpPr>
          <p:cNvPr id="7" name="TextBox 6">
            <a:extLst>
              <a:ext uri="{FF2B5EF4-FFF2-40B4-BE49-F238E27FC236}">
                <a16:creationId xmlns:a16="http://schemas.microsoft.com/office/drawing/2014/main" id="{FEEE7F30-169E-4C34-93D7-3CC42A038AC5}"/>
              </a:ext>
            </a:extLst>
          </p:cNvPr>
          <p:cNvSpPr txBox="1"/>
          <p:nvPr/>
        </p:nvSpPr>
        <p:spPr>
          <a:xfrm>
            <a:off x="5247803" y="2655173"/>
            <a:ext cx="3618945" cy="1988734"/>
          </a:xfrm>
          <a:prstGeom prst="rect">
            <a:avLst/>
          </a:prstGeom>
          <a:solidFill>
            <a:srgbClr val="CEDFEF"/>
          </a:solidFill>
        </p:spPr>
        <p:txBody>
          <a:bodyPr wrap="square" lIns="137160" rIns="137160" rtlCol="0" anchor="ctr" anchorCtr="0">
            <a:noAutofit/>
          </a:bodyPr>
          <a:lstStyle/>
          <a:p>
            <a:pPr marL="171450" indent="-171450">
              <a:spcBef>
                <a:spcPts val="150"/>
              </a:spcBef>
              <a:spcAft>
                <a:spcPts val="150"/>
              </a:spcAft>
              <a:buClr>
                <a:srgbClr val="2F5597"/>
              </a:buClr>
              <a:buFont typeface="Wingdings" panose="05000000000000000000" pitchFamily="2" charset="2"/>
              <a:buChar char="§"/>
            </a:pPr>
            <a:r>
              <a:rPr lang="en-US" sz="1100" spc="-20" dirty="0"/>
              <a:t>Carrier/PBM states that they are contracting with manufacturers for their “own account” or benefit AND that the customer acknowledges that </a:t>
            </a:r>
            <a:r>
              <a:rPr lang="en-US" sz="1100" b="1" spc="-20" dirty="0"/>
              <a:t>Carrier/PBM will retain all or some portion of the rebates received</a:t>
            </a:r>
            <a:r>
              <a:rPr lang="en-US" sz="1100" spc="-20" dirty="0"/>
              <a:t>.</a:t>
            </a:r>
          </a:p>
          <a:p>
            <a:pPr marL="171450" indent="-171450">
              <a:spcBef>
                <a:spcPts val="150"/>
              </a:spcBef>
              <a:spcAft>
                <a:spcPts val="150"/>
              </a:spcAft>
              <a:buClr>
                <a:srgbClr val="2F5597"/>
              </a:buClr>
              <a:buFont typeface="Wingdings" panose="05000000000000000000" pitchFamily="2" charset="2"/>
              <a:buChar char="§"/>
            </a:pPr>
            <a:r>
              <a:rPr lang="en-US" sz="1100" spc="-20" dirty="0"/>
              <a:t>Employer acknowledges that Carrier/PBM receives other payments from drug manufacturers that are </a:t>
            </a:r>
            <a:r>
              <a:rPr lang="en-US" sz="1100" b="1" spc="-20" dirty="0"/>
              <a:t>not rebates but are additional sources of profit</a:t>
            </a:r>
            <a:r>
              <a:rPr lang="en-US" sz="1100" spc="-20" dirty="0"/>
              <a:t>.</a:t>
            </a:r>
          </a:p>
          <a:p>
            <a:pPr marL="171450" indent="-171450">
              <a:spcBef>
                <a:spcPts val="150"/>
              </a:spcBef>
              <a:spcAft>
                <a:spcPts val="150"/>
              </a:spcAft>
              <a:buClr>
                <a:srgbClr val="2F5597"/>
              </a:buClr>
              <a:buFont typeface="Wingdings" panose="05000000000000000000" pitchFamily="2" charset="2"/>
              <a:buChar char="§"/>
            </a:pPr>
            <a:r>
              <a:rPr lang="en-US" sz="1100" spc="-20" dirty="0"/>
              <a:t>Typical rebates and fees can easily exceed $500 PEPY</a:t>
            </a:r>
            <a:endParaRPr lang="en-US" sz="1000" spc="-20" dirty="0"/>
          </a:p>
        </p:txBody>
      </p:sp>
      <p:sp>
        <p:nvSpPr>
          <p:cNvPr id="8" name="Rectangle 7">
            <a:extLst>
              <a:ext uri="{FF2B5EF4-FFF2-40B4-BE49-F238E27FC236}">
                <a16:creationId xmlns:a16="http://schemas.microsoft.com/office/drawing/2014/main" id="{80974B42-92F1-4559-A4A1-23A68E6AE216}"/>
              </a:ext>
            </a:extLst>
          </p:cNvPr>
          <p:cNvSpPr/>
          <p:nvPr/>
        </p:nvSpPr>
        <p:spPr>
          <a:xfrm>
            <a:off x="305844" y="2173169"/>
            <a:ext cx="5297787" cy="492443"/>
          </a:xfrm>
          <a:prstGeom prst="rect">
            <a:avLst/>
          </a:prstGeom>
        </p:spPr>
        <p:txBody>
          <a:bodyPr wrap="square" lIns="0" tIns="0" rIns="0" bIns="0">
            <a:spAutoFit/>
          </a:bodyPr>
          <a:lstStyle/>
          <a:p>
            <a:pPr marR="0" lvl="0" indent="0" algn="ctr" fontAlgn="auto">
              <a:lnSpc>
                <a:spcPct val="100000"/>
              </a:lnSpc>
              <a:spcBef>
                <a:spcPts val="0"/>
              </a:spcBef>
              <a:spcAft>
                <a:spcPts val="0"/>
              </a:spcAft>
              <a:buClrTx/>
              <a:buSzTx/>
              <a:buFontTx/>
              <a:buNone/>
              <a:tabLst/>
              <a:defRPr/>
            </a:pPr>
            <a:r>
              <a:rPr lang="en-US" sz="1600" b="1" i="1" dirty="0">
                <a:solidFill>
                  <a:srgbClr val="3C7EC1"/>
                </a:solidFill>
              </a:rPr>
              <a:t>Typical Contract Language that Drives PBM Profit by Retaining Rebates and other Fees</a:t>
            </a:r>
          </a:p>
        </p:txBody>
      </p:sp>
      <p:pic>
        <p:nvPicPr>
          <p:cNvPr id="9" name="Picture 8">
            <a:extLst>
              <a:ext uri="{FF2B5EF4-FFF2-40B4-BE49-F238E27FC236}">
                <a16:creationId xmlns:a16="http://schemas.microsoft.com/office/drawing/2014/main" id="{687053D4-6926-4A92-80B8-0532EA6A03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622" r="1071" b="12054"/>
          <a:stretch/>
        </p:blipFill>
        <p:spPr>
          <a:xfrm>
            <a:off x="588782" y="2776809"/>
            <a:ext cx="3618946" cy="819310"/>
          </a:xfrm>
          <a:prstGeom prst="rect">
            <a:avLst/>
          </a:prstGeom>
          <a:ln>
            <a:solidFill>
              <a:schemeClr val="tx1"/>
            </a:solidFill>
          </a:ln>
        </p:spPr>
      </p:pic>
      <p:pic>
        <p:nvPicPr>
          <p:cNvPr id="10" name="Picture 9">
            <a:extLst>
              <a:ext uri="{FF2B5EF4-FFF2-40B4-BE49-F238E27FC236}">
                <a16:creationId xmlns:a16="http://schemas.microsoft.com/office/drawing/2014/main" id="{52AD3E60-23DC-4B39-82C1-81748C4E61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536" b="19834"/>
          <a:stretch/>
        </p:blipFill>
        <p:spPr>
          <a:xfrm>
            <a:off x="1400176" y="3530522"/>
            <a:ext cx="3536098" cy="1080086"/>
          </a:xfrm>
          <a:prstGeom prst="rect">
            <a:avLst/>
          </a:prstGeom>
          <a:ln>
            <a:solidFill>
              <a:schemeClr val="tx1"/>
            </a:solidFill>
          </a:ln>
        </p:spPr>
      </p:pic>
      <p:sp>
        <p:nvSpPr>
          <p:cNvPr id="15" name="Rectangle 14">
            <a:extLst>
              <a:ext uri="{FF2B5EF4-FFF2-40B4-BE49-F238E27FC236}">
                <a16:creationId xmlns:a16="http://schemas.microsoft.com/office/drawing/2014/main" id="{CA83EF4E-58B7-429C-BACC-B36B3EA8E3EF}"/>
              </a:ext>
            </a:extLst>
          </p:cNvPr>
          <p:cNvSpPr>
            <a:spLocks noChangeAspect="1"/>
          </p:cNvSpPr>
          <p:nvPr/>
        </p:nvSpPr>
        <p:spPr>
          <a:xfrm>
            <a:off x="676656" y="5152870"/>
            <a:ext cx="4114800" cy="10827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5000"/>
              </a:lnSpc>
            </a:pPr>
            <a:r>
              <a:rPr lang="en-US" sz="800" b="1" dirty="0">
                <a:solidFill>
                  <a:srgbClr val="00529B"/>
                </a:solidFill>
                <a:latin typeface="Century Gothic" panose="020B0502020202020204" pitchFamily="34" charset="0"/>
                <a:cs typeface="Times New Roman" panose="02020603050405020304" pitchFamily="18" charset="0"/>
              </a:rPr>
              <a:t>Administrative Services and Fees.</a:t>
            </a:r>
          </a:p>
          <a:p>
            <a:pPr>
              <a:lnSpc>
                <a:spcPct val="95000"/>
              </a:lnSpc>
            </a:pPr>
            <a:endParaRPr lang="en-US" sz="800" b="1" dirty="0">
              <a:solidFill>
                <a:schemeClr val="tx1">
                  <a:lumMod val="95000"/>
                  <a:lumOff val="5000"/>
                </a:schemeClr>
              </a:solidFill>
              <a:latin typeface="Century Gothic" panose="020B0502020202020204" pitchFamily="34" charset="0"/>
              <a:cs typeface="Times New Roman" panose="02020603050405020304" pitchFamily="18" charset="0"/>
            </a:endParaRPr>
          </a:p>
          <a:p>
            <a:pPr>
              <a:lnSpc>
                <a:spcPct val="95000"/>
              </a:lnSpc>
              <a:tabLst>
                <a:tab pos="1028700" algn="l"/>
              </a:tabLst>
            </a:pPr>
            <a:r>
              <a:rPr lang="en-US" sz="800" b="1" dirty="0">
                <a:solidFill>
                  <a:schemeClr val="tx1">
                    <a:lumMod val="95000"/>
                    <a:lumOff val="5000"/>
                  </a:schemeClr>
                </a:solidFill>
                <a:latin typeface="Century Gothic" panose="020B0502020202020204" pitchFamily="34" charset="0"/>
                <a:cs typeface="Times New Roman" panose="02020603050405020304" pitchFamily="18" charset="0"/>
              </a:rPr>
              <a:t>Administrative Fee</a:t>
            </a:r>
          </a:p>
          <a:p>
            <a:pPr>
              <a:lnSpc>
                <a:spcPct val="95000"/>
              </a:lnSpc>
              <a:tabLst>
                <a:tab pos="1028700" algn="l"/>
              </a:tabLst>
            </a:pPr>
            <a:r>
              <a:rPr lang="en-US" sz="800" dirty="0">
                <a:solidFill>
                  <a:schemeClr val="tx1">
                    <a:lumMod val="95000"/>
                    <a:lumOff val="5000"/>
                  </a:schemeClr>
                </a:solidFill>
                <a:latin typeface="Century Gothic" panose="020B0502020202020204" pitchFamily="34" charset="0"/>
                <a:cs typeface="Times New Roman" panose="02020603050405020304" pitchFamily="18" charset="0"/>
              </a:rPr>
              <a:t>  $2.75 per paid claim</a:t>
            </a:r>
          </a:p>
          <a:p>
            <a:pPr>
              <a:lnSpc>
                <a:spcPct val="95000"/>
              </a:lnSpc>
              <a:tabLst>
                <a:tab pos="1028700" algn="l"/>
              </a:tabLst>
            </a:pPr>
            <a:endParaRPr lang="en-US" sz="800" dirty="0">
              <a:solidFill>
                <a:schemeClr val="tx1">
                  <a:lumMod val="95000"/>
                  <a:lumOff val="5000"/>
                </a:schemeClr>
              </a:solidFill>
              <a:latin typeface="Century Gothic" panose="020B0502020202020204" pitchFamily="34" charset="0"/>
              <a:cs typeface="Times New Roman" panose="02020603050405020304" pitchFamily="18" charset="0"/>
            </a:endParaRPr>
          </a:p>
          <a:p>
            <a:pPr>
              <a:lnSpc>
                <a:spcPct val="95000"/>
              </a:lnSpc>
              <a:tabLst>
                <a:tab pos="1028700" algn="l"/>
              </a:tabLst>
            </a:pPr>
            <a:r>
              <a:rPr lang="en-US" sz="800" b="1" dirty="0">
                <a:solidFill>
                  <a:schemeClr val="tx1">
                    <a:lumMod val="95000"/>
                    <a:lumOff val="5000"/>
                  </a:schemeClr>
                </a:solidFill>
                <a:latin typeface="Century Gothic" panose="020B0502020202020204" pitchFamily="34" charset="0"/>
                <a:cs typeface="Times New Roman" panose="02020603050405020304" pitchFamily="18" charset="0"/>
              </a:rPr>
              <a:t>Rebate Sharing</a:t>
            </a:r>
          </a:p>
          <a:p>
            <a:pPr>
              <a:lnSpc>
                <a:spcPct val="95000"/>
              </a:lnSpc>
              <a:tabLst>
                <a:tab pos="1028700" algn="l"/>
              </a:tabLst>
            </a:pPr>
            <a:r>
              <a:rPr lang="en-US" sz="800" dirty="0">
                <a:solidFill>
                  <a:schemeClr val="tx1">
                    <a:lumMod val="95000"/>
                    <a:lumOff val="5000"/>
                  </a:schemeClr>
                </a:solidFill>
                <a:latin typeface="Century Gothic" panose="020B0502020202020204" pitchFamily="34" charset="0"/>
                <a:cs typeface="Times New Roman" panose="02020603050405020304" pitchFamily="18" charset="0"/>
              </a:rPr>
              <a:t>  100% to CLIENT</a:t>
            </a:r>
          </a:p>
        </p:txBody>
      </p:sp>
      <p:sp>
        <p:nvSpPr>
          <p:cNvPr id="17" name="Rectangle 16">
            <a:extLst>
              <a:ext uri="{FF2B5EF4-FFF2-40B4-BE49-F238E27FC236}">
                <a16:creationId xmlns:a16="http://schemas.microsoft.com/office/drawing/2014/main" id="{2FBBC501-AD41-4C92-9A20-65BD49849ABC}"/>
              </a:ext>
            </a:extLst>
          </p:cNvPr>
          <p:cNvSpPr/>
          <p:nvPr/>
        </p:nvSpPr>
        <p:spPr>
          <a:xfrm>
            <a:off x="364857" y="4788198"/>
            <a:ext cx="7524496" cy="246221"/>
          </a:xfrm>
          <a:prstGeom prst="rect">
            <a:avLst/>
          </a:prstGeom>
        </p:spPr>
        <p:txBody>
          <a:bodyPr wrap="none" lIns="0" tIns="0" rIns="0" bIns="0">
            <a:spAutoFit/>
          </a:bodyPr>
          <a:lstStyle/>
          <a:p>
            <a:pPr marR="0" lvl="0" indent="0" algn="ctr" fontAlgn="auto">
              <a:lnSpc>
                <a:spcPct val="100000"/>
              </a:lnSpc>
              <a:spcBef>
                <a:spcPts val="0"/>
              </a:spcBef>
              <a:spcAft>
                <a:spcPts val="0"/>
              </a:spcAft>
              <a:buClrTx/>
              <a:buSzTx/>
              <a:buFontTx/>
              <a:buNone/>
              <a:tabLst/>
              <a:defRPr/>
            </a:pPr>
            <a:r>
              <a:rPr lang="en-US" sz="1600" b="1" i="1" dirty="0">
                <a:solidFill>
                  <a:srgbClr val="3C7EC1"/>
                </a:solidFill>
              </a:rPr>
              <a:t>Desired State: Contract Language that Drives Employer Savings</a:t>
            </a:r>
          </a:p>
        </p:txBody>
      </p:sp>
      <p:sp>
        <p:nvSpPr>
          <p:cNvPr id="18" name="TextBox 17">
            <a:extLst>
              <a:ext uri="{FF2B5EF4-FFF2-40B4-BE49-F238E27FC236}">
                <a16:creationId xmlns:a16="http://schemas.microsoft.com/office/drawing/2014/main" id="{CC987371-5B9E-46B1-9DC3-3064C8C303FE}"/>
              </a:ext>
            </a:extLst>
          </p:cNvPr>
          <p:cNvSpPr txBox="1"/>
          <p:nvPr/>
        </p:nvSpPr>
        <p:spPr>
          <a:xfrm>
            <a:off x="5340350" y="5157216"/>
            <a:ext cx="3346704" cy="1078992"/>
          </a:xfrm>
          <a:prstGeom prst="rect">
            <a:avLst/>
          </a:prstGeom>
          <a:solidFill>
            <a:srgbClr val="CEDFEF"/>
          </a:solidFill>
        </p:spPr>
        <p:txBody>
          <a:bodyPr wrap="square" lIns="137160" rIns="137160" rtlCol="0" anchor="ctr" anchorCtr="0">
            <a:noAutofit/>
          </a:bodyPr>
          <a:lstStyle/>
          <a:p>
            <a:pPr marL="171450" indent="-171450">
              <a:spcBef>
                <a:spcPts val="150"/>
              </a:spcBef>
              <a:spcAft>
                <a:spcPts val="150"/>
              </a:spcAft>
              <a:buClr>
                <a:srgbClr val="2F5597"/>
              </a:buClr>
              <a:buFont typeface="Wingdings" panose="05000000000000000000" pitchFamily="2" charset="2"/>
              <a:buChar char="§"/>
            </a:pPr>
            <a:r>
              <a:rPr lang="en-US" sz="1150" spc="-20" dirty="0"/>
              <a:t>This contract has 100% sharing of rebates back to employer </a:t>
            </a:r>
            <a:r>
              <a:rPr lang="en-US" sz="1150" b="1" spc="-20" dirty="0"/>
              <a:t>in addition to minimum guarantees</a:t>
            </a:r>
            <a:r>
              <a:rPr lang="en-US" sz="1150" spc="-20" dirty="0"/>
              <a:t>.</a:t>
            </a:r>
          </a:p>
          <a:p>
            <a:pPr marL="171450" indent="-171450">
              <a:spcBef>
                <a:spcPts val="150"/>
              </a:spcBef>
              <a:spcAft>
                <a:spcPts val="150"/>
              </a:spcAft>
              <a:buClr>
                <a:srgbClr val="2F5597"/>
              </a:buClr>
              <a:buFont typeface="Wingdings" panose="05000000000000000000" pitchFamily="2" charset="2"/>
              <a:buChar char="§"/>
            </a:pPr>
            <a:r>
              <a:rPr lang="en-US" sz="1150" spc="-20" dirty="0"/>
              <a:t>Guarantees must be negotiated to offset projected carrier rebate revenue.</a:t>
            </a:r>
          </a:p>
        </p:txBody>
      </p:sp>
      <p:sp>
        <p:nvSpPr>
          <p:cNvPr id="19" name="Rectangle 18">
            <a:extLst>
              <a:ext uri="{FF2B5EF4-FFF2-40B4-BE49-F238E27FC236}">
                <a16:creationId xmlns:a16="http://schemas.microsoft.com/office/drawing/2014/main" id="{20A13299-38FC-404E-8D63-0CE1713E0FDA}"/>
              </a:ext>
            </a:extLst>
          </p:cNvPr>
          <p:cNvSpPr>
            <a:spLocks noChangeAspect="1"/>
          </p:cNvSpPr>
          <p:nvPr/>
        </p:nvSpPr>
        <p:spPr>
          <a:xfrm>
            <a:off x="2211770" y="5453571"/>
            <a:ext cx="2222500" cy="62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95000"/>
              </a:lnSpc>
            </a:pPr>
            <a:r>
              <a:rPr lang="en-US" sz="800" dirty="0">
                <a:solidFill>
                  <a:schemeClr val="tx1">
                    <a:lumMod val="95000"/>
                    <a:lumOff val="5000"/>
                  </a:schemeClr>
                </a:solidFill>
                <a:latin typeface="Century Gothic" panose="020B0502020202020204" pitchFamily="34" charset="0"/>
                <a:cs typeface="Times New Roman" panose="02020603050405020304" pitchFamily="18" charset="0"/>
              </a:rPr>
              <a:t>The minimum rebate guarantees are:</a:t>
            </a:r>
          </a:p>
          <a:p>
            <a:pPr>
              <a:lnSpc>
                <a:spcPct val="95000"/>
              </a:lnSpc>
              <a:spcBef>
                <a:spcPts val="300"/>
              </a:spcBef>
              <a:spcAft>
                <a:spcPts val="300"/>
              </a:spcAft>
            </a:pPr>
            <a:r>
              <a:rPr lang="en-US" sz="800" i="1" spc="-20" dirty="0">
                <a:solidFill>
                  <a:schemeClr val="tx1">
                    <a:lumMod val="95000"/>
                    <a:lumOff val="5000"/>
                  </a:schemeClr>
                </a:solidFill>
                <a:latin typeface="Century Gothic" panose="020B0502020202020204" pitchFamily="34" charset="0"/>
                <a:cs typeface="Times New Roman" panose="02020603050405020304" pitchFamily="18" charset="0"/>
              </a:rPr>
              <a:t>2019 3-tier rebates per qualified brand claim</a:t>
            </a:r>
          </a:p>
          <a:p>
            <a:pPr>
              <a:lnSpc>
                <a:spcPct val="95000"/>
              </a:lnSpc>
              <a:tabLst>
                <a:tab pos="742950" algn="l"/>
              </a:tabLst>
            </a:pPr>
            <a:r>
              <a:rPr lang="en-US" sz="800" i="1" dirty="0">
                <a:solidFill>
                  <a:schemeClr val="tx1">
                    <a:lumMod val="95000"/>
                    <a:lumOff val="5000"/>
                  </a:schemeClr>
                </a:solidFill>
                <a:latin typeface="Century Gothic" panose="020B0502020202020204" pitchFamily="34" charset="0"/>
                <a:cs typeface="Times New Roman" panose="02020603050405020304" pitchFamily="18" charset="0"/>
              </a:rPr>
              <a:t>  </a:t>
            </a:r>
            <a:r>
              <a:rPr lang="en-US" sz="800" b="1" i="1" dirty="0">
                <a:solidFill>
                  <a:schemeClr val="tx1">
                    <a:lumMod val="95000"/>
                    <a:lumOff val="5000"/>
                  </a:schemeClr>
                </a:solidFill>
                <a:latin typeface="Century Gothic" panose="020B0502020202020204" pitchFamily="34" charset="0"/>
                <a:cs typeface="Times New Roman" panose="02020603050405020304" pitchFamily="18" charset="0"/>
              </a:rPr>
              <a:t>Retail 1-30</a:t>
            </a:r>
            <a:r>
              <a:rPr lang="en-US" sz="800" i="1" dirty="0">
                <a:solidFill>
                  <a:schemeClr val="tx1">
                    <a:lumMod val="95000"/>
                    <a:lumOff val="5000"/>
                  </a:schemeClr>
                </a:solidFill>
                <a:latin typeface="Century Gothic" panose="020B0502020202020204" pitchFamily="34" charset="0"/>
                <a:cs typeface="Times New Roman" panose="02020603050405020304" pitchFamily="18" charset="0"/>
              </a:rPr>
              <a:t>	$146.00</a:t>
            </a:r>
          </a:p>
          <a:p>
            <a:pPr>
              <a:lnSpc>
                <a:spcPct val="95000"/>
              </a:lnSpc>
              <a:tabLst>
                <a:tab pos="742950" algn="l"/>
              </a:tabLst>
            </a:pPr>
            <a:r>
              <a:rPr lang="en-US" sz="800" i="1" dirty="0">
                <a:solidFill>
                  <a:schemeClr val="tx1">
                    <a:lumMod val="95000"/>
                    <a:lumOff val="5000"/>
                  </a:schemeClr>
                </a:solidFill>
                <a:latin typeface="Century Gothic" panose="020B0502020202020204" pitchFamily="34" charset="0"/>
                <a:cs typeface="Times New Roman" panose="02020603050405020304" pitchFamily="18" charset="0"/>
              </a:rPr>
              <a:t>  </a:t>
            </a:r>
            <a:r>
              <a:rPr lang="en-US" sz="800" b="1" i="1" dirty="0">
                <a:solidFill>
                  <a:schemeClr val="tx1">
                    <a:lumMod val="95000"/>
                    <a:lumOff val="5000"/>
                  </a:schemeClr>
                </a:solidFill>
                <a:latin typeface="Century Gothic" panose="020B0502020202020204" pitchFamily="34" charset="0"/>
                <a:cs typeface="Times New Roman" panose="02020603050405020304" pitchFamily="18" charset="0"/>
              </a:rPr>
              <a:t>Retail 31-90</a:t>
            </a:r>
            <a:r>
              <a:rPr lang="en-US" sz="800" i="1" dirty="0">
                <a:solidFill>
                  <a:schemeClr val="tx1">
                    <a:lumMod val="95000"/>
                    <a:lumOff val="5000"/>
                  </a:schemeClr>
                </a:solidFill>
                <a:latin typeface="Century Gothic" panose="020B0502020202020204" pitchFamily="34" charset="0"/>
                <a:cs typeface="Times New Roman" panose="02020603050405020304" pitchFamily="18" charset="0"/>
              </a:rPr>
              <a:t>	$329.00</a:t>
            </a:r>
            <a:endParaRPr lang="en-US" sz="900" dirty="0">
              <a:solidFill>
                <a:schemeClr val="tx1">
                  <a:lumMod val="95000"/>
                  <a:lumOff val="5000"/>
                </a:schemeClr>
              </a:solidFill>
              <a:highlight>
                <a:srgbClr val="FFFF00"/>
              </a:highlight>
              <a:latin typeface="Century Gothic" panose="020B0502020202020204" pitchFamily="34" charset="0"/>
              <a:ea typeface="Calibri" panose="020F05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48971722-33A6-43C2-A566-36BB6AA75459}"/>
              </a:ext>
            </a:extLst>
          </p:cNvPr>
          <p:cNvSpPr>
            <a:spLocks noChangeAspect="1"/>
          </p:cNvSpPr>
          <p:nvPr/>
        </p:nvSpPr>
        <p:spPr>
          <a:xfrm>
            <a:off x="3538143" y="5759958"/>
            <a:ext cx="1177924"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95000"/>
              </a:lnSpc>
              <a:tabLst>
                <a:tab pos="571500" algn="l"/>
              </a:tabLst>
            </a:pPr>
            <a:r>
              <a:rPr lang="en-US" sz="800" b="1" i="1" dirty="0">
                <a:solidFill>
                  <a:schemeClr val="tx1">
                    <a:lumMod val="95000"/>
                    <a:lumOff val="5000"/>
                  </a:schemeClr>
                </a:solidFill>
                <a:latin typeface="Century Gothic" panose="020B0502020202020204" pitchFamily="34" charset="0"/>
                <a:cs typeface="Times New Roman" panose="02020603050405020304" pitchFamily="18" charset="0"/>
              </a:rPr>
              <a:t>Mail</a:t>
            </a:r>
            <a:r>
              <a:rPr lang="en-US" sz="800" i="1" dirty="0">
                <a:solidFill>
                  <a:schemeClr val="tx1">
                    <a:lumMod val="95000"/>
                    <a:lumOff val="5000"/>
                  </a:schemeClr>
                </a:solidFill>
                <a:latin typeface="Century Gothic" panose="020B0502020202020204" pitchFamily="34" charset="0"/>
                <a:cs typeface="Times New Roman" panose="02020603050405020304" pitchFamily="18" charset="0"/>
              </a:rPr>
              <a:t>	$358.00</a:t>
            </a:r>
          </a:p>
          <a:p>
            <a:pPr>
              <a:lnSpc>
                <a:spcPct val="95000"/>
              </a:lnSpc>
              <a:tabLst>
                <a:tab pos="571500" algn="l"/>
              </a:tabLst>
            </a:pPr>
            <a:r>
              <a:rPr lang="en-US" sz="800" b="1" i="1" dirty="0">
                <a:solidFill>
                  <a:schemeClr val="tx1">
                    <a:lumMod val="95000"/>
                    <a:lumOff val="5000"/>
                  </a:schemeClr>
                </a:solidFill>
                <a:latin typeface="Century Gothic" panose="020B0502020202020204" pitchFamily="34" charset="0"/>
                <a:cs typeface="Times New Roman" panose="02020603050405020304" pitchFamily="18" charset="0"/>
              </a:rPr>
              <a:t>Specialty</a:t>
            </a:r>
            <a:r>
              <a:rPr lang="en-US" sz="800" i="1" dirty="0">
                <a:solidFill>
                  <a:schemeClr val="tx1">
                    <a:lumMod val="95000"/>
                    <a:lumOff val="5000"/>
                  </a:schemeClr>
                </a:solidFill>
                <a:latin typeface="Century Gothic" panose="020B0502020202020204" pitchFamily="34" charset="0"/>
                <a:cs typeface="Times New Roman" panose="02020603050405020304" pitchFamily="18" charset="0"/>
              </a:rPr>
              <a:t>	$899.00</a:t>
            </a:r>
            <a:endParaRPr lang="en-US" sz="900" dirty="0">
              <a:solidFill>
                <a:schemeClr val="tx1">
                  <a:lumMod val="95000"/>
                  <a:lumOff val="5000"/>
                </a:schemeClr>
              </a:solidFill>
              <a:highlight>
                <a:srgbClr val="FFFF00"/>
              </a:highlight>
              <a:latin typeface="Century Gothic" panose="020B0502020202020204" pitchFamily="34" charset="0"/>
              <a:ea typeface="Calibri" panose="020F0502020204030204" pitchFamily="34" charset="0"/>
              <a:cs typeface="Calibri Light" panose="020F0302020204030204" pitchFamily="34" charset="0"/>
            </a:endParaRPr>
          </a:p>
        </p:txBody>
      </p:sp>
    </p:spTree>
    <p:custDataLst>
      <p:tags r:id="rId1"/>
    </p:custDataLst>
    <p:extLst>
      <p:ext uri="{BB962C8B-B14F-4D97-AF65-F5344CB8AC3E}">
        <p14:creationId xmlns:p14="http://schemas.microsoft.com/office/powerpoint/2010/main" val="326731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9549B"/>
                </a:solidFill>
              </a:rPr>
              <a:t>Drug Definitions</a:t>
            </a:r>
          </a:p>
        </p:txBody>
      </p:sp>
      <p:sp>
        <p:nvSpPr>
          <p:cNvPr id="4" name="TextBox 3">
            <a:extLst>
              <a:ext uri="{FF2B5EF4-FFF2-40B4-BE49-F238E27FC236}">
                <a16:creationId xmlns:a16="http://schemas.microsoft.com/office/drawing/2014/main" id="{D3B9D203-16BD-4626-BD36-995BDC3D8EB4}"/>
              </a:ext>
            </a:extLst>
          </p:cNvPr>
          <p:cNvSpPr txBox="1"/>
          <p:nvPr/>
        </p:nvSpPr>
        <p:spPr>
          <a:xfrm>
            <a:off x="271215" y="1634690"/>
            <a:ext cx="8489608" cy="492443"/>
          </a:xfrm>
          <a:prstGeom prst="rect">
            <a:avLst/>
          </a:prstGeom>
          <a:noFill/>
        </p:spPr>
        <p:txBody>
          <a:bodyPr wrap="square" lIns="0" tIns="0" rIns="0" bIns="0" rtlCol="0">
            <a:spAutoFit/>
          </a:bodyPr>
          <a:lstStyle>
            <a:defPPr>
              <a:defRPr lang="en-US"/>
            </a:defPPr>
            <a:lvl1pPr algn="ctr" defTabSz="1005840" fontAlgn="base">
              <a:spcBef>
                <a:spcPct val="20000"/>
              </a:spcBef>
              <a:spcAft>
                <a:spcPct val="0"/>
              </a:spcAft>
              <a:buClr>
                <a:srgbClr val="1B5599"/>
              </a:buClr>
              <a:buSzPct val="90000"/>
              <a:defRPr sz="1600">
                <a:solidFill>
                  <a:srgbClr val="09549B"/>
                </a:solidFill>
                <a:latin typeface="Century Gothic" panose="020B0502020202020204" pitchFamily="34" charset="0"/>
              </a:defRPr>
            </a:lvl1pPr>
          </a:lstStyle>
          <a:p>
            <a:r>
              <a:rPr lang="en-US" spc="-20" dirty="0">
                <a:solidFill>
                  <a:srgbClr val="00529B"/>
                </a:solidFill>
              </a:rPr>
              <a:t>AWP discount guarantees can be manipulated by changing the definition of </a:t>
            </a:r>
            <a:br>
              <a:rPr lang="en-US" spc="-20" dirty="0">
                <a:solidFill>
                  <a:srgbClr val="00529B"/>
                </a:solidFill>
              </a:rPr>
            </a:br>
            <a:r>
              <a:rPr lang="en-US" spc="-20" dirty="0">
                <a:solidFill>
                  <a:srgbClr val="00529B"/>
                </a:solidFill>
              </a:rPr>
              <a:t>generic and brand drugs thereby reducing the discount provided.</a:t>
            </a:r>
          </a:p>
        </p:txBody>
      </p:sp>
      <p:sp>
        <p:nvSpPr>
          <p:cNvPr id="7" name="TextBox 6">
            <a:extLst>
              <a:ext uri="{FF2B5EF4-FFF2-40B4-BE49-F238E27FC236}">
                <a16:creationId xmlns:a16="http://schemas.microsoft.com/office/drawing/2014/main" id="{FEEE7F30-169E-4C34-93D7-3CC42A038AC5}"/>
              </a:ext>
            </a:extLst>
          </p:cNvPr>
          <p:cNvSpPr txBox="1"/>
          <p:nvPr/>
        </p:nvSpPr>
        <p:spPr>
          <a:xfrm>
            <a:off x="6259830" y="2344502"/>
            <a:ext cx="2812608" cy="4030171"/>
          </a:xfrm>
          <a:prstGeom prst="rect">
            <a:avLst/>
          </a:prstGeom>
          <a:solidFill>
            <a:srgbClr val="CEDFEF"/>
          </a:solidFill>
        </p:spPr>
        <p:txBody>
          <a:bodyPr wrap="square" lIns="137160" rIns="137160" rtlCol="0" anchor="ctr" anchorCtr="0">
            <a:noAutofit/>
          </a:bodyPr>
          <a:lstStyle/>
          <a:p>
            <a:pPr marL="171450" indent="-171450">
              <a:spcBef>
                <a:spcPts val="600"/>
              </a:spcBef>
              <a:spcAft>
                <a:spcPts val="600"/>
              </a:spcAft>
              <a:buClr>
                <a:srgbClr val="2F5597"/>
              </a:buClr>
              <a:buFont typeface="Wingdings" panose="05000000000000000000" pitchFamily="2" charset="2"/>
              <a:buChar char="§"/>
            </a:pPr>
            <a:r>
              <a:rPr lang="en-US" sz="1300" spc="-20" dirty="0"/>
              <a:t>Typical discounts are 80% off AWP of generic drugs and 20% AWP of brand drugs.</a:t>
            </a:r>
          </a:p>
          <a:p>
            <a:pPr marL="171450" indent="-171450">
              <a:spcBef>
                <a:spcPts val="600"/>
              </a:spcBef>
              <a:spcAft>
                <a:spcPts val="600"/>
              </a:spcAft>
              <a:buClr>
                <a:srgbClr val="2F5597"/>
              </a:buClr>
              <a:buFont typeface="Wingdings" panose="05000000000000000000" pitchFamily="2" charset="2"/>
              <a:buChar char="§"/>
            </a:pPr>
            <a:r>
              <a:rPr lang="en-US" sz="1300" spc="-20" dirty="0"/>
              <a:t>When PBMs manipulate definitions of “brand” drugs to include some “generic” drugs, smaller discounts are provided.</a:t>
            </a:r>
          </a:p>
          <a:p>
            <a:pPr marL="171450" indent="-171450">
              <a:spcBef>
                <a:spcPts val="600"/>
              </a:spcBef>
              <a:spcAft>
                <a:spcPts val="600"/>
              </a:spcAft>
              <a:buClr>
                <a:srgbClr val="2F5597"/>
              </a:buClr>
              <a:buFont typeface="Wingdings" panose="05000000000000000000" pitchFamily="2" charset="2"/>
              <a:buChar char="§"/>
            </a:pPr>
            <a:r>
              <a:rPr lang="en-US" sz="1300" spc="-20" dirty="0"/>
              <a:t>This language is a much clearer definition of brand vs. generic drugs as defined by Medi-span</a:t>
            </a:r>
            <a:br>
              <a:rPr lang="en-US" sz="1300" spc="-20" dirty="0"/>
            </a:br>
            <a:r>
              <a:rPr lang="en-US" sz="1300" spc="-20" dirty="0"/>
              <a:t>(a nationally recognized independent database). </a:t>
            </a:r>
          </a:p>
          <a:p>
            <a:pPr marL="171450" indent="-171450">
              <a:spcBef>
                <a:spcPts val="600"/>
              </a:spcBef>
              <a:spcAft>
                <a:spcPts val="600"/>
              </a:spcAft>
              <a:buClr>
                <a:srgbClr val="2F5597"/>
              </a:buClr>
              <a:buFont typeface="Wingdings" panose="05000000000000000000" pitchFamily="2" charset="2"/>
              <a:buChar char="§"/>
            </a:pPr>
            <a:r>
              <a:rPr lang="en-US" sz="1300" spc="-20" dirty="0"/>
              <a:t>This prevents manipulation of drug categorization in order to artificially inflate performance and meet pricing guarantees. </a:t>
            </a:r>
          </a:p>
        </p:txBody>
      </p:sp>
      <p:sp>
        <p:nvSpPr>
          <p:cNvPr id="8" name="Rectangle 7">
            <a:extLst>
              <a:ext uri="{FF2B5EF4-FFF2-40B4-BE49-F238E27FC236}">
                <a16:creationId xmlns:a16="http://schemas.microsoft.com/office/drawing/2014/main" id="{80974B42-92F1-4559-A4A1-23A68E6AE216}"/>
              </a:ext>
            </a:extLst>
          </p:cNvPr>
          <p:cNvSpPr/>
          <p:nvPr/>
        </p:nvSpPr>
        <p:spPr>
          <a:xfrm>
            <a:off x="271215" y="2275728"/>
            <a:ext cx="5764696" cy="233910"/>
          </a:xfrm>
          <a:prstGeom prst="rect">
            <a:avLst/>
          </a:prstGeom>
        </p:spPr>
        <p:txBody>
          <a:bodyPr wrap="square" lIns="0" tIns="0" rIns="0" bIns="0">
            <a:spAutoFit/>
          </a:bodyPr>
          <a:lstStyle/>
          <a:p>
            <a:pPr marR="0" lvl="0" indent="0" algn="ctr" fontAlgn="auto">
              <a:lnSpc>
                <a:spcPct val="95000"/>
              </a:lnSpc>
              <a:spcBef>
                <a:spcPts val="0"/>
              </a:spcBef>
              <a:spcAft>
                <a:spcPts val="0"/>
              </a:spcAft>
              <a:buClrTx/>
              <a:buSzTx/>
              <a:buFontTx/>
              <a:buNone/>
              <a:tabLst/>
              <a:defRPr/>
            </a:pPr>
            <a:r>
              <a:rPr lang="en-US" sz="1600" b="1" i="1" dirty="0">
                <a:solidFill>
                  <a:srgbClr val="3C7EC1"/>
                </a:solidFill>
              </a:rPr>
              <a:t>Typical Contract Language that Drives PBM Profit</a:t>
            </a:r>
          </a:p>
        </p:txBody>
      </p:sp>
      <p:sp>
        <p:nvSpPr>
          <p:cNvPr id="17" name="Rectangle 16">
            <a:extLst>
              <a:ext uri="{FF2B5EF4-FFF2-40B4-BE49-F238E27FC236}">
                <a16:creationId xmlns:a16="http://schemas.microsoft.com/office/drawing/2014/main" id="{2FBBC501-AD41-4C92-9A20-65BD49849ABC}"/>
              </a:ext>
            </a:extLst>
          </p:cNvPr>
          <p:cNvSpPr/>
          <p:nvPr/>
        </p:nvSpPr>
        <p:spPr>
          <a:xfrm>
            <a:off x="339909" y="4434841"/>
            <a:ext cx="5559714" cy="476314"/>
          </a:xfrm>
          <a:prstGeom prst="rect">
            <a:avLst/>
          </a:prstGeom>
        </p:spPr>
        <p:txBody>
          <a:bodyPr wrap="square" lIns="0" tIns="0" rIns="0" bIns="0">
            <a:spAutoFit/>
          </a:bodyPr>
          <a:lstStyle/>
          <a:p>
            <a:pPr marR="0" lvl="0" indent="0" fontAlgn="auto">
              <a:lnSpc>
                <a:spcPct val="95000"/>
              </a:lnSpc>
              <a:spcBef>
                <a:spcPts val="0"/>
              </a:spcBef>
              <a:spcAft>
                <a:spcPts val="0"/>
              </a:spcAft>
              <a:buClrTx/>
              <a:buSzTx/>
              <a:buFontTx/>
              <a:buNone/>
              <a:tabLst/>
              <a:defRPr/>
            </a:pPr>
            <a:r>
              <a:rPr lang="en-US" sz="1600" b="1" i="1" dirty="0">
                <a:solidFill>
                  <a:srgbClr val="3C7EC1"/>
                </a:solidFill>
              </a:rPr>
              <a:t>Desired State: “Best in Class” Contract Language that Drives Employer Savings</a:t>
            </a:r>
          </a:p>
        </p:txBody>
      </p:sp>
      <p:sp>
        <p:nvSpPr>
          <p:cNvPr id="13" name="Rectangle 12">
            <a:extLst>
              <a:ext uri="{FF2B5EF4-FFF2-40B4-BE49-F238E27FC236}">
                <a16:creationId xmlns:a16="http://schemas.microsoft.com/office/drawing/2014/main" id="{0BEBCFA1-9B7B-4D07-90DB-92831916184C}"/>
              </a:ext>
            </a:extLst>
          </p:cNvPr>
          <p:cNvSpPr/>
          <p:nvPr/>
        </p:nvSpPr>
        <p:spPr>
          <a:xfrm>
            <a:off x="651964" y="5037603"/>
            <a:ext cx="5115536" cy="1169551"/>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G Times" pitchFamily="18" charset="0"/>
                <a:ea typeface="+mn-ea"/>
                <a:cs typeface="+mn-cs"/>
              </a:rPr>
              <a:t>Brand Drug </a:t>
            </a:r>
            <a:r>
              <a:rPr kumimoji="0" lang="en-US" sz="1000" b="0" i="0" u="none" strike="noStrike" kern="1200" cap="none" spc="0" normalizeH="0" baseline="0" noProof="0" dirty="0">
                <a:ln>
                  <a:noFill/>
                </a:ln>
                <a:solidFill>
                  <a:prstClr val="black"/>
                </a:solidFill>
                <a:effectLst/>
                <a:uLnTx/>
                <a:uFillTx/>
                <a:latin typeface="CG Times" pitchFamily="18" charset="0"/>
                <a:ea typeface="+mn-ea"/>
                <a:cs typeface="+mn-cs"/>
              </a:rPr>
              <a:t>- Single or multisource brand drugs which are classified as a brand drugs, based upon indicators provided by Medi-Span’s National Drug Data File and denoted in the Multi-source Code field as “M”, “N”, and “O”.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G Times"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G Times" pitchFamily="18" charset="0"/>
                <a:ea typeface="+mn-ea"/>
                <a:cs typeface="+mn-cs"/>
              </a:rPr>
              <a:t>Generic Drug</a:t>
            </a:r>
            <a:r>
              <a:rPr kumimoji="0" lang="en-US" sz="1000" b="0" i="0" u="none" strike="noStrike" kern="1200" cap="none" spc="0" normalizeH="0" baseline="0" noProof="0" dirty="0">
                <a:ln>
                  <a:noFill/>
                </a:ln>
                <a:solidFill>
                  <a:prstClr val="black"/>
                </a:solidFill>
                <a:effectLst/>
                <a:uLnTx/>
                <a:uFillTx/>
                <a:latin typeface="CG Times" pitchFamily="18" charset="0"/>
                <a:ea typeface="+mn-ea"/>
                <a:cs typeface="+mn-cs"/>
              </a:rPr>
              <a:t> - A multisource prescription drug, which are classified as generic drugs, whether identified by its chemical, proprietary, or nonproprietary name provided by Medi-Span’s National Drug Data File and denoted in the Multi-source Code field as “Y”.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63F61E2D-220E-406B-8418-D7E207F7C0D5}"/>
              </a:ext>
            </a:extLst>
          </p:cNvPr>
          <p:cNvPicPr>
            <a:picLocks noChangeAspect="1"/>
          </p:cNvPicPr>
          <p:nvPr/>
        </p:nvPicPr>
        <p:blipFill>
          <a:blip r:embed="rId4"/>
          <a:stretch>
            <a:fillRect/>
          </a:stretch>
        </p:blipFill>
        <p:spPr>
          <a:xfrm>
            <a:off x="623793" y="2642906"/>
            <a:ext cx="5111656" cy="511839"/>
          </a:xfrm>
          <a:prstGeom prst="rect">
            <a:avLst/>
          </a:prstGeom>
          <a:ln>
            <a:solidFill>
              <a:schemeClr val="tx1"/>
            </a:solidFill>
          </a:ln>
        </p:spPr>
      </p:pic>
      <p:pic>
        <p:nvPicPr>
          <p:cNvPr id="16" name="Picture 15">
            <a:extLst>
              <a:ext uri="{FF2B5EF4-FFF2-40B4-BE49-F238E27FC236}">
                <a16:creationId xmlns:a16="http://schemas.microsoft.com/office/drawing/2014/main" id="{E4CB5A9E-013E-4BEC-AADE-D7A222044DF6}"/>
              </a:ext>
            </a:extLst>
          </p:cNvPr>
          <p:cNvPicPr>
            <a:picLocks noChangeAspect="1"/>
          </p:cNvPicPr>
          <p:nvPr/>
        </p:nvPicPr>
        <p:blipFill>
          <a:blip r:embed="rId5"/>
          <a:stretch>
            <a:fillRect/>
          </a:stretch>
        </p:blipFill>
        <p:spPr>
          <a:xfrm>
            <a:off x="623793" y="3199051"/>
            <a:ext cx="5111657" cy="787937"/>
          </a:xfrm>
          <a:prstGeom prst="rect">
            <a:avLst/>
          </a:prstGeom>
          <a:ln>
            <a:solidFill>
              <a:schemeClr val="tx1"/>
            </a:solidFill>
          </a:ln>
        </p:spPr>
      </p:pic>
      <p:sp>
        <p:nvSpPr>
          <p:cNvPr id="3" name="Rectangle 2">
            <a:extLst>
              <a:ext uri="{FF2B5EF4-FFF2-40B4-BE49-F238E27FC236}">
                <a16:creationId xmlns:a16="http://schemas.microsoft.com/office/drawing/2014/main" id="{37B335B4-954F-4B22-A25D-D8AF154BE644}"/>
              </a:ext>
            </a:extLst>
          </p:cNvPr>
          <p:cNvSpPr/>
          <p:nvPr/>
        </p:nvSpPr>
        <p:spPr>
          <a:xfrm>
            <a:off x="5615940" y="5303520"/>
            <a:ext cx="17526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35620EA-3AED-489A-B526-2CAB516D7519}"/>
              </a:ext>
            </a:extLst>
          </p:cNvPr>
          <p:cNvSpPr/>
          <p:nvPr/>
        </p:nvSpPr>
        <p:spPr>
          <a:xfrm>
            <a:off x="6172200" y="4244340"/>
            <a:ext cx="175260"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Connector: Elbow 5">
            <a:extLst>
              <a:ext uri="{FF2B5EF4-FFF2-40B4-BE49-F238E27FC236}">
                <a16:creationId xmlns:a16="http://schemas.microsoft.com/office/drawing/2014/main" id="{26E42FDF-F362-43DE-A540-2805F2BC3783}"/>
              </a:ext>
            </a:extLst>
          </p:cNvPr>
          <p:cNvCxnSpPr>
            <a:cxnSpLocks/>
            <a:stCxn id="11" idx="1"/>
            <a:endCxn id="3" idx="3"/>
          </p:cNvCxnSpPr>
          <p:nvPr/>
        </p:nvCxnSpPr>
        <p:spPr>
          <a:xfrm rot="10800000" flipV="1">
            <a:off x="5791200" y="4339590"/>
            <a:ext cx="381000" cy="1059180"/>
          </a:xfrm>
          <a:prstGeom prst="bentConnector3">
            <a:avLst>
              <a:gd name="adj1" fmla="val 50000"/>
            </a:avLst>
          </a:prstGeom>
          <a:ln w="19050">
            <a:tailEnd type="oval"/>
          </a:ln>
        </p:spPr>
        <p:style>
          <a:lnRef idx="1">
            <a:schemeClr val="accent5"/>
          </a:lnRef>
          <a:fillRef idx="0">
            <a:schemeClr val="accent5"/>
          </a:fillRef>
          <a:effectRef idx="0">
            <a:schemeClr val="accent5"/>
          </a:effectRef>
          <a:fontRef idx="minor">
            <a:schemeClr val="tx1"/>
          </a:fontRef>
        </p:style>
      </p:cxnSp>
    </p:spTree>
    <p:custDataLst>
      <p:tags r:id="rId1"/>
    </p:custDataLst>
    <p:extLst>
      <p:ext uri="{BB962C8B-B14F-4D97-AF65-F5344CB8AC3E}">
        <p14:creationId xmlns:p14="http://schemas.microsoft.com/office/powerpoint/2010/main" val="326218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9549B"/>
                </a:solidFill>
              </a:rPr>
              <a:t>Formularies</a:t>
            </a:r>
          </a:p>
        </p:txBody>
      </p:sp>
      <p:sp>
        <p:nvSpPr>
          <p:cNvPr id="4" name="TextBox 3">
            <a:extLst>
              <a:ext uri="{FF2B5EF4-FFF2-40B4-BE49-F238E27FC236}">
                <a16:creationId xmlns:a16="http://schemas.microsoft.com/office/drawing/2014/main" id="{D3B9D203-16BD-4626-BD36-995BDC3D8EB4}"/>
              </a:ext>
            </a:extLst>
          </p:cNvPr>
          <p:cNvSpPr txBox="1"/>
          <p:nvPr/>
        </p:nvSpPr>
        <p:spPr>
          <a:xfrm>
            <a:off x="457200" y="1558669"/>
            <a:ext cx="8229600" cy="536814"/>
          </a:xfrm>
          <a:prstGeom prst="rect">
            <a:avLst/>
          </a:prstGeom>
          <a:noFill/>
        </p:spPr>
        <p:txBody>
          <a:bodyPr wrap="square" lIns="0" tIns="0" rIns="0" bIns="0" rtlCol="0">
            <a:spAutoFit/>
          </a:bodyPr>
          <a:lstStyle>
            <a:defPPr>
              <a:defRPr lang="en-US"/>
            </a:defPPr>
            <a:lvl1pPr algn="ctr" defTabSz="1005840" fontAlgn="base">
              <a:spcBef>
                <a:spcPct val="20000"/>
              </a:spcBef>
              <a:spcAft>
                <a:spcPct val="0"/>
              </a:spcAft>
              <a:buClr>
                <a:srgbClr val="1B5599"/>
              </a:buClr>
              <a:buSzPct val="90000"/>
              <a:defRPr sz="1600">
                <a:solidFill>
                  <a:srgbClr val="09549B"/>
                </a:solidFill>
                <a:latin typeface="Century Gothic" panose="020B0502020202020204" pitchFamily="34" charset="0"/>
              </a:defRPr>
            </a:lvl1pPr>
          </a:lstStyle>
          <a:p>
            <a:pPr>
              <a:lnSpc>
                <a:spcPct val="114000"/>
              </a:lnSpc>
            </a:pPr>
            <a:r>
              <a:rPr lang="en-US" spc="-20" dirty="0"/>
              <a:t>PBM formularies may be designed to drive profit</a:t>
            </a:r>
            <a:br>
              <a:rPr lang="en-US" spc="-20" dirty="0"/>
            </a:br>
            <a:r>
              <a:rPr lang="en-US" spc="-20" dirty="0"/>
              <a:t>instead of focusing on clinical effectiveness. </a:t>
            </a:r>
          </a:p>
        </p:txBody>
      </p:sp>
      <p:sp>
        <p:nvSpPr>
          <p:cNvPr id="7" name="TextBox 6">
            <a:extLst>
              <a:ext uri="{FF2B5EF4-FFF2-40B4-BE49-F238E27FC236}">
                <a16:creationId xmlns:a16="http://schemas.microsoft.com/office/drawing/2014/main" id="{FEEE7F30-169E-4C34-93D7-3CC42A038AC5}"/>
              </a:ext>
            </a:extLst>
          </p:cNvPr>
          <p:cNvSpPr txBox="1"/>
          <p:nvPr/>
        </p:nvSpPr>
        <p:spPr>
          <a:xfrm>
            <a:off x="6211733" y="2236832"/>
            <a:ext cx="2616471" cy="4130474"/>
          </a:xfrm>
          <a:prstGeom prst="rect">
            <a:avLst/>
          </a:prstGeom>
          <a:solidFill>
            <a:srgbClr val="CEDFEF"/>
          </a:solidFill>
        </p:spPr>
        <p:txBody>
          <a:bodyPr wrap="square" lIns="137160" rIns="137160" rtlCol="0" anchor="ctr" anchorCtr="0">
            <a:noAutofit/>
          </a:bodyPr>
          <a:lstStyle/>
          <a:p>
            <a:pPr marL="171450" indent="-171450">
              <a:spcBef>
                <a:spcPts val="600"/>
              </a:spcBef>
              <a:spcAft>
                <a:spcPts val="600"/>
              </a:spcAft>
              <a:buClr>
                <a:srgbClr val="2F5597"/>
              </a:buClr>
              <a:buFont typeface="Wingdings" panose="05000000000000000000" pitchFamily="2" charset="2"/>
              <a:buChar char="§"/>
            </a:pPr>
            <a:r>
              <a:rPr lang="en-US" sz="1400" spc="-20" dirty="0"/>
              <a:t>Carrier/PBM disclose that they may choose drugs for the formulary that are more expensive than non-formulary drugs and that this decision could be driven by rebates paid to Carrier/PBM.</a:t>
            </a:r>
          </a:p>
          <a:p>
            <a:pPr marL="171450" indent="-171450">
              <a:spcBef>
                <a:spcPts val="600"/>
              </a:spcBef>
              <a:spcAft>
                <a:spcPts val="600"/>
              </a:spcAft>
              <a:buClr>
                <a:srgbClr val="2F5597"/>
              </a:buClr>
              <a:buFont typeface="Wingdings" panose="05000000000000000000" pitchFamily="2" charset="2"/>
              <a:buChar char="§"/>
            </a:pPr>
            <a:r>
              <a:rPr lang="en-US" sz="1400" spc="-20" dirty="0"/>
              <a:t>Examples of high rebate drugs that may be on a formulary, despite low-cost, therapeutic alternatives.</a:t>
            </a:r>
          </a:p>
          <a:p>
            <a:pPr marL="171450" indent="-171450">
              <a:spcBef>
                <a:spcPts val="600"/>
              </a:spcBef>
              <a:spcAft>
                <a:spcPts val="600"/>
              </a:spcAft>
              <a:buClr>
                <a:srgbClr val="2F5597"/>
              </a:buClr>
              <a:buFont typeface="Wingdings" panose="05000000000000000000" pitchFamily="2" charset="2"/>
              <a:buChar char="§"/>
            </a:pPr>
            <a:r>
              <a:rPr lang="en-US" sz="1400" spc="-20" dirty="0"/>
              <a:t>USI reviews formulary options to reduce inclusion of drugs for the purpose of inflating PBM profit.</a:t>
            </a:r>
          </a:p>
        </p:txBody>
      </p:sp>
      <p:pic>
        <p:nvPicPr>
          <p:cNvPr id="14" name="Picture 13">
            <a:extLst>
              <a:ext uri="{FF2B5EF4-FFF2-40B4-BE49-F238E27FC236}">
                <a16:creationId xmlns:a16="http://schemas.microsoft.com/office/drawing/2014/main" id="{329B62BB-6EFD-444E-8D6E-F5BE4840DB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663" y="2236833"/>
            <a:ext cx="4979414" cy="1256784"/>
          </a:xfrm>
          <a:prstGeom prst="rect">
            <a:avLst/>
          </a:prstGeom>
        </p:spPr>
      </p:pic>
      <p:pic>
        <p:nvPicPr>
          <p:cNvPr id="15" name="Picture 14">
            <a:extLst>
              <a:ext uri="{FF2B5EF4-FFF2-40B4-BE49-F238E27FC236}">
                <a16:creationId xmlns:a16="http://schemas.microsoft.com/office/drawing/2014/main" id="{FF31684B-4BAB-4368-8923-6959AE2DFE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078" y="3702226"/>
            <a:ext cx="4977999" cy="2665079"/>
          </a:xfrm>
          <a:prstGeom prst="rect">
            <a:avLst/>
          </a:prstGeom>
        </p:spPr>
      </p:pic>
    </p:spTree>
    <p:custDataLst>
      <p:tags r:id="rId1"/>
    </p:custDataLst>
    <p:extLst>
      <p:ext uri="{BB962C8B-B14F-4D97-AF65-F5344CB8AC3E}">
        <p14:creationId xmlns:p14="http://schemas.microsoft.com/office/powerpoint/2010/main" val="123439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4CDB2D-A54D-45AD-BD4B-22D76079724C}"/>
              </a:ext>
            </a:extLst>
          </p:cNvPr>
          <p:cNvSpPr txBox="1"/>
          <p:nvPr/>
        </p:nvSpPr>
        <p:spPr>
          <a:xfrm>
            <a:off x="1990165" y="828339"/>
            <a:ext cx="914400" cy="914400"/>
          </a:xfrm>
          <a:prstGeom prst="rect">
            <a:avLst/>
          </a:prstGeom>
        </p:spPr>
        <p:txBody>
          <a:bodyPr vert="horz" wrap="none" lIns="91440" tIns="45720" rIns="91440" bIns="45720" rtlCol="0">
            <a:normAutofit/>
          </a:bodyPr>
          <a:lstStyle/>
          <a:p>
            <a:pPr marL="342900" marR="0" lvl="0" indent="-342900" algn="l" defTabSz="914400" rtl="0" eaLnBrk="1" fontAlgn="base" latinLnBrk="0" hangingPunct="1">
              <a:lnSpc>
                <a:spcPct val="100000"/>
              </a:lnSpc>
              <a:spcBef>
                <a:spcPts val="800"/>
              </a:spcBef>
              <a:spcAft>
                <a:spcPct val="0"/>
              </a:spcAft>
              <a:buClrTx/>
              <a:buSzTx/>
              <a:buFont typeface="Wingdings" pitchFamily="2" charset="2"/>
              <a:buChar char="§"/>
              <a:tabLst/>
              <a:defRPr/>
            </a:pPr>
            <a:endParaRPr kumimoji="0" lang="en-US" sz="1400" b="0" i="0" u="none" strike="noStrike" kern="1200" cap="none" spc="0" normalizeH="0" baseline="0" noProof="0" dirty="0">
              <a:ln>
                <a:noFill/>
              </a:ln>
              <a:solidFill>
                <a:srgbClr val="6D6D70"/>
              </a:solidFill>
              <a:effectLst/>
              <a:uLnTx/>
              <a:uFillTx/>
              <a:latin typeface="Verdana" pitchFamily="34" charset="0"/>
              <a:ea typeface="+mn-ea"/>
              <a:cs typeface="Arial" charset="0"/>
            </a:endParaRPr>
          </a:p>
        </p:txBody>
      </p:sp>
      <p:sp>
        <p:nvSpPr>
          <p:cNvPr id="3" name="Rectangle 2">
            <a:extLst>
              <a:ext uri="{FF2B5EF4-FFF2-40B4-BE49-F238E27FC236}">
                <a16:creationId xmlns:a16="http://schemas.microsoft.com/office/drawing/2014/main" id="{D558D004-01D6-454A-94CF-081AF3D2D3DB}"/>
              </a:ext>
            </a:extLst>
          </p:cNvPr>
          <p:cNvSpPr/>
          <p:nvPr/>
        </p:nvSpPr>
        <p:spPr>
          <a:xfrm>
            <a:off x="2228314" y="535951"/>
            <a:ext cx="2116285"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9549B"/>
                </a:solidFill>
                <a:effectLst/>
                <a:uLnTx/>
                <a:uFillTx/>
                <a:latin typeface="Century Gothic" panose="020B0502020202020204" pitchFamily="34" charset="0"/>
                <a:ea typeface="+mn-ea"/>
                <a:cs typeface="Arial" charset="0"/>
              </a:rPr>
              <a:t>Questions</a:t>
            </a:r>
            <a:endParaRPr kumimoji="0" lang="en-US" sz="3200" b="0" i="0" u="none" strike="noStrike" kern="1200" cap="none" spc="0" normalizeH="0" baseline="0" noProof="0" dirty="0">
              <a:ln>
                <a:noFill/>
              </a:ln>
              <a:solidFill>
                <a:srgbClr val="6D6D70"/>
              </a:solidFill>
              <a:effectLst/>
              <a:uLnTx/>
              <a:uFillTx/>
              <a:latin typeface="Verdana" pitchFamily="34" charset="0"/>
              <a:ea typeface="+mn-ea"/>
              <a:cs typeface="Arial" charset="0"/>
            </a:endParaRPr>
          </a:p>
        </p:txBody>
      </p:sp>
      <p:pic>
        <p:nvPicPr>
          <p:cNvPr id="4" name="Picture 3">
            <a:extLst>
              <a:ext uri="{FF2B5EF4-FFF2-40B4-BE49-F238E27FC236}">
                <a16:creationId xmlns:a16="http://schemas.microsoft.com/office/drawing/2014/main" id="{43A60748-7E25-432C-914A-7F52660C4F02}"/>
              </a:ext>
            </a:extLst>
          </p:cNvPr>
          <p:cNvPicPr>
            <a:picLocks noChangeAspect="1"/>
          </p:cNvPicPr>
          <p:nvPr/>
        </p:nvPicPr>
        <p:blipFill>
          <a:blip r:embed="rId2"/>
          <a:stretch>
            <a:fillRect/>
          </a:stretch>
        </p:blipFill>
        <p:spPr>
          <a:xfrm>
            <a:off x="2188257" y="1645765"/>
            <a:ext cx="4767485" cy="3566469"/>
          </a:xfrm>
          <a:prstGeom prst="rect">
            <a:avLst/>
          </a:prstGeom>
        </p:spPr>
      </p:pic>
    </p:spTree>
    <p:extLst>
      <p:ext uri="{BB962C8B-B14F-4D97-AF65-F5344CB8AC3E}">
        <p14:creationId xmlns:p14="http://schemas.microsoft.com/office/powerpoint/2010/main" val="343449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Dependent Care Benefits</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8"/>
            <a:ext cx="8229600" cy="5086931"/>
          </a:xfrm>
        </p:spPr>
        <p:txBody>
          <a:bodyPr>
            <a:normAutofit fontScale="85000" lnSpcReduction="20000"/>
          </a:bodyPr>
          <a:lstStyle/>
          <a:p>
            <a:r>
              <a:rPr lang="en-US" dirty="0"/>
              <a:t>Dependent Care FSA: Employee puts aside pre-tax dollars to pay for dependent care expenses, usually up to a cap of $5,000</a:t>
            </a:r>
          </a:p>
          <a:p>
            <a:pPr lvl="1"/>
            <a:r>
              <a:rPr lang="en-US" dirty="0"/>
              <a:t>Dependent Care FSAs are subject to cafeteria plan mid-year election change rules, which can limit their flexibility…but the IRS has made exceptions for Dependent Care FSA changes during 2020</a:t>
            </a:r>
          </a:p>
          <a:p>
            <a:pPr lvl="1"/>
            <a:r>
              <a:rPr lang="en-US" dirty="0"/>
              <a:t>Even within the mid-year election change rules, Dependent Care FSA elections can change frequently when the need for care changes (e.g., during a pandemic!)</a:t>
            </a:r>
          </a:p>
          <a:p>
            <a:pPr lvl="1"/>
            <a:r>
              <a:rPr lang="en-US" dirty="0"/>
              <a:t>Dependent Care FSAs are “use it or lose it” – Dependent Care FSA dollars remaining at the end of the plan year (and grace period, if any) are forfeited</a:t>
            </a:r>
          </a:p>
          <a:p>
            <a:pPr lvl="1"/>
            <a:r>
              <a:rPr lang="en-US" dirty="0"/>
              <a:t>If employees are at risk of forfeiting their Dependent Care FSA dollars, they could use those dollars for:</a:t>
            </a:r>
          </a:p>
          <a:p>
            <a:pPr lvl="2"/>
            <a:r>
              <a:rPr lang="en-US" dirty="0"/>
              <a:t>Before/after school care, if available</a:t>
            </a:r>
          </a:p>
          <a:p>
            <a:pPr lvl="2"/>
            <a:r>
              <a:rPr lang="en-US" dirty="0"/>
              <a:t>In-home care that meets IRS requirements</a:t>
            </a:r>
          </a:p>
          <a:p>
            <a:pPr lvl="2"/>
            <a:r>
              <a:rPr lang="en-US" dirty="0"/>
              <a:t>Day camp programs that are not primarily educational in nature</a:t>
            </a:r>
          </a:p>
          <a:p>
            <a:pPr lvl="1"/>
            <a:r>
              <a:rPr lang="en-US" dirty="0">
                <a:solidFill>
                  <a:srgbClr val="FF0000"/>
                </a:solidFill>
              </a:rPr>
              <a:t>Traps for the Unwary:</a:t>
            </a:r>
          </a:p>
          <a:p>
            <a:pPr lvl="2"/>
            <a:r>
              <a:rPr lang="en-US" dirty="0"/>
              <a:t>Because higher income employees typically contribute more to their Dependent Care FSAs than other employees, Dependent Care FSAs often fail nondiscrimination testing, esp. in smaller companies</a:t>
            </a:r>
          </a:p>
          <a:p>
            <a:pPr lvl="2"/>
            <a:r>
              <a:rPr lang="en-US" dirty="0"/>
              <a:t>Some vendors will treat an employee who stops contributing due to a change in their care needs as no longer “participating” in the FSA, meaning that during the period of non-participation the employee can’t access their Dependent Care FSA dollars – employees sometimes can avoid this by reducing contributions to $1 per pay period</a:t>
            </a:r>
          </a:p>
          <a:p>
            <a:pPr lvl="3"/>
            <a:r>
              <a:rPr lang="en-US" dirty="0"/>
              <a:t>Find out how your Dependent Care FSA vendor handles this situation so you can appropriately advise employees</a:t>
            </a:r>
          </a:p>
          <a:p>
            <a:pPr lvl="2"/>
            <a:endParaRPr lang="en-US" dirty="0"/>
          </a:p>
          <a:p>
            <a:endParaRPr lang="en-US" dirty="0"/>
          </a:p>
          <a:p>
            <a:endParaRPr lang="en-US" dirty="0"/>
          </a:p>
          <a:p>
            <a:endParaRPr lang="en-US" dirty="0"/>
          </a:p>
        </p:txBody>
      </p:sp>
    </p:spTree>
    <p:extLst>
      <p:ext uri="{BB962C8B-B14F-4D97-AF65-F5344CB8AC3E}">
        <p14:creationId xmlns:p14="http://schemas.microsoft.com/office/powerpoint/2010/main" val="225068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Dependent Care Benefits</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a:xfrm>
            <a:off x="457200" y="1645338"/>
            <a:ext cx="8229600" cy="5212661"/>
          </a:xfrm>
        </p:spPr>
        <p:txBody>
          <a:bodyPr>
            <a:normAutofit fontScale="85000" lnSpcReduction="20000"/>
          </a:bodyPr>
          <a:lstStyle/>
          <a:p>
            <a:r>
              <a:rPr lang="en-US" dirty="0"/>
              <a:t>Employer-Subsidized Daycare: Employer contributes towards the cost of employee’s dependent care expenses</a:t>
            </a:r>
          </a:p>
          <a:p>
            <a:pPr lvl="1"/>
            <a:r>
              <a:rPr lang="en-US" dirty="0"/>
              <a:t>Subsidies typically provided for “emergency” daycare situations; usually capped in amount</a:t>
            </a:r>
          </a:p>
          <a:p>
            <a:pPr lvl="1"/>
            <a:r>
              <a:rPr lang="en-US" dirty="0"/>
              <a:t>In a pandemic, employers could contribute towards the cost of in-home care providers for remote employees</a:t>
            </a:r>
            <a:endParaRPr lang="en-US" i="1" dirty="0"/>
          </a:p>
          <a:p>
            <a:r>
              <a:rPr lang="en-US" dirty="0"/>
              <a:t>On-Site Daycare: Employer hires daycare providers to provide care to employees’ children in or near the workplace</a:t>
            </a:r>
          </a:p>
          <a:p>
            <a:pPr lvl="1"/>
            <a:r>
              <a:rPr lang="en-US" dirty="0"/>
              <a:t>Employer hires individual daycare providers or engages an existing agency to provide care to employees’ children, usually in or very close to workplace</a:t>
            </a:r>
          </a:p>
          <a:p>
            <a:pPr lvl="1"/>
            <a:r>
              <a:rPr lang="en-US" dirty="0"/>
              <a:t>Employer that directly hires individual providers without engaging an existing agency should review state daycare licensing requirements before offering on-site daycare</a:t>
            </a:r>
          </a:p>
          <a:p>
            <a:r>
              <a:rPr lang="en-US" dirty="0">
                <a:solidFill>
                  <a:srgbClr val="FF0000"/>
                </a:solidFill>
              </a:rPr>
              <a:t>Trap for the Unwary</a:t>
            </a:r>
            <a:r>
              <a:rPr lang="en-US" dirty="0"/>
              <a:t>: Employer payments towards employees’ daycare expenses or on-site daycares </a:t>
            </a:r>
            <a:r>
              <a:rPr lang="en-US" i="1" dirty="0"/>
              <a:t>count towards the same $5,000 tax-free limit </a:t>
            </a:r>
            <a:r>
              <a:rPr lang="en-US" dirty="0"/>
              <a:t> that applies to Dependent Care FSAs. </a:t>
            </a:r>
          </a:p>
          <a:p>
            <a:pPr lvl="1"/>
            <a:r>
              <a:rPr lang="en-US" dirty="0"/>
              <a:t>Example: Employee’s child is in the employer’s on-site daycare which is free of charge to the employee but has an annual fair market value of $12,000; employee is taxed on $7,000 of the excess dependent care benefit above $5,000.</a:t>
            </a:r>
          </a:p>
          <a:p>
            <a:pPr lvl="1"/>
            <a:r>
              <a:rPr lang="en-US" dirty="0"/>
              <a:t>Example: Employee contributes $4,500 to his Dependent Care FSA but also receives back-up daycare benefits from his employer that have a fair market value of $1,000. Employee is taxed on $500 of the excess dependent care benefit above $5,000.</a:t>
            </a:r>
          </a:p>
          <a:p>
            <a:pPr lvl="1"/>
            <a:r>
              <a:rPr lang="en-US" dirty="0"/>
              <a:t>But, employers may be eligible for special deductions if they invest in a workplace day care center</a:t>
            </a:r>
          </a:p>
          <a:p>
            <a:endParaRPr lang="en-US" dirty="0"/>
          </a:p>
          <a:p>
            <a:endParaRPr lang="en-US" dirty="0"/>
          </a:p>
        </p:txBody>
      </p:sp>
    </p:spTree>
    <p:extLst>
      <p:ext uri="{BB962C8B-B14F-4D97-AF65-F5344CB8AC3E}">
        <p14:creationId xmlns:p14="http://schemas.microsoft.com/office/powerpoint/2010/main" val="287262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Dependent Care Benefits</a:t>
            </a:r>
          </a:p>
        </p:txBody>
      </p:sp>
      <p:pic>
        <p:nvPicPr>
          <p:cNvPr id="5" name="Picture 4">
            <a:extLst>
              <a:ext uri="{FF2B5EF4-FFF2-40B4-BE49-F238E27FC236}">
                <a16:creationId xmlns:a16="http://schemas.microsoft.com/office/drawing/2014/main" id="{423C7DCD-56B7-4939-9170-EFBCFF32B1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0797" y="2491739"/>
            <a:ext cx="5882405" cy="4258667"/>
          </a:xfrm>
          <a:prstGeom prst="rect">
            <a:avLst/>
          </a:prstGeom>
        </p:spPr>
      </p:pic>
      <p:pic>
        <p:nvPicPr>
          <p:cNvPr id="7" name="Picture 6">
            <a:extLst>
              <a:ext uri="{FF2B5EF4-FFF2-40B4-BE49-F238E27FC236}">
                <a16:creationId xmlns:a16="http://schemas.microsoft.com/office/drawing/2014/main" id="{68290C05-DCAB-488D-9E5E-CE0293F113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185121">
            <a:off x="772868" y="2608319"/>
            <a:ext cx="3776420" cy="901832"/>
          </a:xfrm>
          <a:prstGeom prst="rect">
            <a:avLst/>
          </a:prstGeom>
        </p:spPr>
      </p:pic>
    </p:spTree>
    <p:extLst>
      <p:ext uri="{BB962C8B-B14F-4D97-AF65-F5344CB8AC3E}">
        <p14:creationId xmlns:p14="http://schemas.microsoft.com/office/powerpoint/2010/main" val="428080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Dependent Care Benefits</a:t>
            </a:r>
          </a:p>
        </p:txBody>
      </p:sp>
      <p:sp>
        <p:nvSpPr>
          <p:cNvPr id="6" name="Content Placeholder 5">
            <a:extLst>
              <a:ext uri="{FF2B5EF4-FFF2-40B4-BE49-F238E27FC236}">
                <a16:creationId xmlns:a16="http://schemas.microsoft.com/office/drawing/2014/main" id="{DA93570F-9EB8-494B-9068-519E1219B027}"/>
              </a:ext>
            </a:extLst>
          </p:cNvPr>
          <p:cNvSpPr>
            <a:spLocks noGrp="1"/>
          </p:cNvSpPr>
          <p:nvPr>
            <p:ph idx="1"/>
          </p:nvPr>
        </p:nvSpPr>
        <p:spPr/>
        <p:txBody>
          <a:bodyPr>
            <a:normAutofit/>
          </a:bodyPr>
          <a:lstStyle/>
          <a:p>
            <a:r>
              <a:rPr lang="en-US" dirty="0"/>
              <a:t>Bring Your Child to Work</a:t>
            </a:r>
          </a:p>
          <a:p>
            <a:pPr lvl="1"/>
            <a:r>
              <a:rPr lang="en-US" dirty="0"/>
              <a:t>Traditionally this benefit has only been offered to employees of daycares and certain other child-serving professions</a:t>
            </a:r>
          </a:p>
          <a:p>
            <a:pPr lvl="1"/>
            <a:r>
              <a:rPr lang="en-US" dirty="0"/>
              <a:t>The pandemic has more employers asking about offering this benefit</a:t>
            </a:r>
          </a:p>
          <a:p>
            <a:pPr lvl="1"/>
            <a:r>
              <a:rPr lang="en-US" dirty="0"/>
              <a:t>Obvious risks: Injuries; property damage; loss of productivity due to supervising children on site, disruption, disclosure of sensitive information</a:t>
            </a:r>
          </a:p>
          <a:p>
            <a:pPr lvl="1"/>
            <a:r>
              <a:rPr lang="en-US" dirty="0"/>
              <a:t>Best practices:</a:t>
            </a:r>
          </a:p>
          <a:p>
            <a:pPr lvl="2"/>
            <a:r>
              <a:rPr lang="en-US" dirty="0"/>
              <a:t>Agreement with parent that outlines how parent must request to bring their child to work; allows employer the discretion to decide to grant or deny request; contains waiver, assumption of risks, and indemnification; explains where child is/is not allowed; requires child to follow safety protocol; sets standards for employee productivity while child is at work; allows employer to revoke the arrangement at any time</a:t>
            </a:r>
          </a:p>
          <a:p>
            <a:endParaRPr lang="en-US" dirty="0"/>
          </a:p>
          <a:p>
            <a:endParaRPr lang="en-US" dirty="0"/>
          </a:p>
          <a:p>
            <a:endParaRPr lang="en-US" dirty="0"/>
          </a:p>
        </p:txBody>
      </p:sp>
    </p:spTree>
    <p:extLst>
      <p:ext uri="{BB962C8B-B14F-4D97-AF65-F5344CB8AC3E}">
        <p14:creationId xmlns:p14="http://schemas.microsoft.com/office/powerpoint/2010/main" val="3205479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USI Brand Colors">
      <a:dk1>
        <a:srgbClr val="000000"/>
      </a:dk1>
      <a:lt1>
        <a:srgbClr val="FFFFFF"/>
      </a:lt1>
      <a:dk2>
        <a:srgbClr val="616161"/>
      </a:dk2>
      <a:lt2>
        <a:srgbClr val="D1D3D4"/>
      </a:lt2>
      <a:accent1>
        <a:srgbClr val="00529B"/>
      </a:accent1>
      <a:accent2>
        <a:srgbClr val="3C7EC1"/>
      </a:accent2>
      <a:accent3>
        <a:srgbClr val="89BADC"/>
      </a:accent3>
      <a:accent4>
        <a:srgbClr val="58BDBA"/>
      </a:accent4>
      <a:accent5>
        <a:srgbClr val="EE8A1D"/>
      </a:accent5>
      <a:accent6>
        <a:srgbClr val="811111"/>
      </a:accent6>
      <a:hlink>
        <a:srgbClr val="0000FF"/>
      </a:hlink>
      <a:folHlink>
        <a:srgbClr val="0000FF"/>
      </a:folHlink>
    </a:clrScheme>
    <a:fontScheme name="USI Font 1">
      <a:majorFont>
        <a:latin typeface="Century Gothic"/>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SI Blue">
      <a:srgbClr val="00529B"/>
    </a:custClr>
    <a:custClr name="USI Med Blue">
      <a:srgbClr val="3C7EC1"/>
    </a:custClr>
    <a:custClr name="USI Orange">
      <a:srgbClr val="EE8A1D"/>
    </a:custClr>
    <a:custClr name="USI Teal">
      <a:srgbClr val="58BDBA"/>
    </a:custClr>
    <a:custClr name="USI Dark Gray">
      <a:srgbClr val="6D6E71"/>
    </a:custClr>
    <a:custClr name="USI Mustard">
      <a:srgbClr val="D4A00F"/>
    </a:custClr>
    <a:custClr name="USI Purple">
      <a:srgbClr val="892676"/>
    </a:custClr>
    <a:custClr name="USI Olive">
      <a:srgbClr val="8A8D09"/>
    </a:custClr>
    <a:custClr name="USI Crimson">
      <a:srgbClr val="811111"/>
    </a:custClr>
    <a:custClr name="USI Light Blue">
      <a:srgbClr val="89BADC"/>
    </a:custClr>
    <a:custClr name="USI Blue 25%">
      <a:srgbClr val="BFD4E6"/>
    </a:custClr>
    <a:custClr name="USI Med Blue 25%">
      <a:srgbClr val="CEDFEF"/>
    </a:custClr>
    <a:custClr name="USI Orange 25%">
      <a:srgbClr val="FBE2C6"/>
    </a:custClr>
    <a:custClr name="USI Teal 25%">
      <a:srgbClr val="D5EEEE"/>
    </a:custClr>
    <a:custClr name="USI Light Gray">
      <a:srgbClr val="D1D3D4"/>
    </a:custClr>
    <a:custClr name="USI Mustard 25%">
      <a:srgbClr val="F4E9C1"/>
    </a:custClr>
    <a:custClr name="USI Purple 25%">
      <a:srgbClr val="E2C9DD"/>
    </a:custClr>
    <a:custClr name="USI Olive 25%">
      <a:srgbClr val="E2E2C1"/>
    </a:custClr>
    <a:custClr name="USI Crimson 25%">
      <a:srgbClr val="DFC3C3"/>
    </a:custClr>
    <a:custClr name="USI Light Blue 25%">
      <a:srgbClr val="E1EEF6"/>
    </a:custClr>
  </a:custClrLst>
  <a:extLst>
    <a:ext uri="{05A4C25C-085E-4340-85A3-A5531E510DB2}">
      <thm15:themeFamily xmlns:thm15="http://schemas.microsoft.com/office/thememl/2012/main" name="USI PPT Template - Gray ONE Header Design_4.3 (1).pptx" id="{1627F205-CC73-41B1-9A22-1638E03DC415}" vid="{501ACCE3-E82B-42A3-A60E-FF1C7FB361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st_x0020_Modified_x0020_Date xmlns="0b5fd052-93d6-4dcb-90ba-ad1fab7f3a43">2019-10-22T04:00:00+00:00</Last_x0020_Modified_x0020_Date>
    <Description0 xmlns="0b5fd052-93d6-4dcb-90ba-ad1fab7f3a43">USI PPT Template - Gray ONE Header Design_4.3</Description0>
    <Logos_x0020_Categories xmlns="0b5fd052-93d6-4dcb-90ba-ad1fab7f3a43" xsi:nil="true"/>
    <IconOverlay xmlns="http://schemas.microsoft.com/sharepoint/v4" xsi:nil="true"/>
    <Industry_x0020_Segment xmlns="0b5fd052-93d6-4dcb-90ba-ad1fab7f3a43">General</Industry_x0020_Segment>
    <Source xmlns="0b5fd052-93d6-4dcb-90ba-ad1fab7f3a43">Jodi Moss</Source>
    <Contact xmlns="0b5fd052-93d6-4dcb-90ba-ad1fab7f3a43">
      <UserInfo>
        <DisplayName>Jodi Moss</DisplayName>
        <AccountId>6187</AccountId>
        <AccountType/>
      </UserInfo>
    </Contact>
    <Document_x0020_Type xmlns="0b5fd052-93d6-4dcb-90ba-ad1fab7f3a43">Main EB Presentation</Document_x0020_Type>
    <Select_x0020_Where_x0020_to_x0020_Post xmlns="0b5fd052-93d6-4dcb-90ba-ad1fab7f3a43">38</Select_x0020_Where_x0020_to_x0020_Post>
    <Audience xmlns="0b5fd052-93d6-4dcb-90ba-ad1fab7f3a43">Other</Audie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EF2FB7C38A5542BD32BA7B1A362E1B" ma:contentTypeVersion="10" ma:contentTypeDescription="Create a new document." ma:contentTypeScope="" ma:versionID="a5d4fbeb49ac781baa1d22f217749086">
  <xsd:schema xmlns:xsd="http://www.w3.org/2001/XMLSchema" xmlns:xs="http://www.w3.org/2001/XMLSchema" xmlns:p="http://schemas.microsoft.com/office/2006/metadata/properties" xmlns:ns2="0b5fd052-93d6-4dcb-90ba-ad1fab7f3a43" xmlns:ns3="http://schemas.microsoft.com/sharepoint/v4" targetNamespace="http://schemas.microsoft.com/office/2006/metadata/properties" ma:root="true" ma:fieldsID="aac9fe3ea6a67772a25a478d852ea559" ns2:_="" ns3:_="">
    <xsd:import namespace="0b5fd052-93d6-4dcb-90ba-ad1fab7f3a43"/>
    <xsd:import namespace="http://schemas.microsoft.com/sharepoint/v4"/>
    <xsd:element name="properties">
      <xsd:complexType>
        <xsd:sequence>
          <xsd:element name="documentManagement">
            <xsd:complexType>
              <xsd:all>
                <xsd:element ref="ns2:Audience" minOccurs="0"/>
                <xsd:element ref="ns2:Contact" minOccurs="0"/>
                <xsd:element ref="ns2:Description0" minOccurs="0"/>
                <xsd:element ref="ns2:Document_x0020_Type" minOccurs="0"/>
                <xsd:element ref="ns2:Industry_x0020_Segment" minOccurs="0"/>
                <xsd:element ref="ns2:Last_x0020_Modified_x0020_Date" minOccurs="0"/>
                <xsd:element ref="ns2:Select_x0020_Where_x0020_to_x0020_Post" minOccurs="0"/>
                <xsd:element ref="ns2:Source" minOccurs="0"/>
                <xsd:element ref="ns2:Logos_x0020_Categorie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fd052-93d6-4dcb-90ba-ad1fab7f3a43" elementFormDefault="qualified">
    <xsd:import namespace="http://schemas.microsoft.com/office/2006/documentManagement/types"/>
    <xsd:import namespace="http://schemas.microsoft.com/office/infopath/2007/PartnerControls"/>
    <xsd:element name="Audience" ma:index="8" nillable="true" ma:displayName="Audience" ma:default="CFO" ma:format="Dropdown" ma:internalName="Audience">
      <xsd:simpleType>
        <xsd:restriction base="dms:Choice">
          <xsd:enumeration value="CFO"/>
          <xsd:enumeration value="Controller"/>
          <xsd:enumeration value="HR"/>
          <xsd:enumeration value="Multiple"/>
          <xsd:enumeration value="Other"/>
          <xsd:enumeration value="Risk Manager"/>
        </xsd:restriction>
      </xsd:simpleType>
    </xsd:element>
    <xsd:element name="Contact" ma:index="9" nillable="true" ma:displayName="Contact" ma:list="UserInfo" ma:SharePointGroup="0" ma:internalName="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scription0" ma:index="10" nillable="true" ma:displayName="Description" ma:internalName="Description0">
      <xsd:simpleType>
        <xsd:restriction base="dms:Text">
          <xsd:maxLength value="255"/>
        </xsd:restriction>
      </xsd:simpleType>
    </xsd:element>
    <xsd:element name="Document_x0020_Type" ma:index="11" nillable="true" ma:displayName="Document Type" ma:default="Main EB Presentation" ma:format="Dropdown" ma:internalName="Document_x0020_Type">
      <xsd:simpleType>
        <xsd:restriction base="dms:Choice">
          <xsd:enumeration value="Main EB Presentation"/>
          <xsd:enumeration value="Cover Images"/>
          <xsd:enumeration value="Local Office/Region Pages"/>
          <xsd:enumeration value="Main P&amp;C Presentation"/>
          <xsd:enumeration value="Industry Fact Sheets"/>
          <xsd:enumeration value="Product Fact Sheets"/>
          <xsd:enumeration value="Content on Demand Brainsharks"/>
          <xsd:enumeration value="Corporate Communication &amp; PR"/>
        </xsd:restriction>
      </xsd:simpleType>
    </xsd:element>
    <xsd:element name="Industry_x0020_Segment" ma:index="12" nillable="true" ma:displayName="Industry Segment" ma:default="Commercial Lines" ma:format="Dropdown" ma:internalName="Industry_x0020_Segment">
      <xsd:simpleType>
        <xsd:restriction base="dms:Choice">
          <xsd:enumeration value="Commercial Lines"/>
          <xsd:enumeration value="Construction/Surety"/>
          <xsd:enumeration value="Employee Benefits"/>
          <xsd:enumeration value="Food and Agriculture"/>
          <xsd:enumeration value="General"/>
          <xsd:enumeration value="Healthcare"/>
          <xsd:enumeration value="Industrial Casualty"/>
          <xsd:enumeration value="Non Profit"/>
          <xsd:enumeration value="Property &amp; Casualty"/>
          <xsd:enumeration value="Public Services, Education and Rec"/>
          <xsd:enumeration value="Real Estate"/>
          <xsd:enumeration value="Technology and Communications"/>
          <xsd:enumeration value="Transportation, Energy and Storage"/>
          <xsd:enumeration value="Other"/>
        </xsd:restriction>
      </xsd:simpleType>
    </xsd:element>
    <xsd:element name="Last_x0020_Modified_x0020_Date" ma:index="13" nillable="true" ma:displayName="Last Modified Date" ma:default="[today]" ma:format="DateOnly" ma:internalName="Last_x0020_Modified_x0020_Date">
      <xsd:simpleType>
        <xsd:restriction base="dms:DateTime"/>
      </xsd:simpleType>
    </xsd:element>
    <xsd:element name="Select_x0020_Where_x0020_to_x0020_Post" ma:index="14" nillable="true" ma:displayName="Select Where to Post" ma:list="{608ed76b-2597-4a0f-b130-9adc4663aaae}" ma:internalName="Select_x0020_Where_x0020_to_x0020_Post" ma:showField="Title">
      <xsd:simpleType>
        <xsd:restriction base="dms:Lookup"/>
      </xsd:simpleType>
    </xsd:element>
    <xsd:element name="Source" ma:index="15" nillable="true" ma:displayName="Source" ma:internalName="Source">
      <xsd:simpleType>
        <xsd:restriction base="dms:Text">
          <xsd:maxLength value="255"/>
        </xsd:restriction>
      </xsd:simpleType>
    </xsd:element>
    <xsd:element name="Logos_x0020_Categories" ma:index="16" nillable="true" ma:displayName="Logos Categories" ma:format="Dropdown" ma:internalName="Logos_x0020_Categories">
      <xsd:simpleType>
        <xsd:restriction base="dms:Choice">
          <xsd:enumeration value="(None)"/>
          <xsd:enumeration value="RGB"/>
          <xsd:enumeration value="CMYK"/>
          <xsd:enumeration value="Pantone"/>
          <xsd:enumeration value="Black and White"/>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1B5906-A5DE-4B19-8395-43BCEB2ECA0F}">
  <ds:schemaRefs>
    <ds:schemaRef ds:uri="http://purl.org/dc/terms/"/>
    <ds:schemaRef ds:uri="0b5fd052-93d6-4dcb-90ba-ad1fab7f3a43"/>
    <ds:schemaRef ds:uri="http://purl.org/dc/dcmitype/"/>
    <ds:schemaRef ds:uri="http://purl.org/dc/elements/1.1/"/>
    <ds:schemaRef ds:uri="http://schemas.microsoft.com/office/2006/metadata/properties"/>
    <ds:schemaRef ds:uri="http://schemas.microsoft.com/sharepoint/v4"/>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3CCE610-CDF5-471D-B3EA-E603D6957569}">
  <ds:schemaRefs>
    <ds:schemaRef ds:uri="http://schemas.microsoft.com/sharepoint/v3/contenttype/forms"/>
  </ds:schemaRefs>
</ds:datastoreItem>
</file>

<file path=customXml/itemProps3.xml><?xml version="1.0" encoding="utf-8"?>
<ds:datastoreItem xmlns:ds="http://schemas.openxmlformats.org/officeDocument/2006/customXml" ds:itemID="{E31711BC-3C93-4079-A585-458094279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5fd052-93d6-4dcb-90ba-ad1fab7f3a4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TotalTime>
  <Words>7124</Words>
  <Application>Microsoft Office PowerPoint</Application>
  <PresentationFormat>On-screen Show (4:3)</PresentationFormat>
  <Paragraphs>614</Paragraphs>
  <Slides>57</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Calibri Light</vt:lpstr>
      <vt:lpstr>Century Gothic</vt:lpstr>
      <vt:lpstr>CG Times</vt:lpstr>
      <vt:lpstr>Roboto</vt:lpstr>
      <vt:lpstr>Verdana</vt:lpstr>
      <vt:lpstr>Wingdings</vt:lpstr>
      <vt:lpstr>Office Theme</vt:lpstr>
      <vt:lpstr> Non-traditional benefits you should consider for your company</vt:lpstr>
      <vt:lpstr>Learning Objectives</vt:lpstr>
      <vt:lpstr>PowerPoint Presentation</vt:lpstr>
      <vt:lpstr>What is a Non-Traditional Benefit?</vt:lpstr>
      <vt:lpstr>Non-Traditional Benefits</vt:lpstr>
      <vt:lpstr>Types of Dependent Care Benefits</vt:lpstr>
      <vt:lpstr>Types of Dependent Care Benefits</vt:lpstr>
      <vt:lpstr>Types of Dependent Care Benefits</vt:lpstr>
      <vt:lpstr>Types of Dependent Care Benefits</vt:lpstr>
      <vt:lpstr>Non-Traditional Benefits</vt:lpstr>
      <vt:lpstr>Remote Work</vt:lpstr>
      <vt:lpstr>Remote Work – Hiring and Onboarding</vt:lpstr>
      <vt:lpstr>Remote Work – Team Engagement/Support</vt:lpstr>
      <vt:lpstr>Remote Work – Team Engagement/Support</vt:lpstr>
      <vt:lpstr>Remote Work – Coaching and Discipline</vt:lpstr>
      <vt:lpstr>Remote Work – Compliance Points</vt:lpstr>
      <vt:lpstr>PowerPoint Presentation</vt:lpstr>
      <vt:lpstr>PowerPoint Presentation</vt:lpstr>
      <vt:lpstr>Non-Traditional Benefits</vt:lpstr>
      <vt:lpstr>PTO</vt:lpstr>
      <vt:lpstr>PTO</vt:lpstr>
      <vt:lpstr>Non-Traditional Benefits</vt:lpstr>
      <vt:lpstr>Flexible Scheduling</vt:lpstr>
      <vt:lpstr>Non-Traditional Benefits</vt:lpstr>
      <vt:lpstr>U.S. Observations</vt:lpstr>
      <vt:lpstr>New Message</vt:lpstr>
      <vt:lpstr>Alternative Health Access – Virtual Options</vt:lpstr>
      <vt:lpstr>Alternative Health Access – Direct Primary Care</vt:lpstr>
      <vt:lpstr>Alternative Health Access – Compliance Considerations</vt:lpstr>
      <vt:lpstr>Care Management / Claims Advocacy</vt:lpstr>
      <vt:lpstr>Care Management / Claims Advocacy</vt:lpstr>
      <vt:lpstr>Claims Advocacy</vt:lpstr>
      <vt:lpstr>Large Case Management</vt:lpstr>
      <vt:lpstr>High Deductible Health Plan Trends</vt:lpstr>
      <vt:lpstr>Health Savings Accounts – compliance considerations</vt:lpstr>
      <vt:lpstr>Aggressive Cost-Saving Measures</vt:lpstr>
      <vt:lpstr>Reference-Based Pricing</vt:lpstr>
      <vt:lpstr>Reference-Based Pricing</vt:lpstr>
      <vt:lpstr>ICHRA – What It Is</vt:lpstr>
      <vt:lpstr>ICHRAs</vt:lpstr>
      <vt:lpstr>Aggressive Cost Saving Measures: compliance considerations</vt:lpstr>
      <vt:lpstr>How To Choose</vt:lpstr>
      <vt:lpstr>Maximize Effectiveness Of New Benefits: A Decision-making Tool</vt:lpstr>
      <vt:lpstr>Questions?</vt:lpstr>
      <vt:lpstr>Pharmacy landscape and market update</vt:lpstr>
      <vt:lpstr>PowerPoint Presentation</vt:lpstr>
      <vt:lpstr>The Flow of Money  - Complicated &amp; Confusing</vt:lpstr>
      <vt:lpstr>Why is Pharmacy Important?</vt:lpstr>
      <vt:lpstr>Why is Pharmacy Important?</vt:lpstr>
      <vt:lpstr>COVID-19 Related Drug Utilization Trends</vt:lpstr>
      <vt:lpstr>How Do Pharmacy Benefit Managers (PBMs) Work?</vt:lpstr>
      <vt:lpstr>How Do PBMs Make Their Money?</vt:lpstr>
      <vt:lpstr>Issue: Spread Pricing</vt:lpstr>
      <vt:lpstr>Rebates</vt:lpstr>
      <vt:lpstr>Drug Definitions</vt:lpstr>
      <vt:lpstr>Formularies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EB115W Non-traditional benefits you should consider for your company</dc:title>
  <dc:creator>Greg Stary</dc:creator>
  <cp:lastModifiedBy>Jay Scott</cp:lastModifiedBy>
  <cp:revision>22</cp:revision>
  <dcterms:created xsi:type="dcterms:W3CDTF">2021-02-11T15:26:40Z</dcterms:created>
  <dcterms:modified xsi:type="dcterms:W3CDTF">2021-02-15T15:33:57Z</dcterms:modified>
</cp:coreProperties>
</file>