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3.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4.xml" ContentType="application/inkml+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03" r:id="rId1"/>
    <p:sldMasterId id="2147483717" r:id="rId2"/>
  </p:sldMasterIdLst>
  <p:notesMasterIdLst>
    <p:notesMasterId r:id="rId82"/>
  </p:notesMasterIdLst>
  <p:handoutMasterIdLst>
    <p:handoutMasterId r:id="rId83"/>
  </p:handoutMasterIdLst>
  <p:sldIdLst>
    <p:sldId id="643" r:id="rId3"/>
    <p:sldId id="696" r:id="rId4"/>
    <p:sldId id="680" r:id="rId5"/>
    <p:sldId id="621" r:id="rId6"/>
    <p:sldId id="683" r:id="rId7"/>
    <p:sldId id="682" r:id="rId8"/>
    <p:sldId id="608" r:id="rId9"/>
    <p:sldId id="607" r:id="rId10"/>
    <p:sldId id="617" r:id="rId11"/>
    <p:sldId id="684" r:id="rId12"/>
    <p:sldId id="259" r:id="rId13"/>
    <p:sldId id="266" r:id="rId14"/>
    <p:sldId id="300" r:id="rId15"/>
    <p:sldId id="262" r:id="rId16"/>
    <p:sldId id="271" r:id="rId17"/>
    <p:sldId id="263" r:id="rId18"/>
    <p:sldId id="677" r:id="rId19"/>
    <p:sldId id="264" r:id="rId20"/>
    <p:sldId id="275" r:id="rId21"/>
    <p:sldId id="265" r:id="rId22"/>
    <p:sldId id="276" r:id="rId23"/>
    <p:sldId id="678" r:id="rId24"/>
    <p:sldId id="615" r:id="rId25"/>
    <p:sldId id="616" r:id="rId26"/>
    <p:sldId id="258" r:id="rId27"/>
    <p:sldId id="676" r:id="rId28"/>
    <p:sldId id="648" r:id="rId29"/>
    <p:sldId id="645" r:id="rId30"/>
    <p:sldId id="646" r:id="rId31"/>
    <p:sldId id="647" r:id="rId32"/>
    <p:sldId id="620" r:id="rId33"/>
    <p:sldId id="619" r:id="rId34"/>
    <p:sldId id="652" r:id="rId35"/>
    <p:sldId id="653" r:id="rId36"/>
    <p:sldId id="305" r:id="rId37"/>
    <p:sldId id="294" r:id="rId38"/>
    <p:sldId id="639" r:id="rId39"/>
    <p:sldId id="693" r:id="rId40"/>
    <p:sldId id="310" r:id="rId41"/>
    <p:sldId id="279" r:id="rId42"/>
    <p:sldId id="638" r:id="rId43"/>
    <p:sldId id="285" r:id="rId44"/>
    <p:sldId id="626" r:id="rId45"/>
    <p:sldId id="629" r:id="rId46"/>
    <p:sldId id="637" r:id="rId47"/>
    <p:sldId id="287" r:id="rId48"/>
    <p:sldId id="660" r:id="rId49"/>
    <p:sldId id="687" r:id="rId50"/>
    <p:sldId id="649" r:id="rId51"/>
    <p:sldId id="659" r:id="rId52"/>
    <p:sldId id="627" r:id="rId53"/>
    <p:sldId id="324" r:id="rId54"/>
    <p:sldId id="628" r:id="rId55"/>
    <p:sldId id="330" r:id="rId56"/>
    <p:sldId id="614" r:id="rId57"/>
    <p:sldId id="636" r:id="rId58"/>
    <p:sldId id="289" r:id="rId59"/>
    <p:sldId id="688" r:id="rId60"/>
    <p:sldId id="284" r:id="rId61"/>
    <p:sldId id="686" r:id="rId62"/>
    <p:sldId id="662" r:id="rId63"/>
    <p:sldId id="630" r:id="rId64"/>
    <p:sldId id="692" r:id="rId65"/>
    <p:sldId id="635" r:id="rId66"/>
    <p:sldId id="286" r:id="rId67"/>
    <p:sldId id="314" r:id="rId68"/>
    <p:sldId id="689" r:id="rId69"/>
    <p:sldId id="631" r:id="rId70"/>
    <p:sldId id="632" r:id="rId71"/>
    <p:sldId id="633" r:id="rId72"/>
    <p:sldId id="634" r:id="rId73"/>
    <p:sldId id="664" r:id="rId74"/>
    <p:sldId id="663" r:id="rId75"/>
    <p:sldId id="694" r:id="rId76"/>
    <p:sldId id="665" r:id="rId77"/>
    <p:sldId id="695" r:id="rId78"/>
    <p:sldId id="487" r:id="rId79"/>
    <p:sldId id="691" r:id="rId80"/>
    <p:sldId id="269"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9999"/>
    <a:srgbClr val="6699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71" autoAdjust="0"/>
    <p:restoredTop sz="83268" autoAdjust="0"/>
  </p:normalViewPr>
  <p:slideViewPr>
    <p:cSldViewPr snapToGrid="0">
      <p:cViewPr varScale="1">
        <p:scale>
          <a:sx n="112" d="100"/>
          <a:sy n="112" d="100"/>
        </p:scale>
        <p:origin x="120" y="150"/>
      </p:cViewPr>
      <p:guideLst/>
    </p:cSldViewPr>
  </p:slideViewPr>
  <p:notesTextViewPr>
    <p:cViewPr>
      <p:scale>
        <a:sx n="1" d="1"/>
        <a:sy n="1" d="1"/>
      </p:scale>
      <p:origin x="0" y="0"/>
    </p:cViewPr>
  </p:notesTextViewPr>
  <p:sorterViewPr>
    <p:cViewPr varScale="1">
      <p:scale>
        <a:sx n="1" d="1"/>
        <a:sy n="1" d="1"/>
      </p:scale>
      <p:origin x="0" y="-6883"/>
    </p:cViewPr>
  </p:sorter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53C9EB-DD7F-492D-90F3-32D4C725CB4D}"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7356531C-8364-46E6-A702-11A291834A92}">
      <dgm:prSet custT="1"/>
      <dgm:spPr/>
      <dgm:t>
        <a:bodyPr/>
        <a:lstStyle/>
        <a:p>
          <a:pPr>
            <a:defRPr cap="all"/>
          </a:pPr>
          <a:r>
            <a:rPr lang="en-US" sz="1600" b="1" dirty="0">
              <a:solidFill>
                <a:srgbClr val="FF0000"/>
              </a:solidFill>
            </a:rPr>
            <a:t>5-Step road map for a mindshift</a:t>
          </a:r>
        </a:p>
      </dgm:t>
    </dgm:pt>
    <dgm:pt modelId="{323DC637-CB87-46B0-AB30-12021B4F43B2}" type="parTrans" cxnId="{D6308F20-6259-41E8-A71C-81402A8940A4}">
      <dgm:prSet/>
      <dgm:spPr/>
      <dgm:t>
        <a:bodyPr/>
        <a:lstStyle/>
        <a:p>
          <a:endParaRPr lang="en-US"/>
        </a:p>
      </dgm:t>
    </dgm:pt>
    <dgm:pt modelId="{C3CB14FD-4491-476C-AF21-561850FA2E5E}" type="sibTrans" cxnId="{D6308F20-6259-41E8-A71C-81402A8940A4}">
      <dgm:prSet/>
      <dgm:spPr/>
      <dgm:t>
        <a:bodyPr/>
        <a:lstStyle/>
        <a:p>
          <a:endParaRPr lang="en-US"/>
        </a:p>
      </dgm:t>
    </dgm:pt>
    <dgm:pt modelId="{7CF72F39-BB8A-4E2F-B3DE-DE30448F721F}">
      <dgm:prSet custT="1"/>
      <dgm:spPr/>
      <dgm:t>
        <a:bodyPr/>
        <a:lstStyle/>
        <a:p>
          <a:pPr>
            <a:defRPr cap="all"/>
          </a:pPr>
          <a:r>
            <a:rPr lang="en-US" sz="1400" b="1" dirty="0"/>
            <a:t>Core values</a:t>
          </a:r>
        </a:p>
      </dgm:t>
    </dgm:pt>
    <dgm:pt modelId="{0080E3F1-4D0A-4809-86CF-E26550A46A05}" type="parTrans" cxnId="{F2E2D82E-004D-4727-9068-5E6B019EE174}">
      <dgm:prSet/>
      <dgm:spPr/>
      <dgm:t>
        <a:bodyPr/>
        <a:lstStyle/>
        <a:p>
          <a:endParaRPr lang="en-US"/>
        </a:p>
      </dgm:t>
    </dgm:pt>
    <dgm:pt modelId="{05DE82C8-5710-4406-8AC6-E38569ABDBC5}" type="sibTrans" cxnId="{F2E2D82E-004D-4727-9068-5E6B019EE174}">
      <dgm:prSet/>
      <dgm:spPr/>
      <dgm:t>
        <a:bodyPr/>
        <a:lstStyle/>
        <a:p>
          <a:endParaRPr lang="en-US"/>
        </a:p>
      </dgm:t>
    </dgm:pt>
    <dgm:pt modelId="{D51F6682-A621-4383-88B6-0D4EC3683024}">
      <dgm:prSet custT="1"/>
      <dgm:spPr/>
      <dgm:t>
        <a:bodyPr/>
        <a:lstStyle/>
        <a:p>
          <a:pPr>
            <a:defRPr cap="all"/>
          </a:pPr>
          <a:r>
            <a:rPr lang="en-US" sz="1400" b="1" dirty="0">
              <a:solidFill>
                <a:schemeClr val="bg1"/>
              </a:solidFill>
            </a:rPr>
            <a:t>Wheel of life</a:t>
          </a:r>
        </a:p>
      </dgm:t>
    </dgm:pt>
    <dgm:pt modelId="{5849B58A-9BE7-4A27-9889-928B98AA1D3D}" type="parTrans" cxnId="{399DB1A5-2C78-46FE-AC02-36D20DF85B51}">
      <dgm:prSet/>
      <dgm:spPr/>
      <dgm:t>
        <a:bodyPr/>
        <a:lstStyle/>
        <a:p>
          <a:endParaRPr lang="en-US"/>
        </a:p>
      </dgm:t>
    </dgm:pt>
    <dgm:pt modelId="{4C5AE9AA-1F1D-4892-9838-02E93E70914B}" type="sibTrans" cxnId="{399DB1A5-2C78-46FE-AC02-36D20DF85B51}">
      <dgm:prSet/>
      <dgm:spPr/>
      <dgm:t>
        <a:bodyPr/>
        <a:lstStyle/>
        <a:p>
          <a:endParaRPr lang="en-US"/>
        </a:p>
      </dgm:t>
    </dgm:pt>
    <dgm:pt modelId="{6C6DBA72-FA13-47C9-A95B-1C678AF71678}">
      <dgm:prSet custT="1"/>
      <dgm:spPr/>
      <dgm:t>
        <a:bodyPr/>
        <a:lstStyle/>
        <a:p>
          <a:pPr>
            <a:defRPr cap="all"/>
          </a:pPr>
          <a:r>
            <a:rPr lang="en-US" sz="1400" b="1" dirty="0"/>
            <a:t>Differences make us better</a:t>
          </a:r>
        </a:p>
      </dgm:t>
    </dgm:pt>
    <dgm:pt modelId="{51B4116D-D32C-44B9-AB67-741CFB996EE2}" type="parTrans" cxnId="{E520D6F5-D95D-4A1B-9B4A-91F47226ABD6}">
      <dgm:prSet/>
      <dgm:spPr/>
      <dgm:t>
        <a:bodyPr/>
        <a:lstStyle/>
        <a:p>
          <a:endParaRPr lang="en-US"/>
        </a:p>
      </dgm:t>
    </dgm:pt>
    <dgm:pt modelId="{54F250E1-53C8-40ED-AAF9-E928655E0658}" type="sibTrans" cxnId="{E520D6F5-D95D-4A1B-9B4A-91F47226ABD6}">
      <dgm:prSet/>
      <dgm:spPr/>
      <dgm:t>
        <a:bodyPr/>
        <a:lstStyle/>
        <a:p>
          <a:endParaRPr lang="en-US"/>
        </a:p>
      </dgm:t>
    </dgm:pt>
    <dgm:pt modelId="{DDAF14AE-263E-4891-AAF5-8D08D8C157E7}">
      <dgm:prSet custT="1"/>
      <dgm:spPr/>
      <dgm:t>
        <a:bodyPr/>
        <a:lstStyle/>
        <a:p>
          <a:pPr>
            <a:defRPr cap="all"/>
          </a:pPr>
          <a:r>
            <a:rPr lang="en-US" sz="1400" b="1" dirty="0"/>
            <a:t>tlc</a:t>
          </a:r>
        </a:p>
      </dgm:t>
    </dgm:pt>
    <dgm:pt modelId="{5182D240-287F-4767-917B-5363B0104BD4}" type="parTrans" cxnId="{3C6F7AFE-3DB0-42B3-BD8D-E3D82DB45C9A}">
      <dgm:prSet/>
      <dgm:spPr/>
      <dgm:t>
        <a:bodyPr/>
        <a:lstStyle/>
        <a:p>
          <a:endParaRPr lang="en-US"/>
        </a:p>
      </dgm:t>
    </dgm:pt>
    <dgm:pt modelId="{A96A359C-7824-42D0-BB5A-C146221BCFB8}" type="sibTrans" cxnId="{3C6F7AFE-3DB0-42B3-BD8D-E3D82DB45C9A}">
      <dgm:prSet/>
      <dgm:spPr/>
      <dgm:t>
        <a:bodyPr/>
        <a:lstStyle/>
        <a:p>
          <a:endParaRPr lang="en-US"/>
        </a:p>
      </dgm:t>
    </dgm:pt>
    <dgm:pt modelId="{6F916213-167B-4AD4-98B5-6E3E1244FB7E}">
      <dgm:prSet custT="1"/>
      <dgm:spPr/>
      <dgm:t>
        <a:bodyPr/>
        <a:lstStyle/>
        <a:p>
          <a:pPr>
            <a:defRPr cap="all"/>
          </a:pPr>
          <a:r>
            <a:rPr lang="en-US" sz="1400" b="1" dirty="0"/>
            <a:t>Comfort zone</a:t>
          </a:r>
        </a:p>
      </dgm:t>
    </dgm:pt>
    <dgm:pt modelId="{CB3C18F6-D20E-460F-A5C7-E030CB0B26ED}" type="sibTrans" cxnId="{C991D08D-F646-4B17-8B92-5869173A4402}">
      <dgm:prSet/>
      <dgm:spPr/>
      <dgm:t>
        <a:bodyPr/>
        <a:lstStyle/>
        <a:p>
          <a:endParaRPr lang="en-US"/>
        </a:p>
      </dgm:t>
    </dgm:pt>
    <dgm:pt modelId="{C439F08A-69CF-4AD0-BA19-8E114BDFEBA5}" type="parTrans" cxnId="{C991D08D-F646-4B17-8B92-5869173A4402}">
      <dgm:prSet/>
      <dgm:spPr/>
      <dgm:t>
        <a:bodyPr/>
        <a:lstStyle/>
        <a:p>
          <a:endParaRPr lang="en-US"/>
        </a:p>
      </dgm:t>
    </dgm:pt>
    <dgm:pt modelId="{EABEACC4-7C68-4EE8-A273-8C9E7F98409B}" type="pres">
      <dgm:prSet presAssocID="{8753C9EB-DD7F-492D-90F3-32D4C725CB4D}" presName="linear" presStyleCnt="0">
        <dgm:presLayoutVars>
          <dgm:animLvl val="lvl"/>
          <dgm:resizeHandles val="exact"/>
        </dgm:presLayoutVars>
      </dgm:prSet>
      <dgm:spPr/>
    </dgm:pt>
    <dgm:pt modelId="{4154501E-23A6-4D47-BAF6-170F7FFF8F71}" type="pres">
      <dgm:prSet presAssocID="{7356531C-8364-46E6-A702-11A291834A92}" presName="parentText" presStyleLbl="node1" presStyleIdx="0" presStyleCnt="6">
        <dgm:presLayoutVars>
          <dgm:chMax val="0"/>
          <dgm:bulletEnabled val="1"/>
        </dgm:presLayoutVars>
      </dgm:prSet>
      <dgm:spPr/>
    </dgm:pt>
    <dgm:pt modelId="{28D1A5C0-2E1D-4062-94F1-6B8CF71342F2}" type="pres">
      <dgm:prSet presAssocID="{C3CB14FD-4491-476C-AF21-561850FA2E5E}" presName="spacer" presStyleCnt="0"/>
      <dgm:spPr/>
    </dgm:pt>
    <dgm:pt modelId="{185DAD35-5FD2-4DA3-A773-FB0010F484F4}" type="pres">
      <dgm:prSet presAssocID="{7CF72F39-BB8A-4E2F-B3DE-DE30448F721F}" presName="parentText" presStyleLbl="node1" presStyleIdx="1" presStyleCnt="6">
        <dgm:presLayoutVars>
          <dgm:chMax val="0"/>
          <dgm:bulletEnabled val="1"/>
        </dgm:presLayoutVars>
      </dgm:prSet>
      <dgm:spPr/>
    </dgm:pt>
    <dgm:pt modelId="{9217237A-6A3B-44B6-9181-7A27A30B238F}" type="pres">
      <dgm:prSet presAssocID="{05DE82C8-5710-4406-8AC6-E38569ABDBC5}" presName="spacer" presStyleCnt="0"/>
      <dgm:spPr/>
    </dgm:pt>
    <dgm:pt modelId="{10C7FF8D-EA55-489C-B4EC-D7D09C2132DA}" type="pres">
      <dgm:prSet presAssocID="{D51F6682-A621-4383-88B6-0D4EC3683024}" presName="parentText" presStyleLbl="node1" presStyleIdx="2" presStyleCnt="6">
        <dgm:presLayoutVars>
          <dgm:chMax val="0"/>
          <dgm:bulletEnabled val="1"/>
        </dgm:presLayoutVars>
      </dgm:prSet>
      <dgm:spPr/>
    </dgm:pt>
    <dgm:pt modelId="{244B034D-6CBF-4EB6-BB80-43B9E10262FC}" type="pres">
      <dgm:prSet presAssocID="{4C5AE9AA-1F1D-4892-9838-02E93E70914B}" presName="spacer" presStyleCnt="0"/>
      <dgm:spPr/>
    </dgm:pt>
    <dgm:pt modelId="{0C745235-223E-4AD1-9D71-40274D9405B3}" type="pres">
      <dgm:prSet presAssocID="{6C6DBA72-FA13-47C9-A95B-1C678AF71678}" presName="parentText" presStyleLbl="node1" presStyleIdx="3" presStyleCnt="6">
        <dgm:presLayoutVars>
          <dgm:chMax val="0"/>
          <dgm:bulletEnabled val="1"/>
        </dgm:presLayoutVars>
      </dgm:prSet>
      <dgm:spPr/>
    </dgm:pt>
    <dgm:pt modelId="{0663D5B1-3EA8-4CDB-8D99-FB87E6CB777C}" type="pres">
      <dgm:prSet presAssocID="{54F250E1-53C8-40ED-AAF9-E928655E0658}" presName="spacer" presStyleCnt="0"/>
      <dgm:spPr/>
    </dgm:pt>
    <dgm:pt modelId="{8F9EFC0A-5F3A-44D7-A1F2-6D95695428D8}" type="pres">
      <dgm:prSet presAssocID="{6F916213-167B-4AD4-98B5-6E3E1244FB7E}" presName="parentText" presStyleLbl="node1" presStyleIdx="4" presStyleCnt="6">
        <dgm:presLayoutVars>
          <dgm:chMax val="0"/>
          <dgm:bulletEnabled val="1"/>
        </dgm:presLayoutVars>
      </dgm:prSet>
      <dgm:spPr/>
    </dgm:pt>
    <dgm:pt modelId="{59A0F2A9-5679-4B0E-AE83-7F0EADF8B19F}" type="pres">
      <dgm:prSet presAssocID="{CB3C18F6-D20E-460F-A5C7-E030CB0B26ED}" presName="spacer" presStyleCnt="0"/>
      <dgm:spPr/>
    </dgm:pt>
    <dgm:pt modelId="{FE82E790-EE62-4156-8D02-B192FCE974B4}" type="pres">
      <dgm:prSet presAssocID="{DDAF14AE-263E-4891-AAF5-8D08D8C157E7}" presName="parentText" presStyleLbl="node1" presStyleIdx="5" presStyleCnt="6">
        <dgm:presLayoutVars>
          <dgm:chMax val="0"/>
          <dgm:bulletEnabled val="1"/>
        </dgm:presLayoutVars>
      </dgm:prSet>
      <dgm:spPr/>
    </dgm:pt>
  </dgm:ptLst>
  <dgm:cxnLst>
    <dgm:cxn modelId="{5857B60C-8868-4B66-A713-69518D69E3BF}" type="presOf" srcId="{6C6DBA72-FA13-47C9-A95B-1C678AF71678}" destId="{0C745235-223E-4AD1-9D71-40274D9405B3}" srcOrd="0" destOrd="0" presId="urn:microsoft.com/office/officeart/2005/8/layout/vList2"/>
    <dgm:cxn modelId="{D6308F20-6259-41E8-A71C-81402A8940A4}" srcId="{8753C9EB-DD7F-492D-90F3-32D4C725CB4D}" destId="{7356531C-8364-46E6-A702-11A291834A92}" srcOrd="0" destOrd="0" parTransId="{323DC637-CB87-46B0-AB30-12021B4F43B2}" sibTransId="{C3CB14FD-4491-476C-AF21-561850FA2E5E}"/>
    <dgm:cxn modelId="{F2E2D82E-004D-4727-9068-5E6B019EE174}" srcId="{8753C9EB-DD7F-492D-90F3-32D4C725CB4D}" destId="{7CF72F39-BB8A-4E2F-B3DE-DE30448F721F}" srcOrd="1" destOrd="0" parTransId="{0080E3F1-4D0A-4809-86CF-E26550A46A05}" sibTransId="{05DE82C8-5710-4406-8AC6-E38569ABDBC5}"/>
    <dgm:cxn modelId="{EC0D9441-2A64-473A-B8A3-178971198C4D}" type="presOf" srcId="{6F916213-167B-4AD4-98B5-6E3E1244FB7E}" destId="{8F9EFC0A-5F3A-44D7-A1F2-6D95695428D8}" srcOrd="0" destOrd="0" presId="urn:microsoft.com/office/officeart/2005/8/layout/vList2"/>
    <dgm:cxn modelId="{FBB29164-135F-4FD7-ABC1-D93E7B864755}" type="presOf" srcId="{DDAF14AE-263E-4891-AAF5-8D08D8C157E7}" destId="{FE82E790-EE62-4156-8D02-B192FCE974B4}" srcOrd="0" destOrd="0" presId="urn:microsoft.com/office/officeart/2005/8/layout/vList2"/>
    <dgm:cxn modelId="{1DB9F176-659D-4E2C-85C0-276802F4146D}" type="presOf" srcId="{8753C9EB-DD7F-492D-90F3-32D4C725CB4D}" destId="{EABEACC4-7C68-4EE8-A273-8C9E7F98409B}" srcOrd="0" destOrd="0" presId="urn:microsoft.com/office/officeart/2005/8/layout/vList2"/>
    <dgm:cxn modelId="{C991D08D-F646-4B17-8B92-5869173A4402}" srcId="{8753C9EB-DD7F-492D-90F3-32D4C725CB4D}" destId="{6F916213-167B-4AD4-98B5-6E3E1244FB7E}" srcOrd="4" destOrd="0" parTransId="{C439F08A-69CF-4AD0-BA19-8E114BDFEBA5}" sibTransId="{CB3C18F6-D20E-460F-A5C7-E030CB0B26ED}"/>
    <dgm:cxn modelId="{97E62F91-961E-4F77-87E9-2CC7F52852FA}" type="presOf" srcId="{7CF72F39-BB8A-4E2F-B3DE-DE30448F721F}" destId="{185DAD35-5FD2-4DA3-A773-FB0010F484F4}" srcOrd="0" destOrd="0" presId="urn:microsoft.com/office/officeart/2005/8/layout/vList2"/>
    <dgm:cxn modelId="{399DB1A5-2C78-46FE-AC02-36D20DF85B51}" srcId="{8753C9EB-DD7F-492D-90F3-32D4C725CB4D}" destId="{D51F6682-A621-4383-88B6-0D4EC3683024}" srcOrd="2" destOrd="0" parTransId="{5849B58A-9BE7-4A27-9889-928B98AA1D3D}" sibTransId="{4C5AE9AA-1F1D-4892-9838-02E93E70914B}"/>
    <dgm:cxn modelId="{88B137B7-1723-47F2-A459-031C68CA2314}" type="presOf" srcId="{D51F6682-A621-4383-88B6-0D4EC3683024}" destId="{10C7FF8D-EA55-489C-B4EC-D7D09C2132DA}" srcOrd="0" destOrd="0" presId="urn:microsoft.com/office/officeart/2005/8/layout/vList2"/>
    <dgm:cxn modelId="{E520D6F5-D95D-4A1B-9B4A-91F47226ABD6}" srcId="{8753C9EB-DD7F-492D-90F3-32D4C725CB4D}" destId="{6C6DBA72-FA13-47C9-A95B-1C678AF71678}" srcOrd="3" destOrd="0" parTransId="{51B4116D-D32C-44B9-AB67-741CFB996EE2}" sibTransId="{54F250E1-53C8-40ED-AAF9-E928655E0658}"/>
    <dgm:cxn modelId="{7FBDEFF6-D889-4BE4-BC7C-DCC3D4F1EA0E}" type="presOf" srcId="{7356531C-8364-46E6-A702-11A291834A92}" destId="{4154501E-23A6-4D47-BAF6-170F7FFF8F71}" srcOrd="0" destOrd="0" presId="urn:microsoft.com/office/officeart/2005/8/layout/vList2"/>
    <dgm:cxn modelId="{3C6F7AFE-3DB0-42B3-BD8D-E3D82DB45C9A}" srcId="{8753C9EB-DD7F-492D-90F3-32D4C725CB4D}" destId="{DDAF14AE-263E-4891-AAF5-8D08D8C157E7}" srcOrd="5" destOrd="0" parTransId="{5182D240-287F-4767-917B-5363B0104BD4}" sibTransId="{A96A359C-7824-42D0-BB5A-C146221BCFB8}"/>
    <dgm:cxn modelId="{4C4F46C2-6887-4925-BD98-2761DB8A3765}" type="presParOf" srcId="{EABEACC4-7C68-4EE8-A273-8C9E7F98409B}" destId="{4154501E-23A6-4D47-BAF6-170F7FFF8F71}" srcOrd="0" destOrd="0" presId="urn:microsoft.com/office/officeart/2005/8/layout/vList2"/>
    <dgm:cxn modelId="{68A01FB4-FB9D-4313-B7C9-0D57EAE0A8FE}" type="presParOf" srcId="{EABEACC4-7C68-4EE8-A273-8C9E7F98409B}" destId="{28D1A5C0-2E1D-4062-94F1-6B8CF71342F2}" srcOrd="1" destOrd="0" presId="urn:microsoft.com/office/officeart/2005/8/layout/vList2"/>
    <dgm:cxn modelId="{8014BD93-4C92-4EF8-A7E6-631C4ABAE651}" type="presParOf" srcId="{EABEACC4-7C68-4EE8-A273-8C9E7F98409B}" destId="{185DAD35-5FD2-4DA3-A773-FB0010F484F4}" srcOrd="2" destOrd="0" presId="urn:microsoft.com/office/officeart/2005/8/layout/vList2"/>
    <dgm:cxn modelId="{3378DA26-D920-42E7-AD5B-3431B03D4CC2}" type="presParOf" srcId="{EABEACC4-7C68-4EE8-A273-8C9E7F98409B}" destId="{9217237A-6A3B-44B6-9181-7A27A30B238F}" srcOrd="3" destOrd="0" presId="urn:microsoft.com/office/officeart/2005/8/layout/vList2"/>
    <dgm:cxn modelId="{50B5BE6D-17D6-4B18-81E8-441DE5061320}" type="presParOf" srcId="{EABEACC4-7C68-4EE8-A273-8C9E7F98409B}" destId="{10C7FF8D-EA55-489C-B4EC-D7D09C2132DA}" srcOrd="4" destOrd="0" presId="urn:microsoft.com/office/officeart/2005/8/layout/vList2"/>
    <dgm:cxn modelId="{33623A00-B905-4DF0-9371-4FEE7F7BD98B}" type="presParOf" srcId="{EABEACC4-7C68-4EE8-A273-8C9E7F98409B}" destId="{244B034D-6CBF-4EB6-BB80-43B9E10262FC}" srcOrd="5" destOrd="0" presId="urn:microsoft.com/office/officeart/2005/8/layout/vList2"/>
    <dgm:cxn modelId="{336A3153-4F58-41D1-A585-DA87377F0C88}" type="presParOf" srcId="{EABEACC4-7C68-4EE8-A273-8C9E7F98409B}" destId="{0C745235-223E-4AD1-9D71-40274D9405B3}" srcOrd="6" destOrd="0" presId="urn:microsoft.com/office/officeart/2005/8/layout/vList2"/>
    <dgm:cxn modelId="{44B2BD71-5DD8-45EE-B5AB-8B62D93EBB75}" type="presParOf" srcId="{EABEACC4-7C68-4EE8-A273-8C9E7F98409B}" destId="{0663D5B1-3EA8-4CDB-8D99-FB87E6CB777C}" srcOrd="7" destOrd="0" presId="urn:microsoft.com/office/officeart/2005/8/layout/vList2"/>
    <dgm:cxn modelId="{D4F7344C-FCD5-4969-99E0-15B28D66ED78}" type="presParOf" srcId="{EABEACC4-7C68-4EE8-A273-8C9E7F98409B}" destId="{8F9EFC0A-5F3A-44D7-A1F2-6D95695428D8}" srcOrd="8" destOrd="0" presId="urn:microsoft.com/office/officeart/2005/8/layout/vList2"/>
    <dgm:cxn modelId="{7B9E6DED-CDE3-4C20-9C00-8C7E64A3BF72}" type="presParOf" srcId="{EABEACC4-7C68-4EE8-A273-8C9E7F98409B}" destId="{59A0F2A9-5679-4B0E-AE83-7F0EADF8B19F}" srcOrd="9" destOrd="0" presId="urn:microsoft.com/office/officeart/2005/8/layout/vList2"/>
    <dgm:cxn modelId="{63ABF401-BCA4-43F6-BAFD-C38D93771A71}" type="presParOf" srcId="{EABEACC4-7C68-4EE8-A273-8C9E7F98409B}" destId="{FE82E790-EE62-4156-8D02-B192FCE974B4}"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4501E-23A6-4D47-BAF6-170F7FFF8F71}">
      <dsp:nvSpPr>
        <dsp:cNvPr id="0" name=""/>
        <dsp:cNvSpPr/>
      </dsp:nvSpPr>
      <dsp:spPr>
        <a:xfrm>
          <a:off x="0" y="14586"/>
          <a:ext cx="4644419" cy="50544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defRPr cap="all"/>
          </a:pPr>
          <a:r>
            <a:rPr lang="en-US" sz="1600" b="1" kern="1200" dirty="0">
              <a:solidFill>
                <a:srgbClr val="FF0000"/>
              </a:solidFill>
            </a:rPr>
            <a:t>5-Step road map for a mindshift</a:t>
          </a:r>
        </a:p>
      </dsp:txBody>
      <dsp:txXfrm>
        <a:off x="24674" y="39260"/>
        <a:ext cx="4595071" cy="456092"/>
      </dsp:txXfrm>
    </dsp:sp>
    <dsp:sp modelId="{185DAD35-5FD2-4DA3-A773-FB0010F484F4}">
      <dsp:nvSpPr>
        <dsp:cNvPr id="0" name=""/>
        <dsp:cNvSpPr/>
      </dsp:nvSpPr>
      <dsp:spPr>
        <a:xfrm>
          <a:off x="0" y="597786"/>
          <a:ext cx="4644419" cy="50544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defRPr cap="all"/>
          </a:pPr>
          <a:r>
            <a:rPr lang="en-US" sz="1400" b="1" kern="1200" dirty="0"/>
            <a:t>Core values</a:t>
          </a:r>
        </a:p>
      </dsp:txBody>
      <dsp:txXfrm>
        <a:off x="24674" y="622460"/>
        <a:ext cx="4595071" cy="456092"/>
      </dsp:txXfrm>
    </dsp:sp>
    <dsp:sp modelId="{10C7FF8D-EA55-489C-B4EC-D7D09C2132DA}">
      <dsp:nvSpPr>
        <dsp:cNvPr id="0" name=""/>
        <dsp:cNvSpPr/>
      </dsp:nvSpPr>
      <dsp:spPr>
        <a:xfrm>
          <a:off x="0" y="1180986"/>
          <a:ext cx="4644419" cy="50544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defRPr cap="all"/>
          </a:pPr>
          <a:r>
            <a:rPr lang="en-US" sz="1400" b="1" kern="1200" dirty="0">
              <a:solidFill>
                <a:schemeClr val="bg1"/>
              </a:solidFill>
            </a:rPr>
            <a:t>Wheel of life</a:t>
          </a:r>
        </a:p>
      </dsp:txBody>
      <dsp:txXfrm>
        <a:off x="24674" y="1205660"/>
        <a:ext cx="4595071" cy="456092"/>
      </dsp:txXfrm>
    </dsp:sp>
    <dsp:sp modelId="{0C745235-223E-4AD1-9D71-40274D9405B3}">
      <dsp:nvSpPr>
        <dsp:cNvPr id="0" name=""/>
        <dsp:cNvSpPr/>
      </dsp:nvSpPr>
      <dsp:spPr>
        <a:xfrm>
          <a:off x="0" y="1764186"/>
          <a:ext cx="4644419" cy="50544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defRPr cap="all"/>
          </a:pPr>
          <a:r>
            <a:rPr lang="en-US" sz="1400" b="1" kern="1200" dirty="0"/>
            <a:t>Differences make us better</a:t>
          </a:r>
        </a:p>
      </dsp:txBody>
      <dsp:txXfrm>
        <a:off x="24674" y="1788860"/>
        <a:ext cx="4595071" cy="456092"/>
      </dsp:txXfrm>
    </dsp:sp>
    <dsp:sp modelId="{8F9EFC0A-5F3A-44D7-A1F2-6D95695428D8}">
      <dsp:nvSpPr>
        <dsp:cNvPr id="0" name=""/>
        <dsp:cNvSpPr/>
      </dsp:nvSpPr>
      <dsp:spPr>
        <a:xfrm>
          <a:off x="0" y="2347386"/>
          <a:ext cx="4644419" cy="50544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defRPr cap="all"/>
          </a:pPr>
          <a:r>
            <a:rPr lang="en-US" sz="1400" b="1" kern="1200" dirty="0"/>
            <a:t>Comfort zone</a:t>
          </a:r>
        </a:p>
      </dsp:txBody>
      <dsp:txXfrm>
        <a:off x="24674" y="2372060"/>
        <a:ext cx="4595071" cy="456092"/>
      </dsp:txXfrm>
    </dsp:sp>
    <dsp:sp modelId="{FE82E790-EE62-4156-8D02-B192FCE974B4}">
      <dsp:nvSpPr>
        <dsp:cNvPr id="0" name=""/>
        <dsp:cNvSpPr/>
      </dsp:nvSpPr>
      <dsp:spPr>
        <a:xfrm>
          <a:off x="0" y="2930586"/>
          <a:ext cx="4644419" cy="50544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defRPr cap="all"/>
          </a:pPr>
          <a:r>
            <a:rPr lang="en-US" sz="1400" b="1" kern="1200" dirty="0"/>
            <a:t>tlc</a:t>
          </a:r>
        </a:p>
      </dsp:txBody>
      <dsp:txXfrm>
        <a:off x="24674" y="2955260"/>
        <a:ext cx="4595071" cy="4560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46102C-215F-4772-9971-4F65CA0C0A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21BF5BB-5F3B-464F-A5F3-0E019F9CA5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7F1A7C-F197-439A-86AA-C9F3C12305EA}" type="datetimeFigureOut">
              <a:rPr lang="en-US" smtClean="0"/>
              <a:t>8/9/2022</a:t>
            </a:fld>
            <a:endParaRPr lang="en-US" dirty="0"/>
          </a:p>
        </p:txBody>
      </p:sp>
      <p:sp>
        <p:nvSpPr>
          <p:cNvPr id="4" name="Footer Placeholder 3">
            <a:extLst>
              <a:ext uri="{FF2B5EF4-FFF2-40B4-BE49-F238E27FC236}">
                <a16:creationId xmlns:a16="http://schemas.microsoft.com/office/drawing/2014/main" id="{8037C42D-C2AB-40DD-923A-EC3ED4AC2B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7DF76B6-A454-45DA-BFAF-674F215F3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6D7928-32DF-4277-A7A5-330130A2FD7B}" type="slidenum">
              <a:rPr lang="en-US" smtClean="0"/>
              <a:t>‹#›</a:t>
            </a:fld>
            <a:endParaRPr lang="en-US" dirty="0"/>
          </a:p>
        </p:txBody>
      </p:sp>
    </p:spTree>
    <p:extLst>
      <p:ext uri="{BB962C8B-B14F-4D97-AF65-F5344CB8AC3E}">
        <p14:creationId xmlns:p14="http://schemas.microsoft.com/office/powerpoint/2010/main" val="4256929483"/>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1:37:30.66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0,'728'0,"-705"2,0 0,-1 2,1 1,-1 0,0 2,32 14,-1-1,-36-16,1 0,-1 0,1-2,24 1,-24-2,-1 0,1 1,-1 1,31 9,-22-4,-1-2,1-1,0-1,0-2,47 0,6 1,75 20,-112-19,72 18,-77-13,0-2,69 4,-55-13,94-17,-106 13,16-5,-38 6,1 2,27-3,-39 6,1 0,-1 1,1-1,-1 1,1 1,-1-1,1 1,-1 0,0 0,10 6,2 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1:37:36.60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29,'449'-16,"156"4,-398 13,-172 1,56 9,20 3,68-13,110 8,-257-5,178 24,-146-20,2-3,106-6,-64-2,0 5,119-4,-183-4,51-12,32-4,175 16,-190 7,-74 1,0 2,70 16,-68-10,1-3,58 3,408-10,-224-2,-254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00:20:36.467"/>
    </inkml:context>
    <inkml:brush xml:id="br0">
      <inkml:brushProperty name="width" value="0.05" units="cm"/>
      <inkml:brushProperty name="height" value="0.05" units="cm"/>
      <inkml:brushProperty name="color" value="#BB5B18"/>
      <inkml:brushProperty name="inkEffects" value="bronze"/>
      <inkml:brushProperty name="anchorX" value="3072.38306"/>
      <inkml:brushProperty name="anchorY" value="-1679.74512"/>
      <inkml:brushProperty name="scaleFactor" value="0.5"/>
    </inkml:brush>
  </inkml:definitions>
  <inkml:trace contextRef="#ctx0" brushRef="#br0">0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12:33:32.18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1,'5'0,"49"-1,1 3,83 13,76 13,-148-20,0-3,118-6,-65-1,-13 4,117-5,-157-9,-48 7,-1 2,20-3,313 4,-180 4,-167-2,20-1,0 1,-1 1,1 1,-1 0,1 2,-1 1,32 11,-38-10,1 0,0-1,0-2,1 1,31 1,91-6,-57-2,573 3,-632-2,1 0,-1-2,1-1,29-10,-29 8,0 0,0 2,48-4,139 11,-185-2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66446-2B31-4351-B302-3ADAF4027F05}" type="datetimeFigureOut">
              <a:rPr lang="en-US" smtClean="0"/>
              <a:t>8/9/2022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15BD25-4029-46B5-A67D-3D002200DAF8}" type="slidenum">
              <a:rPr lang="en-US" smtClean="0"/>
              <a:t>‹#›</a:t>
            </a:fld>
            <a:endParaRPr lang="en-US" dirty="0"/>
          </a:p>
        </p:txBody>
      </p:sp>
    </p:spTree>
    <p:extLst>
      <p:ext uri="{BB962C8B-B14F-4D97-AF65-F5344CB8AC3E}">
        <p14:creationId xmlns:p14="http://schemas.microsoft.com/office/powerpoint/2010/main" val="145806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verythingpointshere.com/"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inspirewisconsin.org/"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22426"/>
          </a:xfrm>
        </p:spPr>
        <p:txBody>
          <a:bodyPr/>
          <a:lstStyle/>
          <a:p>
            <a:r>
              <a:rPr lang="en-US" sz="2400" dirty="0"/>
              <a:t>Thanks for trusting me to present to you today.</a:t>
            </a:r>
          </a:p>
          <a:p>
            <a:endParaRPr lang="en-US" sz="2400" dirty="0"/>
          </a:p>
          <a:p>
            <a:r>
              <a:rPr lang="en-US" sz="2400" dirty="0"/>
              <a:t>One valuable idea to grow your corporate culture.</a:t>
            </a:r>
          </a:p>
          <a:p>
            <a:endParaRPr lang="en-US" sz="2400" dirty="0"/>
          </a:p>
          <a:p>
            <a:r>
              <a:rPr lang="en-US" sz="2400" dirty="0"/>
              <a:t>Share snippets of my experiences throughout this presentation.</a:t>
            </a:r>
          </a:p>
          <a:p>
            <a:endParaRPr lang="en-US" sz="2400" dirty="0"/>
          </a:p>
          <a:p>
            <a:r>
              <a:rPr lang="en-US" sz="2400" dirty="0"/>
              <a:t>No “one-size fits all” for corporate culture.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15BD25-4029-46B5-A67D-3D002200DA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494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0677" y="4400550"/>
            <a:ext cx="6506307" cy="4622426"/>
          </a:xfrm>
        </p:spPr>
        <p:txBody>
          <a:bodyPr/>
          <a:lstStyle/>
          <a:p>
            <a:pPr marL="457200" indent="-457200">
              <a:buFont typeface="+mj-lt"/>
              <a:buAutoNum type="arabicPeriod"/>
            </a:pPr>
            <a:r>
              <a:rPr lang="en-US" sz="1400" dirty="0"/>
              <a:t>Educate the team about the person—NOT the employee, go beyond degree and address—get a short bio early to staff, picture on website</a:t>
            </a:r>
          </a:p>
          <a:p>
            <a:pPr marL="457200" indent="-457200">
              <a:buFont typeface="+mj-lt"/>
              <a:buAutoNum type="arabicPeriod"/>
            </a:pPr>
            <a:r>
              <a:rPr lang="en-US" sz="1400" b="1" dirty="0"/>
              <a:t>Does paperwork drive first impression?—we get interns and new staff directly engaged in work, not filling out all of the forms, 3 days of HR “Hell”—sorry HR folks</a:t>
            </a:r>
          </a:p>
          <a:p>
            <a:pPr marL="457200" indent="-457200">
              <a:buFont typeface="+mj-lt"/>
              <a:buAutoNum type="arabicPeriod"/>
            </a:pPr>
            <a:r>
              <a:rPr lang="en-US" sz="1400" dirty="0"/>
              <a:t>Assign a mentor—could be internal or external, someone from Chamber or business community, probably from a different dept if internal</a:t>
            </a:r>
          </a:p>
          <a:p>
            <a:pPr marL="457200" indent="-457200">
              <a:buFont typeface="+mj-lt"/>
              <a:buAutoNum type="arabicPeriod"/>
            </a:pPr>
            <a:r>
              <a:rPr lang="en-US" sz="1400" b="1" dirty="0"/>
              <a:t>Learn informal rules—going out for lunch?!?!, leaving early, parking spots</a:t>
            </a:r>
          </a:p>
          <a:p>
            <a:pPr marL="457200" indent="-457200">
              <a:buFont typeface="+mj-lt"/>
              <a:buAutoNum type="arabicPeriod"/>
            </a:pPr>
            <a:r>
              <a:rPr lang="en-US" sz="1400" dirty="0"/>
              <a:t>Regular “check-ins”—NOT evaluations—YOU LISTEN, encourage the employee to ASK questions</a:t>
            </a:r>
          </a:p>
          <a:p>
            <a:pPr marL="457200" indent="-457200">
              <a:buFont typeface="+mj-lt"/>
              <a:buAutoNum type="arabicPeriod"/>
            </a:pPr>
            <a:r>
              <a:rPr lang="en-US" sz="1400" b="1" dirty="0"/>
              <a:t>Dress code-”Dress Appropriately”—use memes or other photos to suggest the appropriate</a:t>
            </a:r>
          </a:p>
          <a:p>
            <a:pPr marL="457200" indent="-457200">
              <a:buFont typeface="+mj-lt"/>
              <a:buAutoNum type="arabicPeriod"/>
            </a:pPr>
            <a:r>
              <a:rPr lang="en-US" sz="1400" dirty="0"/>
              <a:t>Set up “logistics” (work area, calendar, email, technology access, parking, key)</a:t>
            </a:r>
          </a:p>
          <a:p>
            <a:pPr marL="457200" indent="-457200">
              <a:buFont typeface="+mj-lt"/>
              <a:buAutoNum type="arabicPeriod"/>
            </a:pPr>
            <a:r>
              <a:rPr lang="en-US" sz="1400" b="1" dirty="0"/>
              <a:t>Swag/Bling—get them in your gear to promote the company to the next employee</a:t>
            </a:r>
          </a:p>
          <a:p>
            <a:pPr marL="457200" indent="-457200">
              <a:buFont typeface="+mj-lt"/>
              <a:buAutoNum type="arabicPeriod"/>
            </a:pPr>
            <a:r>
              <a:rPr lang="en-US" sz="1400" dirty="0"/>
              <a:t>Employee Handbook-cultural or legal, even could have them review it for suggestions so they better learn, might pick off some good ideas from their previous firm, WHAT DOES IT SAY ABOUT YOUR CULTURE?</a:t>
            </a:r>
          </a:p>
          <a:p>
            <a:pPr marL="457200" indent="-457200">
              <a:buFont typeface="+mj-lt"/>
              <a:buAutoNum type="arabicPeriod"/>
            </a:pPr>
            <a:r>
              <a:rPr lang="en-US" sz="1400" b="1" dirty="0"/>
              <a:t>Community Involvement-Ignite Young Professionals, Leadership Portage County</a:t>
            </a:r>
          </a:p>
          <a:p>
            <a:pPr marL="457200" indent="-457200">
              <a:buFont typeface="+mj-lt"/>
              <a:buAutoNum type="arabicPeriod"/>
            </a:pPr>
            <a:r>
              <a:rPr lang="en-US" sz="1400" dirty="0"/>
              <a:t>Pay To Leave: Zappos pays $2K to leave during orientation process—they want to be sure</a:t>
            </a:r>
          </a:p>
          <a:p>
            <a:pPr marL="457200" indent="-4572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2415BD25-4029-46B5-A67D-3D002200DAF8}" type="slidenum">
              <a:rPr lang="en-US" smtClean="0"/>
              <a:t>17</a:t>
            </a:fld>
            <a:endParaRPr lang="en-US" dirty="0"/>
          </a:p>
        </p:txBody>
      </p:sp>
    </p:spTree>
    <p:extLst>
      <p:ext uri="{BB962C8B-B14F-4D97-AF65-F5344CB8AC3E}">
        <p14:creationId xmlns:p14="http://schemas.microsoft.com/office/powerpoint/2010/main" val="3971396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41744"/>
          </a:xfrm>
        </p:spPr>
        <p:txBody>
          <a:bodyPr/>
          <a:lstStyle/>
          <a:p>
            <a:pPr marL="171450" indent="-171450">
              <a:buFont typeface="Arial" panose="020B0604020202020204" pitchFamily="34" charset="0"/>
              <a:buChar char="•"/>
            </a:pPr>
            <a:r>
              <a:rPr lang="en-US" sz="1800" dirty="0"/>
              <a:t>What are you doing with your current and long-term employees?</a:t>
            </a:r>
          </a:p>
          <a:p>
            <a:pPr marL="171450" indent="-171450">
              <a:buFont typeface="Arial" panose="020B0604020202020204" pitchFamily="34" charset="0"/>
              <a:buChar char="•"/>
            </a:pPr>
            <a:r>
              <a:rPr lang="en-US" sz="1800" b="1" dirty="0"/>
              <a:t>Are your current employees in the right positions? (right seat on the bus)—Don’t get rid of a quality employee just because they can’t do the job they are in. Ask the question of why is that and where could they be to help the organization.</a:t>
            </a:r>
          </a:p>
          <a:p>
            <a:pPr marL="171450" indent="-171450">
              <a:buFont typeface="Arial" panose="020B0604020202020204" pitchFamily="34" charset="0"/>
              <a:buChar char="•"/>
            </a:pPr>
            <a:r>
              <a:rPr lang="en-US" sz="1800" dirty="0"/>
              <a:t>Why should someone stay?—KEY QUESTION</a:t>
            </a:r>
          </a:p>
          <a:p>
            <a:pPr marL="171450" indent="-171450">
              <a:buFont typeface="Arial" panose="020B0604020202020204" pitchFamily="34" charset="0"/>
              <a:buChar char="•"/>
            </a:pPr>
            <a:r>
              <a:rPr lang="en-US" sz="1800" b="1" dirty="0"/>
              <a:t>Are they mentoring your new employees?</a:t>
            </a:r>
          </a:p>
          <a:p>
            <a:pPr marL="171450" indent="-171450">
              <a:buFont typeface="Arial" panose="020B0604020202020204" pitchFamily="34" charset="0"/>
              <a:buChar char="•"/>
            </a:pPr>
            <a:r>
              <a:rPr lang="en-US" sz="1800" dirty="0"/>
              <a:t>Quality of life can be as important as paycheck (or is it the other way?)--</a:t>
            </a:r>
          </a:p>
          <a:p>
            <a:pPr marL="171450" indent="-171450">
              <a:buFont typeface="Arial" panose="020B0604020202020204" pitchFamily="34" charset="0"/>
              <a:buChar char="•"/>
            </a:pPr>
            <a:r>
              <a:rPr lang="en-US" sz="1800" b="1" dirty="0"/>
              <a:t>“Safe-To-Try” strategies</a:t>
            </a:r>
            <a:r>
              <a:rPr lang="en-US" sz="1800" b="1" baseline="-25000" dirty="0"/>
              <a:t>4</a:t>
            </a:r>
            <a:r>
              <a:rPr lang="en-US" sz="1800" b="1" dirty="0"/>
              <a:t>—inaction more harmful than perfection, decisions never definite (analysis/paralysis), course correct on real-life feedback, use small dose decisions FAIL FORWARD</a:t>
            </a:r>
          </a:p>
        </p:txBody>
      </p:sp>
      <p:sp>
        <p:nvSpPr>
          <p:cNvPr id="4" name="Slide Number Placeholder 3"/>
          <p:cNvSpPr>
            <a:spLocks noGrp="1"/>
          </p:cNvSpPr>
          <p:nvPr>
            <p:ph type="sldNum" sz="quarter" idx="5"/>
          </p:nvPr>
        </p:nvSpPr>
        <p:spPr/>
        <p:txBody>
          <a:bodyPr/>
          <a:lstStyle/>
          <a:p>
            <a:fld id="{2415BD25-4029-46B5-A67D-3D002200DAF8}" type="slidenum">
              <a:rPr lang="en-US" smtClean="0"/>
              <a:t>18</a:t>
            </a:fld>
            <a:endParaRPr lang="en-US" dirty="0"/>
          </a:p>
        </p:txBody>
      </p:sp>
    </p:spTree>
    <p:extLst>
      <p:ext uri="{BB962C8B-B14F-4D97-AF65-F5344CB8AC3E}">
        <p14:creationId xmlns:p14="http://schemas.microsoft.com/office/powerpoint/2010/main" val="1849543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3431" y="4400550"/>
            <a:ext cx="6523891" cy="4595532"/>
          </a:xfrm>
        </p:spPr>
        <p:txBody>
          <a:bodyPr/>
          <a:lstStyle/>
          <a:p>
            <a:pPr marL="228600" indent="-228600">
              <a:buFont typeface="+mj-lt"/>
              <a:buAutoNum type="arabicPeriod"/>
            </a:pPr>
            <a:r>
              <a:rPr lang="en-US" sz="1600" dirty="0"/>
              <a:t>Create a company culture committee-cross representation, clear purpose, leadership buy-in, commitment, fresh &amp; current</a:t>
            </a:r>
            <a:r>
              <a:rPr lang="en-US" sz="1600" baseline="-25000" dirty="0"/>
              <a:t>8</a:t>
            </a:r>
            <a:endParaRPr lang="en-US" sz="1600" dirty="0"/>
          </a:p>
          <a:p>
            <a:pPr marL="228600" indent="-228600">
              <a:buFont typeface="+mj-lt"/>
              <a:buAutoNum type="arabicPeriod"/>
            </a:pPr>
            <a:r>
              <a:rPr lang="en-US" sz="1600" b="1" dirty="0"/>
              <a:t>Flexible scheduling for easier commutes and traveling in sunshine</a:t>
            </a:r>
          </a:p>
          <a:p>
            <a:pPr marL="228600" indent="-228600">
              <a:buFont typeface="+mj-lt"/>
              <a:buAutoNum type="arabicPeriod"/>
            </a:pPr>
            <a:r>
              <a:rPr lang="en-US" sz="1600" dirty="0"/>
              <a:t>Performance management—point system? One annual review PCBC—every other week, regular quarterly budget reviews, Keep/Start/Stop, Why do you still love to work here? Where do you want to be in 5 years? How can we help you get there. Do you want to do a 360-degree evaluation—WHY? Is it a process or event? How will feedback be used? (FEET ON THE DESK)—Plus timing of doing it with other culture shift in org.</a:t>
            </a:r>
          </a:p>
          <a:p>
            <a:pPr marL="228600" indent="-228600">
              <a:buFont typeface="+mj-lt"/>
              <a:buAutoNum type="arabicPeriod"/>
            </a:pPr>
            <a:r>
              <a:rPr lang="en-US" sz="1600" b="1" dirty="0"/>
              <a:t>Campaigns fade (weight loss/health)—sustained loyalty, engage employees in a purpose</a:t>
            </a:r>
            <a:r>
              <a:rPr lang="en-US" sz="1600" b="1" baseline="-25000" dirty="0"/>
              <a:t>10</a:t>
            </a:r>
            <a:endParaRPr lang="en-US" sz="1600" b="1" dirty="0"/>
          </a:p>
          <a:p>
            <a:pPr marL="228600" indent="-228600">
              <a:buFont typeface="+mj-lt"/>
              <a:buAutoNum type="arabicPeriod"/>
            </a:pPr>
            <a:r>
              <a:rPr lang="en-US" sz="1600" dirty="0"/>
              <a:t>Accessories--Catered meals, stocked kitchens, nap space</a:t>
            </a:r>
            <a:r>
              <a:rPr lang="en-US" sz="1600" baseline="-25000" dirty="0"/>
              <a:t>10, </a:t>
            </a:r>
            <a:r>
              <a:rPr lang="en-US" sz="1600" dirty="0"/>
              <a:t>, TVs in common areas</a:t>
            </a:r>
            <a:r>
              <a:rPr lang="en-US" sz="1600" baseline="-25000" dirty="0"/>
              <a:t>9</a:t>
            </a:r>
          </a:p>
          <a:p>
            <a:pPr marL="228600" indent="-228600">
              <a:buFont typeface="+mj-lt"/>
              <a:buAutoNum type="arabicPeriod"/>
            </a:pPr>
            <a:r>
              <a:rPr lang="en-US" sz="1600" b="1" dirty="0"/>
              <a:t>Office floor plans-increase space available, interruption (86 minutes a day) vs. interaction</a:t>
            </a:r>
            <a:r>
              <a:rPr lang="en-US" sz="1600" b="1" baseline="-25000" dirty="0"/>
              <a:t>14, </a:t>
            </a:r>
            <a:r>
              <a:rPr lang="en-US" sz="1600" b="1" dirty="0"/>
              <a:t>70% of all offices now have an open floor plan—the question is why?</a:t>
            </a:r>
            <a:r>
              <a:rPr lang="en-US" sz="1600" b="1" baseline="-25000" dirty="0"/>
              <a:t>14, </a:t>
            </a:r>
            <a:r>
              <a:rPr lang="en-US" sz="1600" b="1" dirty="0"/>
              <a:t>provide a mix of spaces to accommodate everyone’s needs—UWDC moving from offices to “work stations”</a:t>
            </a:r>
            <a:endParaRPr lang="en-US" sz="1600" b="1" baseline="-25000" dirty="0"/>
          </a:p>
          <a:p>
            <a:endParaRPr lang="en-US" dirty="0"/>
          </a:p>
        </p:txBody>
      </p:sp>
      <p:sp>
        <p:nvSpPr>
          <p:cNvPr id="4" name="Slide Number Placeholder 3"/>
          <p:cNvSpPr>
            <a:spLocks noGrp="1"/>
          </p:cNvSpPr>
          <p:nvPr>
            <p:ph type="sldNum" sz="quarter" idx="5"/>
          </p:nvPr>
        </p:nvSpPr>
        <p:spPr/>
        <p:txBody>
          <a:bodyPr/>
          <a:lstStyle/>
          <a:p>
            <a:fld id="{2415BD25-4029-46B5-A67D-3D002200DAF8}" type="slidenum">
              <a:rPr lang="en-US" smtClean="0"/>
              <a:t>19</a:t>
            </a:fld>
            <a:endParaRPr lang="en-US" dirty="0"/>
          </a:p>
        </p:txBody>
      </p:sp>
    </p:spTree>
    <p:extLst>
      <p:ext uri="{BB962C8B-B14F-4D97-AF65-F5344CB8AC3E}">
        <p14:creationId xmlns:p14="http://schemas.microsoft.com/office/powerpoint/2010/main" val="863379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82085"/>
          </a:xfrm>
        </p:spPr>
        <p:txBody>
          <a:bodyPr/>
          <a:lstStyle/>
          <a:p>
            <a:r>
              <a:rPr lang="en-US" sz="2800" dirty="0"/>
              <a:t>What are you doing when employees leave your organization?</a:t>
            </a:r>
          </a:p>
          <a:p>
            <a:endParaRPr lang="en-US" sz="2800" dirty="0"/>
          </a:p>
          <a:p>
            <a:r>
              <a:rPr lang="en-US" sz="2800" dirty="0"/>
              <a:t>How competitive are your wages?</a:t>
            </a:r>
          </a:p>
          <a:p>
            <a:endParaRPr lang="en-US" sz="2800" dirty="0"/>
          </a:p>
          <a:p>
            <a:r>
              <a:rPr lang="en-US" sz="2800" dirty="0"/>
              <a:t>Are you looking at the whole person—emotional, spiritual, intellectual, social, physical, occupational? Back to the Nine Spoked Wheel</a:t>
            </a:r>
          </a:p>
          <a:p>
            <a:endParaRPr lang="en-US" dirty="0"/>
          </a:p>
        </p:txBody>
      </p:sp>
      <p:sp>
        <p:nvSpPr>
          <p:cNvPr id="4" name="Slide Number Placeholder 3"/>
          <p:cNvSpPr>
            <a:spLocks noGrp="1"/>
          </p:cNvSpPr>
          <p:nvPr>
            <p:ph type="sldNum" sz="quarter" idx="5"/>
          </p:nvPr>
        </p:nvSpPr>
        <p:spPr/>
        <p:txBody>
          <a:bodyPr/>
          <a:lstStyle/>
          <a:p>
            <a:fld id="{2415BD25-4029-46B5-A67D-3D002200DAF8}" type="slidenum">
              <a:rPr lang="en-US" smtClean="0"/>
              <a:t>20</a:t>
            </a:fld>
            <a:endParaRPr lang="en-US" dirty="0"/>
          </a:p>
        </p:txBody>
      </p:sp>
    </p:spTree>
    <p:extLst>
      <p:ext uri="{BB962C8B-B14F-4D97-AF65-F5344CB8AC3E}">
        <p14:creationId xmlns:p14="http://schemas.microsoft.com/office/powerpoint/2010/main" val="119734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82085"/>
          </a:xfrm>
        </p:spPr>
        <p:txBody>
          <a:bodyPr/>
          <a:lstStyle/>
          <a:p>
            <a:pPr marL="228600" indent="-228600">
              <a:buFont typeface="+mj-lt"/>
              <a:buAutoNum type="arabicPeriod"/>
            </a:pPr>
            <a:r>
              <a:rPr lang="en-US" sz="2800" dirty="0"/>
              <a:t>Treat former employees as alumni from your college or university-Todd’s expertise</a:t>
            </a:r>
          </a:p>
          <a:p>
            <a:pPr marL="228600" indent="-228600">
              <a:buFont typeface="+mj-lt"/>
              <a:buAutoNum type="arabicPeriod"/>
            </a:pPr>
            <a:r>
              <a:rPr lang="en-US" sz="2800" dirty="0"/>
              <a:t>Regular communication from a variety of “channels”-fun &amp; energy</a:t>
            </a:r>
          </a:p>
          <a:p>
            <a:pPr marL="228600" indent="-228600">
              <a:buFont typeface="+mj-lt"/>
              <a:buAutoNum type="arabicPeriod"/>
            </a:pPr>
            <a:r>
              <a:rPr lang="en-US" sz="2800" dirty="0"/>
              <a:t>Are they brand ambassadors?</a:t>
            </a:r>
          </a:p>
          <a:p>
            <a:pPr marL="228600" indent="-228600">
              <a:buFont typeface="+mj-lt"/>
              <a:buAutoNum type="arabicPeriod"/>
            </a:pPr>
            <a:r>
              <a:rPr lang="en-US" sz="2800" dirty="0"/>
              <a:t>Job transitioning services—exit “conversation”</a:t>
            </a:r>
          </a:p>
          <a:p>
            <a:endParaRPr lang="en-US" dirty="0"/>
          </a:p>
        </p:txBody>
      </p:sp>
      <p:sp>
        <p:nvSpPr>
          <p:cNvPr id="4" name="Slide Number Placeholder 3"/>
          <p:cNvSpPr>
            <a:spLocks noGrp="1"/>
          </p:cNvSpPr>
          <p:nvPr>
            <p:ph type="sldNum" sz="quarter" idx="5"/>
          </p:nvPr>
        </p:nvSpPr>
        <p:spPr/>
        <p:txBody>
          <a:bodyPr/>
          <a:lstStyle/>
          <a:p>
            <a:fld id="{2415BD25-4029-46B5-A67D-3D002200DAF8}" type="slidenum">
              <a:rPr lang="en-US" smtClean="0"/>
              <a:t>21</a:t>
            </a:fld>
            <a:endParaRPr lang="en-US" dirty="0"/>
          </a:p>
        </p:txBody>
      </p:sp>
    </p:spTree>
    <p:extLst>
      <p:ext uri="{BB962C8B-B14F-4D97-AF65-F5344CB8AC3E}">
        <p14:creationId xmlns:p14="http://schemas.microsoft.com/office/powerpoint/2010/main" val="470327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6002867" cy="4622426"/>
          </a:xfrm>
        </p:spPr>
        <p:txBody>
          <a:bodyPr/>
          <a:lstStyle/>
          <a:p>
            <a:r>
              <a:rPr lang="en-US" sz="1800" dirty="0"/>
              <a:t>SELF: Inside Out—Basically, what are individuals doing to grow?</a:t>
            </a:r>
          </a:p>
          <a:p>
            <a:endParaRPr lang="en-US" sz="1800" dirty="0"/>
          </a:p>
          <a:p>
            <a:r>
              <a:rPr lang="en-US" sz="1800" dirty="0"/>
              <a:t>PRE: The time period before someone is hired, beginning from when they may visit or find you online or see you on social media or learn more from an employee.</a:t>
            </a:r>
          </a:p>
          <a:p>
            <a:endParaRPr lang="en-US" sz="1800" dirty="0"/>
          </a:p>
          <a:p>
            <a:r>
              <a:rPr lang="en-US" sz="1800" dirty="0"/>
              <a:t>ON: The time from when they are hired to the point they might be considered an engaged employee, maybe what was at one time known as the probationary period</a:t>
            </a:r>
          </a:p>
          <a:p>
            <a:endParaRPr lang="en-US" sz="1800" dirty="0"/>
          </a:p>
          <a:p>
            <a:r>
              <a:rPr lang="en-US" sz="1800" dirty="0"/>
              <a:t>IN: Current engaged employees</a:t>
            </a:r>
          </a:p>
          <a:p>
            <a:endParaRPr lang="en-US" sz="1800" dirty="0"/>
          </a:p>
          <a:p>
            <a:r>
              <a:rPr lang="en-US" sz="1800" dirty="0"/>
              <a:t>RE: Employees who have left the organization, unless due to something illegal or immoral.</a:t>
            </a:r>
          </a:p>
        </p:txBody>
      </p:sp>
      <p:sp>
        <p:nvSpPr>
          <p:cNvPr id="4" name="Slide Number Placeholder 3"/>
          <p:cNvSpPr>
            <a:spLocks noGrp="1"/>
          </p:cNvSpPr>
          <p:nvPr>
            <p:ph type="sldNum" sz="quarter" idx="5"/>
          </p:nvPr>
        </p:nvSpPr>
        <p:spPr/>
        <p:txBody>
          <a:bodyPr/>
          <a:lstStyle/>
          <a:p>
            <a:fld id="{2415BD25-4029-46B5-A67D-3D002200DAF8}" type="slidenum">
              <a:rPr lang="en-US" smtClean="0"/>
              <a:t>22</a:t>
            </a:fld>
            <a:endParaRPr lang="en-US" dirty="0"/>
          </a:p>
        </p:txBody>
      </p:sp>
    </p:spTree>
    <p:extLst>
      <p:ext uri="{BB962C8B-B14F-4D97-AF65-F5344CB8AC3E}">
        <p14:creationId xmlns:p14="http://schemas.microsoft.com/office/powerpoint/2010/main" val="538849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08979"/>
          </a:xfrm>
        </p:spPr>
        <p:txBody>
          <a:bodyPr/>
          <a:lstStyle/>
          <a:p>
            <a:r>
              <a:rPr lang="en-US" sz="2000" dirty="0"/>
              <a:t>Can you do it in 25 words or less?</a:t>
            </a:r>
          </a:p>
          <a:p>
            <a:endParaRPr lang="en-US" sz="2000" dirty="0"/>
          </a:p>
          <a:p>
            <a:r>
              <a:rPr lang="en-US" sz="2000" dirty="0"/>
              <a:t>Jot down some ideas.</a:t>
            </a:r>
          </a:p>
          <a:p>
            <a:endParaRPr lang="en-US" sz="2000" dirty="0"/>
          </a:p>
          <a:p>
            <a:r>
              <a:rPr lang="en-US" sz="2000" dirty="0"/>
              <a:t>Not to be judgmental, but if you don’t have a positive corporate culture that is easily defined, that may be the start of the problem.</a:t>
            </a:r>
          </a:p>
          <a:p>
            <a:endParaRPr lang="en-US" sz="2000" dirty="0"/>
          </a:p>
          <a:p>
            <a:r>
              <a:rPr lang="en-US" sz="2000" dirty="0"/>
              <a:t>While it is fairly simple to define corporate and culture, putting the two together is often challenging, yet every organization has one.</a:t>
            </a:r>
          </a:p>
        </p:txBody>
      </p:sp>
      <p:sp>
        <p:nvSpPr>
          <p:cNvPr id="4" name="Slide Number Placeholder 3"/>
          <p:cNvSpPr>
            <a:spLocks noGrp="1"/>
          </p:cNvSpPr>
          <p:nvPr>
            <p:ph type="sldNum" sz="quarter" idx="5"/>
          </p:nvPr>
        </p:nvSpPr>
        <p:spPr/>
        <p:txBody>
          <a:bodyPr/>
          <a:lstStyle/>
          <a:p>
            <a:fld id="{2415BD25-4029-46B5-A67D-3D002200DAF8}" type="slidenum">
              <a:rPr lang="en-US" smtClean="0"/>
              <a:t>25</a:t>
            </a:fld>
            <a:endParaRPr lang="en-US" dirty="0"/>
          </a:p>
        </p:txBody>
      </p:sp>
    </p:spTree>
    <p:extLst>
      <p:ext uri="{BB962C8B-B14F-4D97-AF65-F5344CB8AC3E}">
        <p14:creationId xmlns:p14="http://schemas.microsoft.com/office/powerpoint/2010/main" val="2566149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15BD25-4029-46B5-A67D-3D002200DAF8}" type="slidenum">
              <a:rPr lang="en-US" smtClean="0"/>
              <a:t>32</a:t>
            </a:fld>
            <a:endParaRPr lang="en-US" dirty="0"/>
          </a:p>
        </p:txBody>
      </p:sp>
    </p:spTree>
    <p:extLst>
      <p:ext uri="{BB962C8B-B14F-4D97-AF65-F5344CB8AC3E}">
        <p14:creationId xmlns:p14="http://schemas.microsoft.com/office/powerpoint/2010/main" val="3202459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There are four key elements to this line crossing journey. They are core values, Life of Pi(e), inner circle and your comfort zone. You should know that any of these four themes can be their own presentation. They are that important. If you are interested to learn more, let me know after the presentation.</a:t>
            </a:r>
          </a:p>
        </p:txBody>
      </p:sp>
      <p:sp>
        <p:nvSpPr>
          <p:cNvPr id="4" name="Slide Number Placeholder 3"/>
          <p:cNvSpPr>
            <a:spLocks noGrp="1"/>
          </p:cNvSpPr>
          <p:nvPr>
            <p:ph type="sldNum" sz="quarter" idx="5"/>
          </p:nvPr>
        </p:nvSpPr>
        <p:spPr/>
        <p:txBody>
          <a:bodyPr/>
          <a:lstStyle/>
          <a:p>
            <a:fld id="{9321869F-2791-4516-A892-E7393CAD9898}" type="slidenum">
              <a:rPr lang="en-US" smtClean="0"/>
              <a:t>35</a:t>
            </a:fld>
            <a:endParaRPr lang="en-US" dirty="0"/>
          </a:p>
        </p:txBody>
      </p:sp>
    </p:spTree>
    <p:extLst>
      <p:ext uri="{BB962C8B-B14F-4D97-AF65-F5344CB8AC3E}">
        <p14:creationId xmlns:p14="http://schemas.microsoft.com/office/powerpoint/2010/main" val="2128054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This quote may be the best way to think about core values.</a:t>
            </a:r>
          </a:p>
          <a:p>
            <a:endParaRPr lang="en-US" sz="1600" dirty="0"/>
          </a:p>
          <a:p>
            <a:r>
              <a:rPr lang="en-US" sz="1600" dirty="0"/>
              <a:t>“Your core values are the deeply held beliefs that authentically describe your soul.”</a:t>
            </a:r>
          </a:p>
        </p:txBody>
      </p:sp>
      <p:sp>
        <p:nvSpPr>
          <p:cNvPr id="4" name="Slide Number Placeholder 3"/>
          <p:cNvSpPr>
            <a:spLocks noGrp="1"/>
          </p:cNvSpPr>
          <p:nvPr>
            <p:ph type="sldNum" sz="quarter" idx="5"/>
          </p:nvPr>
        </p:nvSpPr>
        <p:spPr/>
        <p:txBody>
          <a:bodyPr/>
          <a:lstStyle/>
          <a:p>
            <a:fld id="{9321869F-2791-4516-A892-E7393CAD9898}" type="slidenum">
              <a:rPr lang="en-US" smtClean="0"/>
              <a:t>36</a:t>
            </a:fld>
            <a:endParaRPr lang="en-US" dirty="0"/>
          </a:p>
        </p:txBody>
      </p:sp>
    </p:spTree>
    <p:extLst>
      <p:ext uri="{BB962C8B-B14F-4D97-AF65-F5344CB8AC3E}">
        <p14:creationId xmlns:p14="http://schemas.microsoft.com/office/powerpoint/2010/main" val="2612615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6538" y="4311833"/>
            <a:ext cx="6564923" cy="4750105"/>
          </a:xfrm>
        </p:spPr>
        <p:txBody>
          <a:bodyPr/>
          <a:lstStyle/>
          <a:p>
            <a:r>
              <a:rPr lang="en-US" sz="1400" dirty="0"/>
              <a:t>1. Multitasking is damaging your brain—Constant interruption (which is what multitasking is) brings on higher levels of stress.</a:t>
            </a:r>
          </a:p>
          <a:p>
            <a:r>
              <a:rPr lang="en-US" sz="1400" dirty="0"/>
              <a:t>2. Multitasking makes you less productive—According to Dr. Susan Weinschenk, multitasking isn't even the right word. What really happens is task-switching, and it takes more time to switch tasks than stick with them until you finish. Studies have found that multitasking reduces your productivity by 40%. 40%!</a:t>
            </a:r>
          </a:p>
          <a:p>
            <a:r>
              <a:rPr lang="en-US" sz="1400" dirty="0"/>
              <a:t>3. Multitasking makes you dumb—It lowered IQ scores as much as if study participants had used marijuana or stayed up all night.</a:t>
            </a:r>
          </a:p>
          <a:p>
            <a:r>
              <a:rPr lang="en-US" sz="1400" dirty="0"/>
              <a:t>4. Multitasking makes you prone to cheat—According to Weinschenk, you "make more errors when you switch than if you do one task at a time. If the tasks are complex then these time and error penalties increase."</a:t>
            </a:r>
          </a:p>
          <a:p>
            <a:r>
              <a:rPr lang="en-US" sz="1400" dirty="0"/>
              <a:t>5. Multitasking hides tools that are working against you—Multitasking makes us feel very busy, and it often leaves us feeling like we've been productive and good workers, though strangely panicked at the sight of our to-do list with its scant completion rate.</a:t>
            </a:r>
          </a:p>
          <a:p>
            <a:r>
              <a:rPr lang="en-US" sz="1400" dirty="0"/>
              <a:t>6. Multitasking lowers the quality of your work—A study by the National Bureau of Economic Research revealed that multitasking reduces worker performance, makes projects last longer, and creates that panic-inducing backlog because your to-do list isn't getting done.</a:t>
            </a:r>
          </a:p>
          <a:p>
            <a:r>
              <a:rPr lang="en-US" sz="1400" dirty="0"/>
              <a:t>7. Multitasking reduces the ability to make connections—Study after study has shown that when you multitask, you lose the ability to remember what you were doing, you are unable to learn as much, and you have difficulty putting what you're learning into new contexts.</a:t>
            </a:r>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2415BD25-4029-46B5-A67D-3D002200DAF8}" type="slidenum">
              <a:rPr lang="en-US" smtClean="0"/>
              <a:t>7</a:t>
            </a:fld>
            <a:endParaRPr lang="en-US" dirty="0"/>
          </a:p>
        </p:txBody>
      </p:sp>
    </p:spTree>
    <p:extLst>
      <p:ext uri="{BB962C8B-B14F-4D97-AF65-F5344CB8AC3E}">
        <p14:creationId xmlns:p14="http://schemas.microsoft.com/office/powerpoint/2010/main" val="377135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Core values are different for everyone, whether you are an eagle or a duck. This list is part of a program to help you determine your core values. I know you may not be able to read them. The important thing is that when you identify them they are unique to you and only you. They make you different and not better. Core values are your inner most beliefs that shape you. They impact how you handle fear.</a:t>
            </a:r>
          </a:p>
        </p:txBody>
      </p:sp>
      <p:sp>
        <p:nvSpPr>
          <p:cNvPr id="4" name="Slide Number Placeholder 3"/>
          <p:cNvSpPr>
            <a:spLocks noGrp="1"/>
          </p:cNvSpPr>
          <p:nvPr>
            <p:ph type="sldNum" sz="quarter" idx="5"/>
          </p:nvPr>
        </p:nvSpPr>
        <p:spPr/>
        <p:txBody>
          <a:bodyPr/>
          <a:lstStyle/>
          <a:p>
            <a:fld id="{9321869F-2791-4516-A892-E7393CAD9898}" type="slidenum">
              <a:rPr lang="en-US" smtClean="0"/>
              <a:t>39</a:t>
            </a:fld>
            <a:endParaRPr lang="en-US" dirty="0"/>
          </a:p>
        </p:txBody>
      </p:sp>
    </p:spTree>
    <p:extLst>
      <p:ext uri="{BB962C8B-B14F-4D97-AF65-F5344CB8AC3E}">
        <p14:creationId xmlns:p14="http://schemas.microsoft.com/office/powerpoint/2010/main" val="390149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These are my five core values and my vain attempt at a cute acronym. I live by these values. Maybe you can see some of them in me. I see many of them in my parents. I don’t think about my values every minute of every day but I know they are there to support me, particularly when leaving my comfort zone, flying over fear and moving through learning into growth. These values are there when I have those tough decisions to make in life.</a:t>
            </a:r>
          </a:p>
        </p:txBody>
      </p:sp>
      <p:sp>
        <p:nvSpPr>
          <p:cNvPr id="4" name="Slide Number Placeholder 3"/>
          <p:cNvSpPr>
            <a:spLocks noGrp="1"/>
          </p:cNvSpPr>
          <p:nvPr>
            <p:ph type="sldNum" sz="quarter" idx="5"/>
          </p:nvPr>
        </p:nvSpPr>
        <p:spPr/>
        <p:txBody>
          <a:bodyPr/>
          <a:lstStyle/>
          <a:p>
            <a:fld id="{9321869F-2791-4516-A892-E7393CAD9898}" type="slidenum">
              <a:rPr lang="en-US" smtClean="0"/>
              <a:t>40</a:t>
            </a:fld>
            <a:endParaRPr lang="en-US" dirty="0"/>
          </a:p>
        </p:txBody>
      </p:sp>
    </p:spTree>
    <p:extLst>
      <p:ext uri="{BB962C8B-B14F-4D97-AF65-F5344CB8AC3E}">
        <p14:creationId xmlns:p14="http://schemas.microsoft.com/office/powerpoint/2010/main" val="2905788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There are four key elements to this line crossing journey. They are core values, Life of Pi(e), inner circle and your comfort zone. You should know that any of these four themes can be their own presentation. They are that important. If you are interested to learn more, let me know after the presentation.</a:t>
            </a:r>
          </a:p>
        </p:txBody>
      </p:sp>
      <p:sp>
        <p:nvSpPr>
          <p:cNvPr id="4" name="Slide Number Placeholder 3"/>
          <p:cNvSpPr>
            <a:spLocks noGrp="1"/>
          </p:cNvSpPr>
          <p:nvPr>
            <p:ph type="sldNum" sz="quarter" idx="5"/>
          </p:nvPr>
        </p:nvSpPr>
        <p:spPr/>
        <p:txBody>
          <a:bodyPr/>
          <a:lstStyle/>
          <a:p>
            <a:fld id="{9321869F-2791-4516-A892-E7393CAD9898}" type="slidenum">
              <a:rPr lang="en-US" smtClean="0"/>
              <a:t>41</a:t>
            </a:fld>
            <a:endParaRPr lang="en-US" dirty="0"/>
          </a:p>
        </p:txBody>
      </p:sp>
    </p:spTree>
    <p:extLst>
      <p:ext uri="{BB962C8B-B14F-4D97-AF65-F5344CB8AC3E}">
        <p14:creationId xmlns:p14="http://schemas.microsoft.com/office/powerpoint/2010/main" val="797792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3092" y="4400549"/>
            <a:ext cx="6559062" cy="4550019"/>
          </a:xfrm>
        </p:spPr>
        <p:txBody>
          <a:bodyPr/>
          <a:lstStyle/>
          <a:p>
            <a:r>
              <a:rPr lang="en-US" sz="1600" dirty="0"/>
              <a:t>The harmony wheel is a balance among nine different key components of your life. I strongly believe it is much more than a life – work balance that we hear so much about. If only it were as simple as the duck and eagle using their wings to balance.</a:t>
            </a:r>
          </a:p>
          <a:p>
            <a:endParaRPr lang="en-US" sz="1600" dirty="0"/>
          </a:p>
          <a:p>
            <a:r>
              <a:rPr lang="en-US" sz="1600" dirty="0"/>
              <a:t>At the center of the wheel are your core values. The nine pieces of the wheel are …………… If we had the time I would have you  rate yourself on each of these nine elements of your life. A ten is closest to your core values and one is in on the outside. To score a ten, that piece of the wheel would be the most strongly impacted by your core values and be a strength in your life. Following your scoring it, we would then look at your areas for growth and, maybe, focus on that one for a month, and then the next one and then the next one. It’s more than a wheel, but an exercise in self-improvement and self-awareness to get you out of your comfort zone using your core values.</a:t>
            </a:r>
          </a:p>
          <a:p>
            <a:endParaRPr lang="en-US" sz="1600" dirty="0"/>
          </a:p>
          <a:p>
            <a:r>
              <a:rPr lang="en-US" sz="1600" dirty="0"/>
              <a:t>Right now I’m focusing on family relationships, particularly with my wife. We’ve been together for over 30 years and I’m relearning how important she is in my life and future.</a:t>
            </a:r>
          </a:p>
        </p:txBody>
      </p:sp>
      <p:sp>
        <p:nvSpPr>
          <p:cNvPr id="4" name="Slide Number Placeholder 3"/>
          <p:cNvSpPr>
            <a:spLocks noGrp="1"/>
          </p:cNvSpPr>
          <p:nvPr>
            <p:ph type="sldNum" sz="quarter" idx="5"/>
          </p:nvPr>
        </p:nvSpPr>
        <p:spPr/>
        <p:txBody>
          <a:bodyPr/>
          <a:lstStyle/>
          <a:p>
            <a:fld id="{9321869F-2791-4516-A892-E7393CAD9898}" type="slidenum">
              <a:rPr lang="en-US" smtClean="0"/>
              <a:t>42</a:t>
            </a:fld>
            <a:endParaRPr lang="en-US" dirty="0"/>
          </a:p>
        </p:txBody>
      </p:sp>
    </p:spTree>
    <p:extLst>
      <p:ext uri="{BB962C8B-B14F-4D97-AF65-F5344CB8AC3E}">
        <p14:creationId xmlns:p14="http://schemas.microsoft.com/office/powerpoint/2010/main" val="424753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There are four key elements to this line crossing journey. They are core values, Life of Pi(e), inner circle and your comfort zone. You should know that any of these four themes can be their own presentation. They are that important. If you are interested to learn more, let me know after the presentation.</a:t>
            </a:r>
          </a:p>
        </p:txBody>
      </p:sp>
      <p:sp>
        <p:nvSpPr>
          <p:cNvPr id="4" name="Slide Number Placeholder 3"/>
          <p:cNvSpPr>
            <a:spLocks noGrp="1"/>
          </p:cNvSpPr>
          <p:nvPr>
            <p:ph type="sldNum" sz="quarter" idx="5"/>
          </p:nvPr>
        </p:nvSpPr>
        <p:spPr/>
        <p:txBody>
          <a:bodyPr/>
          <a:lstStyle/>
          <a:p>
            <a:fld id="{9321869F-2791-4516-A892-E7393CAD9898}" type="slidenum">
              <a:rPr lang="en-US" smtClean="0"/>
              <a:t>45</a:t>
            </a:fld>
            <a:endParaRPr lang="en-US" dirty="0"/>
          </a:p>
        </p:txBody>
      </p:sp>
    </p:spTree>
    <p:extLst>
      <p:ext uri="{BB962C8B-B14F-4D97-AF65-F5344CB8AC3E}">
        <p14:creationId xmlns:p14="http://schemas.microsoft.com/office/powerpoint/2010/main" val="102995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Our weaknesses from the harmony wheel provide challenges for us that our inner circle can often help grow. This is where differences make us better. Just like the eagle and duck are different, their differences could also be each other’s strengths. As you seek out your inner circle, find those who ARE different than you and can help you solidify or modify your way of thinking. Get out of your comfort zone.</a:t>
            </a:r>
          </a:p>
        </p:txBody>
      </p:sp>
      <p:sp>
        <p:nvSpPr>
          <p:cNvPr id="4" name="Slide Number Placeholder 3"/>
          <p:cNvSpPr>
            <a:spLocks noGrp="1"/>
          </p:cNvSpPr>
          <p:nvPr>
            <p:ph type="sldNum" sz="quarter" idx="5"/>
          </p:nvPr>
        </p:nvSpPr>
        <p:spPr/>
        <p:txBody>
          <a:bodyPr/>
          <a:lstStyle/>
          <a:p>
            <a:fld id="{9321869F-2791-4516-A892-E7393CAD9898}" type="slidenum">
              <a:rPr lang="en-US" smtClean="0"/>
              <a:t>46</a:t>
            </a:fld>
            <a:endParaRPr lang="en-US" dirty="0"/>
          </a:p>
        </p:txBody>
      </p:sp>
    </p:spTree>
    <p:extLst>
      <p:ext uri="{BB962C8B-B14F-4D97-AF65-F5344CB8AC3E}">
        <p14:creationId xmlns:p14="http://schemas.microsoft.com/office/powerpoint/2010/main" val="3451158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44512"/>
          </a:xfrm>
        </p:spPr>
        <p:txBody>
          <a:bodyPr/>
          <a:lstStyle/>
          <a:p>
            <a:r>
              <a:rPr lang="en-US" sz="1600" dirty="0"/>
              <a:t>I had a great lesson on differences from someone in my inner circle that had a profound impact on my respect for diversity, equity and inclusion. I earned a promotion to vice president at United Way of Dane County. My first task was to hire my replacement. We had a lot of great candidates and when I got it to the final three, I met with the president, in blue in the center picture. She coached (IMPORTANT) me to carefully consider and evaluate my top two. I had the choice to hire my mirror image both inside and out. Instead, I hired the woman on the left who helped complete our organization. I recently had breakfast with Dora when I spoke at the International Economic Development Council Leadership Summit in Florida. Great memories and we relived many of the lessons we learned from each other. As an aside, the other woman in the middle picture I had initially hired as a photographer for our donor dinner. She is now the CEO. A proud accomplishment of growth.</a:t>
            </a:r>
          </a:p>
        </p:txBody>
      </p:sp>
      <p:sp>
        <p:nvSpPr>
          <p:cNvPr id="4" name="Slide Number Placeholder 3"/>
          <p:cNvSpPr>
            <a:spLocks noGrp="1"/>
          </p:cNvSpPr>
          <p:nvPr>
            <p:ph type="sldNum" sz="quarter" idx="5"/>
          </p:nvPr>
        </p:nvSpPr>
        <p:spPr/>
        <p:txBody>
          <a:bodyPr/>
          <a:lstStyle/>
          <a:p>
            <a:fld id="{9321869F-2791-4516-A892-E7393CAD9898}" type="slidenum">
              <a:rPr lang="en-US" smtClean="0"/>
              <a:t>52</a:t>
            </a:fld>
            <a:endParaRPr lang="en-US" dirty="0"/>
          </a:p>
        </p:txBody>
      </p:sp>
    </p:spTree>
    <p:extLst>
      <p:ext uri="{BB962C8B-B14F-4D97-AF65-F5344CB8AC3E}">
        <p14:creationId xmlns:p14="http://schemas.microsoft.com/office/powerpoint/2010/main" val="1595060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There are 8 billion different people in the world. These differences make us better. Faith is an important part of my life. This isn’t going to be a sermon, however two Tom’s in my inner circle have made a profound impact on me and are part of the reason why I stand in front of you today. You and I may be the same or as different as a duck and eagle regarding faith but my inner circle includes it. Faith runs across all five of my core values even though it isn’t one I have specifically define. The Tom’s keep me well-grounded in my core values.</a:t>
            </a:r>
          </a:p>
          <a:p>
            <a:endParaRPr lang="en-US" sz="1600" dirty="0"/>
          </a:p>
          <a:p>
            <a:r>
              <a:rPr lang="en-US" sz="1600" dirty="0"/>
              <a:t>The most recent Tom and I have only become friends in the last few years. The connection is remarkable and we respect each other’s journeys.</a:t>
            </a:r>
          </a:p>
        </p:txBody>
      </p:sp>
      <p:sp>
        <p:nvSpPr>
          <p:cNvPr id="4" name="Slide Number Placeholder 3"/>
          <p:cNvSpPr>
            <a:spLocks noGrp="1"/>
          </p:cNvSpPr>
          <p:nvPr>
            <p:ph type="sldNum" sz="quarter" idx="5"/>
          </p:nvPr>
        </p:nvSpPr>
        <p:spPr/>
        <p:txBody>
          <a:bodyPr/>
          <a:lstStyle/>
          <a:p>
            <a:fld id="{9321869F-2791-4516-A892-E7393CAD9898}" type="slidenum">
              <a:rPr lang="en-US" smtClean="0"/>
              <a:t>54</a:t>
            </a:fld>
            <a:endParaRPr lang="en-US" dirty="0"/>
          </a:p>
        </p:txBody>
      </p:sp>
    </p:spTree>
    <p:extLst>
      <p:ext uri="{BB962C8B-B14F-4D97-AF65-F5344CB8AC3E}">
        <p14:creationId xmlns:p14="http://schemas.microsoft.com/office/powerpoint/2010/main" val="2045707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There are four key elements to this line crossing journey. They are core values, Life of Pi(e), inner circle and your comfort zone. You should know that any of these four themes can be their own presentation. They are that important. If you are interested to learn more, let me know after the presentation.</a:t>
            </a:r>
          </a:p>
        </p:txBody>
      </p:sp>
      <p:sp>
        <p:nvSpPr>
          <p:cNvPr id="4" name="Slide Number Placeholder 3"/>
          <p:cNvSpPr>
            <a:spLocks noGrp="1"/>
          </p:cNvSpPr>
          <p:nvPr>
            <p:ph type="sldNum" sz="quarter" idx="5"/>
          </p:nvPr>
        </p:nvSpPr>
        <p:spPr/>
        <p:txBody>
          <a:bodyPr/>
          <a:lstStyle/>
          <a:p>
            <a:fld id="{9321869F-2791-4516-A892-E7393CAD9898}" type="slidenum">
              <a:rPr lang="en-US" smtClean="0"/>
              <a:t>56</a:t>
            </a:fld>
            <a:endParaRPr lang="en-US" dirty="0"/>
          </a:p>
        </p:txBody>
      </p:sp>
    </p:spTree>
    <p:extLst>
      <p:ext uri="{BB962C8B-B14F-4D97-AF65-F5344CB8AC3E}">
        <p14:creationId xmlns:p14="http://schemas.microsoft.com/office/powerpoint/2010/main" val="2200080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Whether you are an eagle or a duck, great things never happen in the comfort zone.</a:t>
            </a:r>
          </a:p>
        </p:txBody>
      </p:sp>
      <p:sp>
        <p:nvSpPr>
          <p:cNvPr id="4" name="Slide Number Placeholder 3"/>
          <p:cNvSpPr>
            <a:spLocks noGrp="1"/>
          </p:cNvSpPr>
          <p:nvPr>
            <p:ph type="sldNum" sz="quarter" idx="5"/>
          </p:nvPr>
        </p:nvSpPr>
        <p:spPr/>
        <p:txBody>
          <a:bodyPr/>
          <a:lstStyle/>
          <a:p>
            <a:fld id="{9321869F-2791-4516-A892-E7393CAD9898}" type="slidenum">
              <a:rPr lang="en-US" smtClean="0"/>
              <a:t>57</a:t>
            </a:fld>
            <a:endParaRPr lang="en-US" dirty="0"/>
          </a:p>
        </p:txBody>
      </p:sp>
    </p:spTree>
    <p:extLst>
      <p:ext uri="{BB962C8B-B14F-4D97-AF65-F5344CB8AC3E}">
        <p14:creationId xmlns:p14="http://schemas.microsoft.com/office/powerpoint/2010/main" val="3867995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15BD25-4029-46B5-A67D-3D002200DAF8}" type="slidenum">
              <a:rPr lang="en-US" smtClean="0"/>
              <a:t>8</a:t>
            </a:fld>
            <a:endParaRPr lang="en-US" dirty="0"/>
          </a:p>
        </p:txBody>
      </p:sp>
    </p:spTree>
    <p:extLst>
      <p:ext uri="{BB962C8B-B14F-4D97-AF65-F5344CB8AC3E}">
        <p14:creationId xmlns:p14="http://schemas.microsoft.com/office/powerpoint/2010/main" val="1091029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Where is your comfort zone? It isn’t as simple as the recliner tipped back watching the Packer game, although that can get pretty comfortable. Think about where you are in your life and where you want to be. Are you challenging and stretching your comfort zone, moving through fear and into learning and growth?</a:t>
            </a:r>
          </a:p>
        </p:txBody>
      </p:sp>
      <p:sp>
        <p:nvSpPr>
          <p:cNvPr id="4" name="Slide Number Placeholder 3"/>
          <p:cNvSpPr>
            <a:spLocks noGrp="1"/>
          </p:cNvSpPr>
          <p:nvPr>
            <p:ph type="sldNum" sz="quarter" idx="5"/>
          </p:nvPr>
        </p:nvSpPr>
        <p:spPr/>
        <p:txBody>
          <a:bodyPr/>
          <a:lstStyle/>
          <a:p>
            <a:fld id="{9321869F-2791-4516-A892-E7393CAD9898}" type="slidenum">
              <a:rPr lang="en-US" smtClean="0"/>
              <a:t>59</a:t>
            </a:fld>
            <a:endParaRPr lang="en-US" dirty="0"/>
          </a:p>
        </p:txBody>
      </p:sp>
    </p:spTree>
    <p:extLst>
      <p:ext uri="{BB962C8B-B14F-4D97-AF65-F5344CB8AC3E}">
        <p14:creationId xmlns:p14="http://schemas.microsoft.com/office/powerpoint/2010/main" val="2916324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There are four key elements to this line crossing journey. They are core values, Life of Pi(e), inner circle and your comfort zone. You should know that any of these four themes can be their own presentation. They are that important. If you are interested to learn more, let me know after the presentation.</a:t>
            </a:r>
          </a:p>
        </p:txBody>
      </p:sp>
      <p:sp>
        <p:nvSpPr>
          <p:cNvPr id="4" name="Slide Number Placeholder 3"/>
          <p:cNvSpPr>
            <a:spLocks noGrp="1"/>
          </p:cNvSpPr>
          <p:nvPr>
            <p:ph type="sldNum" sz="quarter" idx="5"/>
          </p:nvPr>
        </p:nvSpPr>
        <p:spPr/>
        <p:txBody>
          <a:bodyPr/>
          <a:lstStyle/>
          <a:p>
            <a:fld id="{9321869F-2791-4516-A892-E7393CAD9898}" type="slidenum">
              <a:rPr lang="en-US" smtClean="0"/>
              <a:t>64</a:t>
            </a:fld>
            <a:endParaRPr lang="en-US" dirty="0"/>
          </a:p>
        </p:txBody>
      </p:sp>
    </p:spTree>
    <p:extLst>
      <p:ext uri="{BB962C8B-B14F-4D97-AF65-F5344CB8AC3E}">
        <p14:creationId xmlns:p14="http://schemas.microsoft.com/office/powerpoint/2010/main" val="3906140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As we look deeply into core values and the harmony wheel, we are really looking into our personality. This diagram, which may be hard to read, looks at the influences in your life around your personality. When you look at challenges in your life or your business, you can always peel away the layers of your life to get to personality. If you have an addiction, it starts on the inside with personality. If your sales are down, it boils down to personality. If you family relationships are poor, it comes down to personality.</a:t>
            </a:r>
          </a:p>
        </p:txBody>
      </p:sp>
      <p:sp>
        <p:nvSpPr>
          <p:cNvPr id="4" name="Slide Number Placeholder 3"/>
          <p:cNvSpPr>
            <a:spLocks noGrp="1"/>
          </p:cNvSpPr>
          <p:nvPr>
            <p:ph type="sldNum" sz="quarter" idx="5"/>
          </p:nvPr>
        </p:nvSpPr>
        <p:spPr/>
        <p:txBody>
          <a:bodyPr/>
          <a:lstStyle/>
          <a:p>
            <a:fld id="{9321869F-2791-4516-A892-E7393CAD9898}" type="slidenum">
              <a:rPr lang="en-US" smtClean="0"/>
              <a:t>65</a:t>
            </a:fld>
            <a:endParaRPr lang="en-US" dirty="0"/>
          </a:p>
        </p:txBody>
      </p:sp>
    </p:spTree>
    <p:extLst>
      <p:ext uri="{BB962C8B-B14F-4D97-AF65-F5344CB8AC3E}">
        <p14:creationId xmlns:p14="http://schemas.microsoft.com/office/powerpoint/2010/main" val="3165670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most effective tool I’ve seen to get to personality and behavior is through the Maxwell DISC behavioral assessment. If you know your strengths and obstacles, as brought out through the harmony wheel and this assessment, you have an advantage in every area of your life. A simple fifteen-minute assessment gives you a thirty-page report that can change your life and business. When we become self-aware, we can fly over fear. I’m an ISC. As you can probably tell, I’m living my core values through my personality—optimism, trust, honesty, enthusiasm and teamwork.</a:t>
            </a:r>
          </a:p>
        </p:txBody>
      </p:sp>
      <p:sp>
        <p:nvSpPr>
          <p:cNvPr id="4" name="Slide Number Placeholder 3"/>
          <p:cNvSpPr>
            <a:spLocks noGrp="1"/>
          </p:cNvSpPr>
          <p:nvPr>
            <p:ph type="sldNum" sz="quarter" idx="5"/>
          </p:nvPr>
        </p:nvSpPr>
        <p:spPr/>
        <p:txBody>
          <a:bodyPr/>
          <a:lstStyle/>
          <a:p>
            <a:fld id="{9321869F-2791-4516-A892-E7393CAD9898}" type="slidenum">
              <a:rPr lang="en-US" smtClean="0"/>
              <a:t>66</a:t>
            </a:fld>
            <a:endParaRPr lang="en-US" dirty="0"/>
          </a:p>
        </p:txBody>
      </p:sp>
    </p:spTree>
    <p:extLst>
      <p:ext uri="{BB962C8B-B14F-4D97-AF65-F5344CB8AC3E}">
        <p14:creationId xmlns:p14="http://schemas.microsoft.com/office/powerpoint/2010/main" val="3087113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There are four key elements to this line crossing journey. They are core values, Life of Pi(e), inner circle and your comfort zone. You should know that any of these four themes can be their own presentation. They are that important. If you are interested to learn more, let me know after the presentation.</a:t>
            </a:r>
          </a:p>
        </p:txBody>
      </p:sp>
      <p:sp>
        <p:nvSpPr>
          <p:cNvPr id="4" name="Slide Number Placeholder 3"/>
          <p:cNvSpPr>
            <a:spLocks noGrp="1"/>
          </p:cNvSpPr>
          <p:nvPr>
            <p:ph type="sldNum" sz="quarter" idx="5"/>
          </p:nvPr>
        </p:nvSpPr>
        <p:spPr/>
        <p:txBody>
          <a:bodyPr/>
          <a:lstStyle/>
          <a:p>
            <a:fld id="{9321869F-2791-4516-A892-E7393CAD9898}" type="slidenum">
              <a:rPr lang="en-US" smtClean="0"/>
              <a:t>71</a:t>
            </a:fld>
            <a:endParaRPr lang="en-US" dirty="0"/>
          </a:p>
        </p:txBody>
      </p:sp>
    </p:spTree>
    <p:extLst>
      <p:ext uri="{BB962C8B-B14F-4D97-AF65-F5344CB8AC3E}">
        <p14:creationId xmlns:p14="http://schemas.microsoft.com/office/powerpoint/2010/main" val="3066406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1869F-2791-4516-A892-E7393CAD9898}" type="slidenum">
              <a:rPr lang="en-US" smtClean="0"/>
              <a:t>79</a:t>
            </a:fld>
            <a:endParaRPr lang="en-US" dirty="0"/>
          </a:p>
        </p:txBody>
      </p:sp>
    </p:spTree>
    <p:extLst>
      <p:ext uri="{BB962C8B-B14F-4D97-AF65-F5344CB8AC3E}">
        <p14:creationId xmlns:p14="http://schemas.microsoft.com/office/powerpoint/2010/main" val="347623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6002867" cy="4622426"/>
          </a:xfrm>
        </p:spPr>
        <p:txBody>
          <a:bodyPr/>
          <a:lstStyle/>
          <a:p>
            <a:r>
              <a:rPr lang="en-US" sz="1800" dirty="0"/>
              <a:t>SELF: Inside Out—Basically, what are individuals doing to grow?</a:t>
            </a:r>
          </a:p>
          <a:p>
            <a:endParaRPr lang="en-US" sz="1800" dirty="0"/>
          </a:p>
          <a:p>
            <a:r>
              <a:rPr lang="en-US" sz="1800" dirty="0"/>
              <a:t>PRE: The time period before someone is hired, beginning from when they may visit or find you online or see you on social media or learn more from an employee.</a:t>
            </a:r>
          </a:p>
          <a:p>
            <a:endParaRPr lang="en-US" sz="1800" dirty="0"/>
          </a:p>
          <a:p>
            <a:r>
              <a:rPr lang="en-US" sz="1800" dirty="0"/>
              <a:t>ON: The time from when they are hired to the point they might be considered an engaged employee, maybe what was at one time known as the probationary period</a:t>
            </a:r>
          </a:p>
          <a:p>
            <a:endParaRPr lang="en-US" sz="1800" dirty="0"/>
          </a:p>
          <a:p>
            <a:r>
              <a:rPr lang="en-US" sz="1800" dirty="0"/>
              <a:t>IN: Current engaged employees</a:t>
            </a:r>
          </a:p>
          <a:p>
            <a:endParaRPr lang="en-US" sz="1800" dirty="0"/>
          </a:p>
          <a:p>
            <a:r>
              <a:rPr lang="en-US" sz="1800" dirty="0"/>
              <a:t>RE: Employees who have left the organization, unless due to something illegal or immoral.</a:t>
            </a:r>
          </a:p>
        </p:txBody>
      </p:sp>
      <p:sp>
        <p:nvSpPr>
          <p:cNvPr id="4" name="Slide Number Placeholder 3"/>
          <p:cNvSpPr>
            <a:spLocks noGrp="1"/>
          </p:cNvSpPr>
          <p:nvPr>
            <p:ph type="sldNum" sz="quarter" idx="5"/>
          </p:nvPr>
        </p:nvSpPr>
        <p:spPr/>
        <p:txBody>
          <a:bodyPr/>
          <a:lstStyle/>
          <a:p>
            <a:fld id="{2415BD25-4029-46B5-A67D-3D002200DAF8}" type="slidenum">
              <a:rPr lang="en-US" smtClean="0"/>
              <a:t>11</a:t>
            </a:fld>
            <a:endParaRPr lang="en-US" dirty="0"/>
          </a:p>
        </p:txBody>
      </p:sp>
    </p:spTree>
    <p:extLst>
      <p:ext uri="{BB962C8B-B14F-4D97-AF65-F5344CB8AC3E}">
        <p14:creationId xmlns:p14="http://schemas.microsoft.com/office/powerpoint/2010/main" val="2812294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95532"/>
          </a:xfrm>
        </p:spPr>
        <p:txBody>
          <a:bodyPr/>
          <a:lstStyle/>
          <a:p>
            <a:r>
              <a:rPr lang="en-US" sz="2400" dirty="0"/>
              <a:t>Do any of you spend time just thinking? With a blank sheet of paper and a pen? In a quiet space?</a:t>
            </a:r>
          </a:p>
          <a:p>
            <a:endParaRPr lang="en-US" sz="2400" dirty="0"/>
          </a:p>
          <a:p>
            <a:r>
              <a:rPr lang="en-US" sz="2400" dirty="0"/>
              <a:t>Did you consider your learning over when you got that degree or certificate?</a:t>
            </a:r>
          </a:p>
          <a:p>
            <a:endParaRPr lang="en-US" sz="2400" dirty="0"/>
          </a:p>
          <a:p>
            <a:r>
              <a:rPr lang="en-US" sz="2400" dirty="0"/>
              <a:t>And isn’t it good to know that there are a lot of simple things that require NO talent.</a:t>
            </a:r>
          </a:p>
          <a:p>
            <a:endParaRPr lang="en-US" dirty="0"/>
          </a:p>
        </p:txBody>
      </p:sp>
      <p:sp>
        <p:nvSpPr>
          <p:cNvPr id="4" name="Slide Number Placeholder 3"/>
          <p:cNvSpPr>
            <a:spLocks noGrp="1"/>
          </p:cNvSpPr>
          <p:nvPr>
            <p:ph type="sldNum" sz="quarter" idx="5"/>
          </p:nvPr>
        </p:nvSpPr>
        <p:spPr/>
        <p:txBody>
          <a:bodyPr/>
          <a:lstStyle/>
          <a:p>
            <a:fld id="{2415BD25-4029-46B5-A67D-3D002200DAF8}" type="slidenum">
              <a:rPr lang="en-US" smtClean="0"/>
              <a:t>12</a:t>
            </a:fld>
            <a:endParaRPr lang="en-US" dirty="0"/>
          </a:p>
        </p:txBody>
      </p:sp>
    </p:spTree>
    <p:extLst>
      <p:ext uri="{BB962C8B-B14F-4D97-AF65-F5344CB8AC3E}">
        <p14:creationId xmlns:p14="http://schemas.microsoft.com/office/powerpoint/2010/main" val="520392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D5B11-E210-43D8-BE73-F0B35BEC078D}" type="slidenum">
              <a:rPr lang="en-US" smtClean="0"/>
              <a:t>13</a:t>
            </a:fld>
            <a:endParaRPr lang="en-US" dirty="0"/>
          </a:p>
        </p:txBody>
      </p:sp>
    </p:spTree>
    <p:extLst>
      <p:ext uri="{BB962C8B-B14F-4D97-AF65-F5344CB8AC3E}">
        <p14:creationId xmlns:p14="http://schemas.microsoft.com/office/powerpoint/2010/main" val="225005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95532"/>
          </a:xfrm>
        </p:spPr>
        <p:txBody>
          <a:bodyPr/>
          <a:lstStyle/>
          <a:p>
            <a:r>
              <a:rPr lang="en-US" sz="2400" dirty="0"/>
              <a:t>Are you going to where the employees  are? If you need IT staff are you going to Indeed or where gamers go? Going to gaming sites to recruit IT talent.</a:t>
            </a:r>
          </a:p>
          <a:p>
            <a:endParaRPr lang="en-US" sz="2400" dirty="0"/>
          </a:p>
          <a:p>
            <a:r>
              <a:rPr lang="en-US" sz="2400" dirty="0"/>
              <a:t>How are you rejecting candidates?—Are you communicating along the way in case they become the next employee you might need? Are you collaborating with other businesses to assist them in talent attraction (Boys &amp; Girls Club—Kevin)</a:t>
            </a:r>
          </a:p>
          <a:p>
            <a:endParaRPr lang="en-US" sz="1400" dirty="0"/>
          </a:p>
        </p:txBody>
      </p:sp>
      <p:sp>
        <p:nvSpPr>
          <p:cNvPr id="4" name="Slide Number Placeholder 3"/>
          <p:cNvSpPr>
            <a:spLocks noGrp="1"/>
          </p:cNvSpPr>
          <p:nvPr>
            <p:ph type="sldNum" sz="quarter" idx="5"/>
          </p:nvPr>
        </p:nvSpPr>
        <p:spPr/>
        <p:txBody>
          <a:bodyPr/>
          <a:lstStyle/>
          <a:p>
            <a:fld id="{2415BD25-4029-46B5-A67D-3D002200DAF8}" type="slidenum">
              <a:rPr lang="en-US" smtClean="0"/>
              <a:t>14</a:t>
            </a:fld>
            <a:endParaRPr lang="en-US" dirty="0"/>
          </a:p>
        </p:txBody>
      </p:sp>
    </p:spTree>
    <p:extLst>
      <p:ext uri="{BB962C8B-B14F-4D97-AF65-F5344CB8AC3E}">
        <p14:creationId xmlns:p14="http://schemas.microsoft.com/office/powerpoint/2010/main" val="2497307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3093" y="4229100"/>
            <a:ext cx="6548640" cy="4796367"/>
          </a:xfrm>
        </p:spPr>
        <p:txBody>
          <a:bodyPr/>
          <a:lstStyle/>
          <a:p>
            <a:r>
              <a:rPr lang="en-US" dirty="0"/>
              <a:t>Picture of my wife and me at spring break</a:t>
            </a:r>
          </a:p>
          <a:p>
            <a:endParaRPr lang="en-US" dirty="0">
              <a:hlinkClick r:id="rId3"/>
            </a:endParaRPr>
          </a:p>
          <a:p>
            <a:pPr marL="171450" indent="-171450">
              <a:buFont typeface="Arial" panose="020B0604020202020204" pitchFamily="34" charset="0"/>
              <a:buChar char="•"/>
            </a:pPr>
            <a:r>
              <a:rPr lang="en-US" sz="1400" dirty="0">
                <a:hlinkClick r:id="rId3"/>
              </a:rPr>
              <a:t>www.everythingpointshere.com</a:t>
            </a:r>
            <a:r>
              <a:rPr lang="en-US" sz="1400" dirty="0"/>
              <a:t> (jobs, fun, housing, education, quality of life, bragging rights, KiMobility NOT using site</a:t>
            </a:r>
          </a:p>
          <a:p>
            <a:pPr marL="171450" indent="-171450">
              <a:buFont typeface="Arial" panose="020B0604020202020204" pitchFamily="34" charset="0"/>
              <a:buChar char="•"/>
            </a:pPr>
            <a:r>
              <a:rPr lang="en-US" sz="1400" b="1" dirty="0"/>
              <a:t>Lineage Logistics-Stevens Point—visitor gift strategy, tours</a:t>
            </a:r>
          </a:p>
          <a:p>
            <a:pPr marL="171450" indent="-171450">
              <a:buFont typeface="Arial" panose="020B0604020202020204" pitchFamily="34" charset="0"/>
              <a:buChar char="•"/>
            </a:pPr>
            <a:r>
              <a:rPr lang="en-US" sz="1400" dirty="0">
                <a:hlinkClick r:id="rId4"/>
              </a:rPr>
              <a:t>www.inspirewisconsin.org</a:t>
            </a:r>
            <a:r>
              <a:rPr lang="en-US" sz="1400" dirty="0"/>
              <a:t> tours, apprenticeships, job shadow, internships, one-on-one email conversations, marketing tool for businesses</a:t>
            </a:r>
          </a:p>
          <a:p>
            <a:pPr marL="171450" indent="-171450">
              <a:buFont typeface="Arial" panose="020B0604020202020204" pitchFamily="34" charset="0"/>
              <a:buChar char="•"/>
            </a:pPr>
            <a:r>
              <a:rPr lang="en-US" sz="1400" b="1" dirty="0"/>
              <a:t>Social Media &amp; Digital Marketing—geofencing, track effectiveness, A/B Testing, retargeting, mobile friendly, email marketing</a:t>
            </a:r>
            <a:r>
              <a:rPr lang="en-US" sz="1400" b="1" baseline="-25000" dirty="0"/>
              <a:t>13 </a:t>
            </a:r>
            <a:r>
              <a:rPr lang="en-US" sz="1400" b="1" dirty="0"/>
              <a:t>BERGSTROM EXAMPLE</a:t>
            </a:r>
          </a:p>
          <a:p>
            <a:pPr marL="171450" indent="-171450">
              <a:buFont typeface="Arial" panose="020B0604020202020204" pitchFamily="34" charset="0"/>
              <a:buChar char="•"/>
            </a:pPr>
            <a:r>
              <a:rPr lang="en-US" sz="1400" dirty="0"/>
              <a:t>Benefits: State and federal law compliance, Health, dental, life, STD, LTD, retirement, PTO/vacation/sick—How about Unlimited PTO?</a:t>
            </a:r>
          </a:p>
          <a:p>
            <a:pPr marL="171450" indent="-171450">
              <a:buFont typeface="Arial" panose="020B0604020202020204" pitchFamily="34" charset="0"/>
              <a:buChar char="•"/>
            </a:pPr>
            <a:r>
              <a:rPr lang="en-US" sz="1400" b="1" dirty="0"/>
              <a:t>Job description and interview questions relate to position and functions</a:t>
            </a:r>
          </a:p>
          <a:p>
            <a:pPr marL="171450" indent="-171450">
              <a:buFont typeface="Arial" panose="020B0604020202020204" pitchFamily="34" charset="0"/>
              <a:buChar char="•"/>
            </a:pPr>
            <a:r>
              <a:rPr lang="en-US" sz="1400" dirty="0"/>
              <a:t>Telecommuting, flex-time, “workday”-watching children’s sports and arts activities, chickens water is frozen, “work at home” brings its own challenges for culture however</a:t>
            </a:r>
          </a:p>
          <a:p>
            <a:pPr marL="171450" indent="-171450">
              <a:buFont typeface="Arial" panose="020B0604020202020204" pitchFamily="34" charset="0"/>
              <a:buChar char="•"/>
            </a:pPr>
            <a:r>
              <a:rPr lang="en-US" sz="1400" b="1" dirty="0"/>
              <a:t>40 for 30-Google, VTO, work on entrepreneurship</a:t>
            </a:r>
          </a:p>
          <a:p>
            <a:pPr marL="171450" indent="-171450">
              <a:buFont typeface="Arial" panose="020B0604020202020204" pitchFamily="34" charset="0"/>
              <a:buChar char="•"/>
            </a:pPr>
            <a:r>
              <a:rPr lang="en-US" sz="1400" dirty="0"/>
              <a:t>NEWaukee YP Week Bubbler Awards (three years of winners)</a:t>
            </a:r>
          </a:p>
          <a:p>
            <a:pPr marL="171450" indent="-171450">
              <a:buFont typeface="Arial" panose="020B0604020202020204" pitchFamily="34" charset="0"/>
              <a:buChar char="•"/>
            </a:pPr>
            <a:r>
              <a:rPr lang="en-US" sz="1400" b="1" dirty="0"/>
              <a:t>Engaging With Education (K-12, Tech, 2 yr., 4 yr.)-Reality Shops, Heavy Metal Tour (good for any industry), Career Fairs, Post-Secondary Night (incl post-secondary &amp; business), classroom presentations</a:t>
            </a:r>
          </a:p>
          <a:p>
            <a:endParaRPr lang="en-US" dirty="0"/>
          </a:p>
        </p:txBody>
      </p:sp>
      <p:sp>
        <p:nvSpPr>
          <p:cNvPr id="4" name="Slide Number Placeholder 3"/>
          <p:cNvSpPr>
            <a:spLocks noGrp="1"/>
          </p:cNvSpPr>
          <p:nvPr>
            <p:ph type="sldNum" sz="quarter" idx="5"/>
          </p:nvPr>
        </p:nvSpPr>
        <p:spPr/>
        <p:txBody>
          <a:bodyPr/>
          <a:lstStyle/>
          <a:p>
            <a:fld id="{2415BD25-4029-46B5-A67D-3D002200DAF8}" type="slidenum">
              <a:rPr lang="en-US" smtClean="0"/>
              <a:t>15</a:t>
            </a:fld>
            <a:endParaRPr lang="en-US" dirty="0"/>
          </a:p>
        </p:txBody>
      </p:sp>
    </p:spTree>
    <p:extLst>
      <p:ext uri="{BB962C8B-B14F-4D97-AF65-F5344CB8AC3E}">
        <p14:creationId xmlns:p14="http://schemas.microsoft.com/office/powerpoint/2010/main" val="3967368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22426"/>
          </a:xfrm>
        </p:spPr>
        <p:txBody>
          <a:bodyPr/>
          <a:lstStyle/>
          <a:p>
            <a:r>
              <a:rPr lang="en-US" sz="1600" dirty="0">
                <a:solidFill>
                  <a:schemeClr val="accent1">
                    <a:lumMod val="50000"/>
                  </a:schemeClr>
                </a:solidFill>
              </a:rPr>
              <a:t>By the way, when you tell employees they are NOT hired, what do you do? Send a rejection letter/email or do you recruit them for others in the community. Send them to something like the EPH website?</a:t>
            </a:r>
          </a:p>
          <a:p>
            <a:endParaRPr lang="en-US" sz="1600" dirty="0">
              <a:solidFill>
                <a:schemeClr val="accent1">
                  <a:lumMod val="50000"/>
                </a:schemeClr>
              </a:solidFill>
            </a:endParaRPr>
          </a:p>
          <a:p>
            <a:r>
              <a:rPr lang="en-US" sz="1600" dirty="0">
                <a:solidFill>
                  <a:schemeClr val="accent1">
                    <a:lumMod val="50000"/>
                  </a:schemeClr>
                </a:solidFill>
              </a:rPr>
              <a:t>What does on-engagement do?</a:t>
            </a:r>
            <a:r>
              <a:rPr lang="en-US" sz="1600" baseline="-25000" dirty="0">
                <a:solidFill>
                  <a:schemeClr val="accent1">
                    <a:lumMod val="50000"/>
                  </a:schemeClr>
                </a:solidFill>
              </a:rPr>
              <a:t>1</a:t>
            </a:r>
            <a:endParaRPr lang="en-US" sz="1600" dirty="0">
              <a:solidFill>
                <a:schemeClr val="accent1">
                  <a:lumMod val="50000"/>
                </a:schemeClr>
              </a:solidFill>
            </a:endParaRPr>
          </a:p>
          <a:p>
            <a:pPr marL="685800" lvl="1">
              <a:buFont typeface="Wingdings" panose="05000000000000000000" pitchFamily="2" charset="2"/>
              <a:buChar char="Ø"/>
            </a:pPr>
            <a:r>
              <a:rPr lang="en-US" sz="1600" dirty="0"/>
              <a:t>Attract and retain top talent</a:t>
            </a:r>
          </a:p>
          <a:p>
            <a:pPr marL="685800" lvl="1">
              <a:buFont typeface="Wingdings" panose="05000000000000000000" pitchFamily="2" charset="2"/>
              <a:buChar char="Ø"/>
            </a:pPr>
            <a:r>
              <a:rPr lang="en-US" sz="1600" dirty="0"/>
              <a:t>Engage employees immediately</a:t>
            </a:r>
          </a:p>
          <a:p>
            <a:pPr marL="685800" lvl="1">
              <a:buFont typeface="Wingdings" panose="05000000000000000000" pitchFamily="2" charset="2"/>
              <a:buChar char="Ø"/>
            </a:pPr>
            <a:r>
              <a:rPr lang="en-US" sz="1600" dirty="0"/>
              <a:t>Build trust and alignment</a:t>
            </a:r>
          </a:p>
          <a:p>
            <a:pPr marL="685800" lvl="1">
              <a:buFont typeface="Wingdings" panose="05000000000000000000" pitchFamily="2" charset="2"/>
              <a:buChar char="Ø"/>
            </a:pPr>
            <a:r>
              <a:rPr lang="en-US" sz="1600" dirty="0"/>
              <a:t>Forge connections with employees</a:t>
            </a:r>
          </a:p>
          <a:p>
            <a:pPr marL="685800" lvl="1">
              <a:buFont typeface="Wingdings" panose="05000000000000000000" pitchFamily="2" charset="2"/>
              <a:buChar char="Ø"/>
            </a:pPr>
            <a:r>
              <a:rPr lang="en-US" sz="1600" dirty="0"/>
              <a:t>Encourage connected communication</a:t>
            </a:r>
          </a:p>
          <a:p>
            <a:endParaRPr lang="en-US" sz="1600" dirty="0">
              <a:solidFill>
                <a:schemeClr val="accent1">
                  <a:lumMod val="50000"/>
                </a:schemeClr>
              </a:solidFill>
            </a:endParaRPr>
          </a:p>
          <a:p>
            <a:r>
              <a:rPr lang="en-US" sz="1600" dirty="0">
                <a:solidFill>
                  <a:schemeClr val="accent1">
                    <a:lumMod val="50000"/>
                  </a:schemeClr>
                </a:solidFill>
              </a:rPr>
              <a:t>What are you doing with new employees right after they are hired AND before they first arrive</a:t>
            </a:r>
          </a:p>
          <a:p>
            <a:endParaRPr lang="en-US" sz="1600" dirty="0">
              <a:solidFill>
                <a:schemeClr val="accent1">
                  <a:lumMod val="50000"/>
                </a:schemeClr>
              </a:solidFill>
            </a:endParaRPr>
          </a:p>
          <a:p>
            <a:r>
              <a:rPr lang="en-US" sz="1600" dirty="0">
                <a:solidFill>
                  <a:schemeClr val="accent1">
                    <a:lumMod val="50000"/>
                  </a:schemeClr>
                </a:solidFill>
              </a:rPr>
              <a:t>Great opportunity to have newest employees evaluate the pre-engagement process.</a:t>
            </a:r>
            <a:endParaRPr lang="en-US" sz="1600" dirty="0"/>
          </a:p>
        </p:txBody>
      </p:sp>
      <p:sp>
        <p:nvSpPr>
          <p:cNvPr id="4" name="Slide Number Placeholder 3"/>
          <p:cNvSpPr>
            <a:spLocks noGrp="1"/>
          </p:cNvSpPr>
          <p:nvPr>
            <p:ph type="sldNum" sz="quarter" idx="5"/>
          </p:nvPr>
        </p:nvSpPr>
        <p:spPr/>
        <p:txBody>
          <a:bodyPr/>
          <a:lstStyle/>
          <a:p>
            <a:fld id="{2415BD25-4029-46B5-A67D-3D002200DAF8}" type="slidenum">
              <a:rPr lang="en-US" smtClean="0"/>
              <a:t>16</a:t>
            </a:fld>
            <a:endParaRPr lang="en-US" dirty="0"/>
          </a:p>
        </p:txBody>
      </p:sp>
    </p:spTree>
    <p:extLst>
      <p:ext uri="{BB962C8B-B14F-4D97-AF65-F5344CB8AC3E}">
        <p14:creationId xmlns:p14="http://schemas.microsoft.com/office/powerpoint/2010/main" val="2054234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9B6AC-3560-405C-9AF1-4990D0BDB01B}" type="datetime1">
              <a:rPr lang="en-US" smtClean="0"/>
              <a:t>8/9/2022</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r>
              <a:rPr lang="en-US" dirty="0"/>
              <a:t>Todd Kuckkahn; toddkuckkahn.com; buckybuckets@charter.net; 715-498-4979</a:t>
            </a:r>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91400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90AB28-E05A-461B-9A8A-71BEC3B45EF7}" type="datetime1">
              <a:rPr lang="en-US" smtClean="0"/>
              <a:t>8/9/2022</a:t>
            </a:fld>
            <a:endParaRPr lang="en-US" dirty="0"/>
          </a:p>
        </p:txBody>
      </p:sp>
      <p:sp>
        <p:nvSpPr>
          <p:cNvPr id="5" name="Footer Placeholder 4"/>
          <p:cNvSpPr>
            <a:spLocks noGrp="1"/>
          </p:cNvSpPr>
          <p:nvPr>
            <p:ph type="ftr" sz="quarter" idx="11"/>
          </p:nvPr>
        </p:nvSpPr>
        <p:spPr/>
        <p:txBody>
          <a:bodyPr/>
          <a:lstStyle/>
          <a:p>
            <a:r>
              <a:rPr lang="en-US" dirty="0"/>
              <a:t>Todd Kuckkahn; toddkuckkahn.com; buckybuckets@charter.net; 715-498-4979</a:t>
            </a:r>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08824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34949E-EB67-47B1-8041-07104DA06A91}" type="datetime1">
              <a:rPr lang="en-US" smtClean="0"/>
              <a:t>8/9/2022</a:t>
            </a:fld>
            <a:endParaRPr lang="en-US" dirty="0"/>
          </a:p>
        </p:txBody>
      </p:sp>
      <p:sp>
        <p:nvSpPr>
          <p:cNvPr id="5" name="Footer Placeholder 4"/>
          <p:cNvSpPr>
            <a:spLocks noGrp="1"/>
          </p:cNvSpPr>
          <p:nvPr>
            <p:ph type="ftr" sz="quarter" idx="11"/>
          </p:nvPr>
        </p:nvSpPr>
        <p:spPr/>
        <p:txBody>
          <a:bodyPr/>
          <a:lstStyle/>
          <a:p>
            <a:r>
              <a:rPr lang="en-US" dirty="0"/>
              <a:t>Todd Kuckkahn; toddkuckkahn.com; buckybuckets@charter.net; 715-498-4979</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75217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A987A-035E-4C39-B7CF-B21091EDC0FC}" type="datetime1">
              <a:rPr lang="en-US" smtClean="0"/>
              <a:t>8/9/2022</a:t>
            </a:fld>
            <a:endParaRPr lang="en-US" dirty="0"/>
          </a:p>
        </p:txBody>
      </p:sp>
      <p:sp>
        <p:nvSpPr>
          <p:cNvPr id="5" name="Footer Placeholder 4"/>
          <p:cNvSpPr>
            <a:spLocks noGrp="1"/>
          </p:cNvSpPr>
          <p:nvPr>
            <p:ph type="ftr" sz="quarter" idx="11"/>
          </p:nvPr>
        </p:nvSpPr>
        <p:spPr/>
        <p:txBody>
          <a:bodyPr/>
          <a:lstStyle/>
          <a:p>
            <a:r>
              <a:rPr lang="en-US" dirty="0"/>
              <a:t>Todd Kuckkahn; toddkuckkahn.com; buckybuckets@charter.net; 715-498-4979</a:t>
            </a:r>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2282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20E43-F0A5-440B-A215-681F675FDA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7AA73C-267B-41E5-B05E-896ECA98A5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27A54C-D0FC-4CFA-9C3D-3C98517E81E6}"/>
              </a:ext>
            </a:extLst>
          </p:cNvPr>
          <p:cNvSpPr>
            <a:spLocks noGrp="1"/>
          </p:cNvSpPr>
          <p:nvPr>
            <p:ph type="dt" sz="half" idx="10"/>
          </p:nvPr>
        </p:nvSpPr>
        <p:spPr/>
        <p:txBody>
          <a:bodyPr/>
          <a:lstStyle/>
          <a:p>
            <a:fld id="{EFE9B6AC-3560-405C-9AF1-4990D0BDB01B}" type="datetime1">
              <a:rPr lang="en-US" smtClean="0"/>
              <a:t>8/9/2022</a:t>
            </a:fld>
            <a:endParaRPr lang="en-US" dirty="0"/>
          </a:p>
        </p:txBody>
      </p:sp>
      <p:sp>
        <p:nvSpPr>
          <p:cNvPr id="5" name="Footer Placeholder 4">
            <a:extLst>
              <a:ext uri="{FF2B5EF4-FFF2-40B4-BE49-F238E27FC236}">
                <a16:creationId xmlns:a16="http://schemas.microsoft.com/office/drawing/2014/main" id="{C7F6753A-1776-42AF-8777-3D94CF641113}"/>
              </a:ext>
            </a:extLst>
          </p:cNvPr>
          <p:cNvSpPr>
            <a:spLocks noGrp="1"/>
          </p:cNvSpPr>
          <p:nvPr>
            <p:ph type="ftr" sz="quarter" idx="11"/>
          </p:nvPr>
        </p:nvSpPr>
        <p:spPr/>
        <p:txBody>
          <a:bodyPr/>
          <a:lstStyle/>
          <a:p>
            <a:r>
              <a:rPr lang="en-US" dirty="0"/>
              <a:t>Todd Kuckkahn; toddkuckkahn.com; buckybuckets@charter.net; 715-498-4979</a:t>
            </a:r>
          </a:p>
        </p:txBody>
      </p:sp>
      <p:sp>
        <p:nvSpPr>
          <p:cNvPr id="6" name="Slide Number Placeholder 5">
            <a:extLst>
              <a:ext uri="{FF2B5EF4-FFF2-40B4-BE49-F238E27FC236}">
                <a16:creationId xmlns:a16="http://schemas.microsoft.com/office/drawing/2014/main" id="{34E779DE-1C8E-4DCF-BB35-9656DB51C65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6112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BF9B7-D60C-4447-AF73-1E5B735183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E26F52-4E38-44EC-B272-5548138CDCF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656E-C4B4-4098-A618-7520354685D2}"/>
              </a:ext>
            </a:extLst>
          </p:cNvPr>
          <p:cNvSpPr>
            <a:spLocks noGrp="1"/>
          </p:cNvSpPr>
          <p:nvPr>
            <p:ph type="dt" sz="half" idx="10"/>
          </p:nvPr>
        </p:nvSpPr>
        <p:spPr/>
        <p:txBody>
          <a:bodyPr/>
          <a:lstStyle/>
          <a:p>
            <a:fld id="{188A6EE2-A8AD-4F92-8F6D-12BA6E3C2112}" type="datetime1">
              <a:rPr lang="en-US" smtClean="0"/>
              <a:t>8/9/2022</a:t>
            </a:fld>
            <a:endParaRPr lang="en-US" dirty="0"/>
          </a:p>
        </p:txBody>
      </p:sp>
      <p:sp>
        <p:nvSpPr>
          <p:cNvPr id="5" name="Footer Placeholder 4">
            <a:extLst>
              <a:ext uri="{FF2B5EF4-FFF2-40B4-BE49-F238E27FC236}">
                <a16:creationId xmlns:a16="http://schemas.microsoft.com/office/drawing/2014/main" id="{274A4453-CBD8-48CC-BCFE-8D5445D2F3D0}"/>
              </a:ext>
            </a:extLst>
          </p:cNvPr>
          <p:cNvSpPr>
            <a:spLocks noGrp="1"/>
          </p:cNvSpPr>
          <p:nvPr>
            <p:ph type="ftr" sz="quarter" idx="11"/>
          </p:nvPr>
        </p:nvSpPr>
        <p:spPr/>
        <p:txBody>
          <a:bodyPr/>
          <a:lstStyle/>
          <a:p>
            <a:r>
              <a:rPr lang="en-US" dirty="0"/>
              <a:t>Todd Kuckkahn; toddkuckkahn.com; buckybuckets@charter.net; 715-498-4979</a:t>
            </a:r>
          </a:p>
        </p:txBody>
      </p:sp>
      <p:sp>
        <p:nvSpPr>
          <p:cNvPr id="6" name="Slide Number Placeholder 5">
            <a:extLst>
              <a:ext uri="{FF2B5EF4-FFF2-40B4-BE49-F238E27FC236}">
                <a16:creationId xmlns:a16="http://schemas.microsoft.com/office/drawing/2014/main" id="{4AB737C2-FC09-4EDF-9A71-CCD998C316CE}"/>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871042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5B0D6-A638-47AD-84C0-215063FD34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802EF0-B6C2-4018-9E8C-B2EB2EB519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25ABD5-A1E4-4F15-B46C-C3439FC5FB21}"/>
              </a:ext>
            </a:extLst>
          </p:cNvPr>
          <p:cNvSpPr>
            <a:spLocks noGrp="1"/>
          </p:cNvSpPr>
          <p:nvPr>
            <p:ph type="dt" sz="half" idx="10"/>
          </p:nvPr>
        </p:nvSpPr>
        <p:spPr/>
        <p:txBody>
          <a:bodyPr/>
          <a:lstStyle/>
          <a:p>
            <a:fld id="{79FE7E57-1383-43C7-919F-57241053767E}" type="datetime1">
              <a:rPr lang="en-US" smtClean="0"/>
              <a:t>8/9/2022</a:t>
            </a:fld>
            <a:endParaRPr lang="en-US" dirty="0"/>
          </a:p>
        </p:txBody>
      </p:sp>
      <p:sp>
        <p:nvSpPr>
          <p:cNvPr id="5" name="Footer Placeholder 4">
            <a:extLst>
              <a:ext uri="{FF2B5EF4-FFF2-40B4-BE49-F238E27FC236}">
                <a16:creationId xmlns:a16="http://schemas.microsoft.com/office/drawing/2014/main" id="{18C4B0B8-6A90-4693-9379-209FE307725F}"/>
              </a:ext>
            </a:extLst>
          </p:cNvPr>
          <p:cNvSpPr>
            <a:spLocks noGrp="1"/>
          </p:cNvSpPr>
          <p:nvPr>
            <p:ph type="ftr" sz="quarter" idx="11"/>
          </p:nvPr>
        </p:nvSpPr>
        <p:spPr/>
        <p:txBody>
          <a:bodyPr/>
          <a:lstStyle/>
          <a:p>
            <a:r>
              <a:rPr lang="en-US" dirty="0"/>
              <a:t>Todd Kuckkahn; toddkuckkahn.com; buckybuckets@charter.net; 715-498-4979</a:t>
            </a:r>
          </a:p>
        </p:txBody>
      </p:sp>
      <p:sp>
        <p:nvSpPr>
          <p:cNvPr id="6" name="Slide Number Placeholder 5">
            <a:extLst>
              <a:ext uri="{FF2B5EF4-FFF2-40B4-BE49-F238E27FC236}">
                <a16:creationId xmlns:a16="http://schemas.microsoft.com/office/drawing/2014/main" id="{9AEBDA30-F002-4F21-AF8E-9E023FE5266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0472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07E3E-79DF-44EE-AD5E-7CCDE2A749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418B84-B42B-4AC4-9876-462BB3E0361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F12BF-08D3-458B-B166-9FDFFE4BF7C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DEB291-9E3B-4F31-9988-458B4B6AC11F}"/>
              </a:ext>
            </a:extLst>
          </p:cNvPr>
          <p:cNvSpPr>
            <a:spLocks noGrp="1"/>
          </p:cNvSpPr>
          <p:nvPr>
            <p:ph type="dt" sz="half" idx="10"/>
          </p:nvPr>
        </p:nvSpPr>
        <p:spPr/>
        <p:txBody>
          <a:bodyPr/>
          <a:lstStyle/>
          <a:p>
            <a:fld id="{26EC895D-CE1A-4603-B000-E1002B7DD919}" type="datetime1">
              <a:rPr lang="en-US" smtClean="0"/>
              <a:t>8/9/2022</a:t>
            </a:fld>
            <a:endParaRPr lang="en-US" dirty="0"/>
          </a:p>
        </p:txBody>
      </p:sp>
      <p:sp>
        <p:nvSpPr>
          <p:cNvPr id="6" name="Footer Placeholder 5">
            <a:extLst>
              <a:ext uri="{FF2B5EF4-FFF2-40B4-BE49-F238E27FC236}">
                <a16:creationId xmlns:a16="http://schemas.microsoft.com/office/drawing/2014/main" id="{231BBBDA-5EED-4569-B971-703FFDE3B038}"/>
              </a:ext>
            </a:extLst>
          </p:cNvPr>
          <p:cNvSpPr>
            <a:spLocks noGrp="1"/>
          </p:cNvSpPr>
          <p:nvPr>
            <p:ph type="ftr" sz="quarter" idx="11"/>
          </p:nvPr>
        </p:nvSpPr>
        <p:spPr/>
        <p:txBody>
          <a:bodyPr/>
          <a:lstStyle/>
          <a:p>
            <a:r>
              <a:rPr lang="en-US" dirty="0"/>
              <a:t>Todd Kuckkahn; toddkuckkahn.com; buckybuckets@charter.net; 715-498-4979</a:t>
            </a:r>
          </a:p>
        </p:txBody>
      </p:sp>
      <p:sp>
        <p:nvSpPr>
          <p:cNvPr id="7" name="Slide Number Placeholder 6">
            <a:extLst>
              <a:ext uri="{FF2B5EF4-FFF2-40B4-BE49-F238E27FC236}">
                <a16:creationId xmlns:a16="http://schemas.microsoft.com/office/drawing/2014/main" id="{C1F16110-983B-493C-BDC5-FAEF49AEE352}"/>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266546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DD096-5AAA-441E-8217-3F0B07DA6F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1960DA-D879-4F7D-BD18-3E89873D7C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1F87720-0954-4337-AC4C-89673A95183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26BFF4-3A6F-4142-B479-9A25239C2F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E82A35-85F0-480D-B726-41179A254E6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96B3B5-186B-4939-9371-BC9AE01046C4}"/>
              </a:ext>
            </a:extLst>
          </p:cNvPr>
          <p:cNvSpPr>
            <a:spLocks noGrp="1"/>
          </p:cNvSpPr>
          <p:nvPr>
            <p:ph type="dt" sz="half" idx="10"/>
          </p:nvPr>
        </p:nvSpPr>
        <p:spPr/>
        <p:txBody>
          <a:bodyPr/>
          <a:lstStyle/>
          <a:p>
            <a:fld id="{B3E7C172-E78E-4029-92E4-BDE781E3CC73}" type="datetime1">
              <a:rPr lang="en-US" smtClean="0"/>
              <a:t>8/9/2022</a:t>
            </a:fld>
            <a:endParaRPr lang="en-US" dirty="0"/>
          </a:p>
        </p:txBody>
      </p:sp>
      <p:sp>
        <p:nvSpPr>
          <p:cNvPr id="8" name="Footer Placeholder 7">
            <a:extLst>
              <a:ext uri="{FF2B5EF4-FFF2-40B4-BE49-F238E27FC236}">
                <a16:creationId xmlns:a16="http://schemas.microsoft.com/office/drawing/2014/main" id="{03EB41E4-79C8-4FD7-9C1D-2CC1FDB44DE0}"/>
              </a:ext>
            </a:extLst>
          </p:cNvPr>
          <p:cNvSpPr>
            <a:spLocks noGrp="1"/>
          </p:cNvSpPr>
          <p:nvPr>
            <p:ph type="ftr" sz="quarter" idx="11"/>
          </p:nvPr>
        </p:nvSpPr>
        <p:spPr/>
        <p:txBody>
          <a:bodyPr/>
          <a:lstStyle/>
          <a:p>
            <a:r>
              <a:rPr lang="en-US" dirty="0"/>
              <a:t>Todd Kuckkahn; toddkuckkahn.com; buckybuckets@charter.net; 715-498-4979</a:t>
            </a:r>
          </a:p>
        </p:txBody>
      </p:sp>
      <p:sp>
        <p:nvSpPr>
          <p:cNvPr id="9" name="Slide Number Placeholder 8">
            <a:extLst>
              <a:ext uri="{FF2B5EF4-FFF2-40B4-BE49-F238E27FC236}">
                <a16:creationId xmlns:a16="http://schemas.microsoft.com/office/drawing/2014/main" id="{C345CA4E-179A-4D27-B83F-595AF6EFE7E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90366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697B-0716-477D-9B4F-6DF99AF348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DDE994-95DD-46FD-A0F4-0D8BB4CB9AFF}"/>
              </a:ext>
            </a:extLst>
          </p:cNvPr>
          <p:cNvSpPr>
            <a:spLocks noGrp="1"/>
          </p:cNvSpPr>
          <p:nvPr>
            <p:ph type="dt" sz="half" idx="10"/>
          </p:nvPr>
        </p:nvSpPr>
        <p:spPr/>
        <p:txBody>
          <a:bodyPr/>
          <a:lstStyle/>
          <a:p>
            <a:fld id="{DDEDB641-01BA-4D82-9CF9-AD324252E504}" type="datetime1">
              <a:rPr lang="en-US" smtClean="0"/>
              <a:t>8/9/2022</a:t>
            </a:fld>
            <a:endParaRPr lang="en-US" dirty="0"/>
          </a:p>
        </p:txBody>
      </p:sp>
      <p:sp>
        <p:nvSpPr>
          <p:cNvPr id="4" name="Footer Placeholder 3">
            <a:extLst>
              <a:ext uri="{FF2B5EF4-FFF2-40B4-BE49-F238E27FC236}">
                <a16:creationId xmlns:a16="http://schemas.microsoft.com/office/drawing/2014/main" id="{DBCEBE30-A10D-4161-948B-277B00F11862}"/>
              </a:ext>
            </a:extLst>
          </p:cNvPr>
          <p:cNvSpPr>
            <a:spLocks noGrp="1"/>
          </p:cNvSpPr>
          <p:nvPr>
            <p:ph type="ftr" sz="quarter" idx="11"/>
          </p:nvPr>
        </p:nvSpPr>
        <p:spPr/>
        <p:txBody>
          <a:bodyPr/>
          <a:lstStyle/>
          <a:p>
            <a:r>
              <a:rPr lang="en-US" dirty="0"/>
              <a:t>Todd Kuckkahn; toddkuckkahn.com; buckybuckets@charter.net; 715-498-4979</a:t>
            </a:r>
          </a:p>
        </p:txBody>
      </p:sp>
      <p:sp>
        <p:nvSpPr>
          <p:cNvPr id="5" name="Slide Number Placeholder 4">
            <a:extLst>
              <a:ext uri="{FF2B5EF4-FFF2-40B4-BE49-F238E27FC236}">
                <a16:creationId xmlns:a16="http://schemas.microsoft.com/office/drawing/2014/main" id="{E47AE1F3-A923-4AFF-9289-F7BA5553AEA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19734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185380-DF43-40A2-B3E1-E92945E40C98}"/>
              </a:ext>
            </a:extLst>
          </p:cNvPr>
          <p:cNvSpPr>
            <a:spLocks noGrp="1"/>
          </p:cNvSpPr>
          <p:nvPr>
            <p:ph type="dt" sz="half" idx="10"/>
          </p:nvPr>
        </p:nvSpPr>
        <p:spPr/>
        <p:txBody>
          <a:bodyPr/>
          <a:lstStyle/>
          <a:p>
            <a:fld id="{F46A3740-7AC8-455D-B4CA-12DC9EC4CE27}" type="datetime1">
              <a:rPr lang="en-US" smtClean="0"/>
              <a:t>8/9/2022</a:t>
            </a:fld>
            <a:endParaRPr lang="en-US" dirty="0"/>
          </a:p>
        </p:txBody>
      </p:sp>
      <p:sp>
        <p:nvSpPr>
          <p:cNvPr id="3" name="Footer Placeholder 2">
            <a:extLst>
              <a:ext uri="{FF2B5EF4-FFF2-40B4-BE49-F238E27FC236}">
                <a16:creationId xmlns:a16="http://schemas.microsoft.com/office/drawing/2014/main" id="{997AFB0C-71E2-4F53-B0CF-9F248FADC796}"/>
              </a:ext>
            </a:extLst>
          </p:cNvPr>
          <p:cNvSpPr>
            <a:spLocks noGrp="1"/>
          </p:cNvSpPr>
          <p:nvPr>
            <p:ph type="ftr" sz="quarter" idx="11"/>
          </p:nvPr>
        </p:nvSpPr>
        <p:spPr/>
        <p:txBody>
          <a:bodyPr/>
          <a:lstStyle/>
          <a:p>
            <a:r>
              <a:rPr lang="en-US" dirty="0"/>
              <a:t>Todd Kuckkahn; toddkuckkahn.com; buckybuckets@charter.net; 715-498-4979</a:t>
            </a:r>
          </a:p>
        </p:txBody>
      </p:sp>
      <p:sp>
        <p:nvSpPr>
          <p:cNvPr id="4" name="Slide Number Placeholder 3">
            <a:extLst>
              <a:ext uri="{FF2B5EF4-FFF2-40B4-BE49-F238E27FC236}">
                <a16:creationId xmlns:a16="http://schemas.microsoft.com/office/drawing/2014/main" id="{947583FF-9A04-498A-B98C-4978DC84609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8039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8A6EE2-A8AD-4F92-8F6D-12BA6E3C2112}" type="datetime1">
              <a:rPr lang="en-US" smtClean="0"/>
              <a:t>8/9/2022</a:t>
            </a:fld>
            <a:endParaRPr lang="en-US" dirty="0"/>
          </a:p>
        </p:txBody>
      </p:sp>
      <p:sp>
        <p:nvSpPr>
          <p:cNvPr id="5" name="Footer Placeholder 4"/>
          <p:cNvSpPr>
            <a:spLocks noGrp="1"/>
          </p:cNvSpPr>
          <p:nvPr>
            <p:ph type="ftr" sz="quarter" idx="11"/>
          </p:nvPr>
        </p:nvSpPr>
        <p:spPr/>
        <p:txBody>
          <a:bodyPr/>
          <a:lstStyle/>
          <a:p>
            <a:r>
              <a:rPr lang="en-US" dirty="0"/>
              <a:t>Todd Kuckkahn; toddkuckkahn.com; buckybuckets@charter.net; 715-498-4979</a:t>
            </a:r>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12639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B56C2-2797-4C30-9B5A-6E481A6CF7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FFE1A1-249E-412A-94A2-D9C89C989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99060-5B1E-49C1-B012-0C177CB29D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768FC6-D2EE-41E1-95FB-2A368441DB33}"/>
              </a:ext>
            </a:extLst>
          </p:cNvPr>
          <p:cNvSpPr>
            <a:spLocks noGrp="1"/>
          </p:cNvSpPr>
          <p:nvPr>
            <p:ph type="dt" sz="half" idx="10"/>
          </p:nvPr>
        </p:nvSpPr>
        <p:spPr/>
        <p:txBody>
          <a:bodyPr/>
          <a:lstStyle/>
          <a:p>
            <a:fld id="{9287BD90-BDA9-49D5-B678-A2537E6E9752}" type="datetime1">
              <a:rPr lang="en-US" smtClean="0"/>
              <a:t>8/9/2022</a:t>
            </a:fld>
            <a:endParaRPr lang="en-US" dirty="0"/>
          </a:p>
        </p:txBody>
      </p:sp>
      <p:sp>
        <p:nvSpPr>
          <p:cNvPr id="6" name="Footer Placeholder 5">
            <a:extLst>
              <a:ext uri="{FF2B5EF4-FFF2-40B4-BE49-F238E27FC236}">
                <a16:creationId xmlns:a16="http://schemas.microsoft.com/office/drawing/2014/main" id="{91ACECDF-A59F-4DC5-810E-089151135B03}"/>
              </a:ext>
            </a:extLst>
          </p:cNvPr>
          <p:cNvSpPr>
            <a:spLocks noGrp="1"/>
          </p:cNvSpPr>
          <p:nvPr>
            <p:ph type="ftr" sz="quarter" idx="11"/>
          </p:nvPr>
        </p:nvSpPr>
        <p:spPr/>
        <p:txBody>
          <a:bodyPr/>
          <a:lstStyle/>
          <a:p>
            <a:r>
              <a:rPr lang="en-US" dirty="0"/>
              <a:t>Todd Kuckkahn; toddkuckkahn.com; buckybuckets@charter.net; 715-498-4979</a:t>
            </a:r>
          </a:p>
        </p:txBody>
      </p:sp>
      <p:sp>
        <p:nvSpPr>
          <p:cNvPr id="7" name="Slide Number Placeholder 6">
            <a:extLst>
              <a:ext uri="{FF2B5EF4-FFF2-40B4-BE49-F238E27FC236}">
                <a16:creationId xmlns:a16="http://schemas.microsoft.com/office/drawing/2014/main" id="{0B8F6F8E-5CD7-4713-8E62-E2BEDC2B1E80}"/>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359004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3FDE0-19E6-495F-99FE-C8D052378F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6BEA43-468C-4F0C-B652-2C14D03BBC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FF58E4-AD4F-4E06-AE7B-8E688B478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D1C119-EC75-4778-B4CD-DF449A29D54F}"/>
              </a:ext>
            </a:extLst>
          </p:cNvPr>
          <p:cNvSpPr>
            <a:spLocks noGrp="1"/>
          </p:cNvSpPr>
          <p:nvPr>
            <p:ph type="dt" sz="half" idx="10"/>
          </p:nvPr>
        </p:nvSpPr>
        <p:spPr/>
        <p:txBody>
          <a:bodyPr/>
          <a:lstStyle/>
          <a:p>
            <a:fld id="{2876836D-55E0-4973-88AF-0F5E9E7E5DAF}" type="datetime1">
              <a:rPr lang="en-US" smtClean="0"/>
              <a:t>8/9/2022</a:t>
            </a:fld>
            <a:endParaRPr lang="en-US" dirty="0"/>
          </a:p>
        </p:txBody>
      </p:sp>
      <p:sp>
        <p:nvSpPr>
          <p:cNvPr id="6" name="Footer Placeholder 5">
            <a:extLst>
              <a:ext uri="{FF2B5EF4-FFF2-40B4-BE49-F238E27FC236}">
                <a16:creationId xmlns:a16="http://schemas.microsoft.com/office/drawing/2014/main" id="{52DF1ED4-C5BA-4675-A86F-9E040D499F1F}"/>
              </a:ext>
            </a:extLst>
          </p:cNvPr>
          <p:cNvSpPr>
            <a:spLocks noGrp="1"/>
          </p:cNvSpPr>
          <p:nvPr>
            <p:ph type="ftr" sz="quarter" idx="11"/>
          </p:nvPr>
        </p:nvSpPr>
        <p:spPr/>
        <p:txBody>
          <a:bodyPr/>
          <a:lstStyle/>
          <a:p>
            <a:r>
              <a:rPr lang="en-US" dirty="0"/>
              <a:t>Todd Kuckkahn; toddkuckkahn.com; buckybuckets@charter.net; 715-498-4979</a:t>
            </a:r>
          </a:p>
        </p:txBody>
      </p:sp>
      <p:sp>
        <p:nvSpPr>
          <p:cNvPr id="7" name="Slide Number Placeholder 6">
            <a:extLst>
              <a:ext uri="{FF2B5EF4-FFF2-40B4-BE49-F238E27FC236}">
                <a16:creationId xmlns:a16="http://schemas.microsoft.com/office/drawing/2014/main" id="{D53C1A4B-4293-49D7-B828-BED0286E1D4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1254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43E5-F802-489C-A056-6ED58B320E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B8B4D1-998F-458C-8639-656DC035FF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1EBE42-CB74-4411-8C02-95AE7FC3042D}"/>
              </a:ext>
            </a:extLst>
          </p:cNvPr>
          <p:cNvSpPr>
            <a:spLocks noGrp="1"/>
          </p:cNvSpPr>
          <p:nvPr>
            <p:ph type="dt" sz="half" idx="10"/>
          </p:nvPr>
        </p:nvSpPr>
        <p:spPr/>
        <p:txBody>
          <a:bodyPr/>
          <a:lstStyle/>
          <a:p>
            <a:fld id="{0790AB28-E05A-461B-9A8A-71BEC3B45EF7}" type="datetime1">
              <a:rPr lang="en-US" smtClean="0"/>
              <a:t>8/9/2022</a:t>
            </a:fld>
            <a:endParaRPr lang="en-US" dirty="0"/>
          </a:p>
        </p:txBody>
      </p:sp>
      <p:sp>
        <p:nvSpPr>
          <p:cNvPr id="5" name="Footer Placeholder 4">
            <a:extLst>
              <a:ext uri="{FF2B5EF4-FFF2-40B4-BE49-F238E27FC236}">
                <a16:creationId xmlns:a16="http://schemas.microsoft.com/office/drawing/2014/main" id="{09EFC5ED-2624-4DBD-9CDE-2DC4A11A993B}"/>
              </a:ext>
            </a:extLst>
          </p:cNvPr>
          <p:cNvSpPr>
            <a:spLocks noGrp="1"/>
          </p:cNvSpPr>
          <p:nvPr>
            <p:ph type="ftr" sz="quarter" idx="11"/>
          </p:nvPr>
        </p:nvSpPr>
        <p:spPr/>
        <p:txBody>
          <a:bodyPr/>
          <a:lstStyle/>
          <a:p>
            <a:r>
              <a:rPr lang="en-US" dirty="0"/>
              <a:t>Todd Kuckkahn; toddkuckkahn.com; buckybuckets@charter.net; 715-498-4979</a:t>
            </a:r>
          </a:p>
        </p:txBody>
      </p:sp>
      <p:sp>
        <p:nvSpPr>
          <p:cNvPr id="6" name="Slide Number Placeholder 5">
            <a:extLst>
              <a:ext uri="{FF2B5EF4-FFF2-40B4-BE49-F238E27FC236}">
                <a16:creationId xmlns:a16="http://schemas.microsoft.com/office/drawing/2014/main" id="{D932B5FB-6F18-4D02-8131-DE8EF47F3EDB}"/>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349330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A164ED-A1F6-43A4-B746-B991979219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9D6FC4-66C0-4A11-89C3-DB757202499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A7D19-2205-48F0-B8D4-4AA1A00F6460}"/>
              </a:ext>
            </a:extLst>
          </p:cNvPr>
          <p:cNvSpPr>
            <a:spLocks noGrp="1"/>
          </p:cNvSpPr>
          <p:nvPr>
            <p:ph type="dt" sz="half" idx="10"/>
          </p:nvPr>
        </p:nvSpPr>
        <p:spPr/>
        <p:txBody>
          <a:bodyPr/>
          <a:lstStyle/>
          <a:p>
            <a:fld id="{E334949E-EB67-47B1-8041-07104DA06A91}" type="datetime1">
              <a:rPr lang="en-US" smtClean="0"/>
              <a:t>8/9/2022</a:t>
            </a:fld>
            <a:endParaRPr lang="en-US" dirty="0"/>
          </a:p>
        </p:txBody>
      </p:sp>
      <p:sp>
        <p:nvSpPr>
          <p:cNvPr id="5" name="Footer Placeholder 4">
            <a:extLst>
              <a:ext uri="{FF2B5EF4-FFF2-40B4-BE49-F238E27FC236}">
                <a16:creationId xmlns:a16="http://schemas.microsoft.com/office/drawing/2014/main" id="{18ECFF45-254B-4E94-8500-35997C138ADE}"/>
              </a:ext>
            </a:extLst>
          </p:cNvPr>
          <p:cNvSpPr>
            <a:spLocks noGrp="1"/>
          </p:cNvSpPr>
          <p:nvPr>
            <p:ph type="ftr" sz="quarter" idx="11"/>
          </p:nvPr>
        </p:nvSpPr>
        <p:spPr/>
        <p:txBody>
          <a:bodyPr/>
          <a:lstStyle/>
          <a:p>
            <a:r>
              <a:rPr lang="en-US" dirty="0"/>
              <a:t>Todd Kuckkahn; toddkuckkahn.com; buckybuckets@charter.net; 715-498-4979</a:t>
            </a:r>
          </a:p>
        </p:txBody>
      </p:sp>
      <p:sp>
        <p:nvSpPr>
          <p:cNvPr id="6" name="Slide Number Placeholder 5">
            <a:extLst>
              <a:ext uri="{FF2B5EF4-FFF2-40B4-BE49-F238E27FC236}">
                <a16:creationId xmlns:a16="http://schemas.microsoft.com/office/drawing/2014/main" id="{93BD3D74-0F0E-46C3-B5DA-7B854205E97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875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FE7E57-1383-43C7-919F-57241053767E}" type="datetime1">
              <a:rPr lang="en-US" smtClean="0"/>
              <a:t>8/9/2022</a:t>
            </a:fld>
            <a:endParaRPr lang="en-US" dirty="0"/>
          </a:p>
        </p:txBody>
      </p:sp>
      <p:sp>
        <p:nvSpPr>
          <p:cNvPr id="5" name="Footer Placeholder 4"/>
          <p:cNvSpPr>
            <a:spLocks noGrp="1"/>
          </p:cNvSpPr>
          <p:nvPr>
            <p:ph type="ftr" sz="quarter" idx="11"/>
          </p:nvPr>
        </p:nvSpPr>
        <p:spPr/>
        <p:txBody>
          <a:bodyPr/>
          <a:lstStyle/>
          <a:p>
            <a:r>
              <a:rPr lang="en-US" dirty="0"/>
              <a:t>Todd Kuckkahn; toddkuckkahn.com; buckybuckets@charter.net; 715-498-4979</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66454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EC895D-CE1A-4603-B000-E1002B7DD919}" type="datetime1">
              <a:rPr lang="en-US" smtClean="0"/>
              <a:t>8/9/2022</a:t>
            </a:fld>
            <a:endParaRPr lang="en-US" dirty="0"/>
          </a:p>
        </p:txBody>
      </p:sp>
      <p:sp>
        <p:nvSpPr>
          <p:cNvPr id="6" name="Footer Placeholder 5"/>
          <p:cNvSpPr>
            <a:spLocks noGrp="1"/>
          </p:cNvSpPr>
          <p:nvPr>
            <p:ph type="ftr" sz="quarter" idx="11"/>
          </p:nvPr>
        </p:nvSpPr>
        <p:spPr/>
        <p:txBody>
          <a:bodyPr/>
          <a:lstStyle/>
          <a:p>
            <a:r>
              <a:rPr lang="en-US" dirty="0"/>
              <a:t>Todd Kuckkahn; toddkuckkahn.com; buckybuckets@charter.net; 715-498-4979</a:t>
            </a:r>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68464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E7C172-E78E-4029-92E4-BDE781E3CC73}" type="datetime1">
              <a:rPr lang="en-US" smtClean="0"/>
              <a:t>8/9/2022</a:t>
            </a:fld>
            <a:endParaRPr lang="en-US" dirty="0"/>
          </a:p>
        </p:txBody>
      </p:sp>
      <p:sp>
        <p:nvSpPr>
          <p:cNvPr id="8" name="Footer Placeholder 7"/>
          <p:cNvSpPr>
            <a:spLocks noGrp="1"/>
          </p:cNvSpPr>
          <p:nvPr>
            <p:ph type="ftr" sz="quarter" idx="11"/>
          </p:nvPr>
        </p:nvSpPr>
        <p:spPr/>
        <p:txBody>
          <a:bodyPr/>
          <a:lstStyle/>
          <a:p>
            <a:r>
              <a:rPr lang="en-US" dirty="0"/>
              <a:t>Todd Kuckkahn; toddkuckkahn.com; buckybuckets@charter.net; 715-498-4979</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65216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EDB641-01BA-4D82-9CF9-AD324252E504}" type="datetime1">
              <a:rPr lang="en-US" smtClean="0"/>
              <a:t>8/9/2022</a:t>
            </a:fld>
            <a:endParaRPr lang="en-US" dirty="0"/>
          </a:p>
        </p:txBody>
      </p:sp>
      <p:sp>
        <p:nvSpPr>
          <p:cNvPr id="4" name="Footer Placeholder 3"/>
          <p:cNvSpPr>
            <a:spLocks noGrp="1"/>
          </p:cNvSpPr>
          <p:nvPr>
            <p:ph type="ftr" sz="quarter" idx="11"/>
          </p:nvPr>
        </p:nvSpPr>
        <p:spPr/>
        <p:txBody>
          <a:bodyPr/>
          <a:lstStyle/>
          <a:p>
            <a:r>
              <a:rPr lang="en-US" dirty="0"/>
              <a:t>Todd Kuckkahn; toddkuckkahn.com; buckybuckets@charter.net; 715-498-4979</a:t>
            </a:r>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23368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6A3740-7AC8-455D-B4CA-12DC9EC4CE27}" type="datetime1">
              <a:rPr lang="en-US" smtClean="0"/>
              <a:t>8/9/2022</a:t>
            </a:fld>
            <a:endParaRPr lang="en-US" dirty="0"/>
          </a:p>
        </p:txBody>
      </p:sp>
      <p:sp>
        <p:nvSpPr>
          <p:cNvPr id="3" name="Footer Placeholder 2"/>
          <p:cNvSpPr>
            <a:spLocks noGrp="1"/>
          </p:cNvSpPr>
          <p:nvPr>
            <p:ph type="ftr" sz="quarter" idx="11"/>
          </p:nvPr>
        </p:nvSpPr>
        <p:spPr/>
        <p:txBody>
          <a:bodyPr/>
          <a:lstStyle/>
          <a:p>
            <a:r>
              <a:rPr lang="en-US" dirty="0"/>
              <a:t>Todd Kuckkahn; toddkuckkahn.com; buckybuckets@charter.net; 715-498-4979</a:t>
            </a:r>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2113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87BD90-BDA9-49D5-B678-A2537E6E9752}" type="datetime1">
              <a:rPr lang="en-US" smtClean="0"/>
              <a:t>8/9/2022</a:t>
            </a:fld>
            <a:endParaRPr lang="en-US" dirty="0"/>
          </a:p>
        </p:txBody>
      </p:sp>
      <p:sp>
        <p:nvSpPr>
          <p:cNvPr id="6" name="Footer Placeholder 5"/>
          <p:cNvSpPr>
            <a:spLocks noGrp="1"/>
          </p:cNvSpPr>
          <p:nvPr>
            <p:ph type="ftr" sz="quarter" idx="11"/>
          </p:nvPr>
        </p:nvSpPr>
        <p:spPr/>
        <p:txBody>
          <a:bodyPr/>
          <a:lstStyle/>
          <a:p>
            <a:r>
              <a:rPr lang="en-US" dirty="0"/>
              <a:t>Todd Kuckkahn; toddkuckkahn.com; buckybuckets@charter.net; 715-498-4979</a:t>
            </a:r>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68638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2876836D-55E0-4973-88AF-0F5E9E7E5DAF}" type="datetime1">
              <a:rPr lang="en-US" smtClean="0"/>
              <a:t>8/9/2022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r>
              <a:rPr lang="en-US" dirty="0"/>
              <a:t>Todd Kuckkahn; toddkuckkahn.com; buckybuckets@charter.net; 715-498-4979</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2391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24828263-1C1D-4B3B-88DD-558D671DAFDE}" type="datetime1">
              <a:rPr lang="en-US" smtClean="0"/>
              <a:t>8/9/2022</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Todd Kuckkahn; toddkuckkahn.com; buckybuckets@charter.net; 715-498-4979</a:t>
            </a: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553908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6" r:id="rId12"/>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466DC8-F52A-41F6-A9B3-69FA443822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CF2978-AD28-4B44-9EB3-86C61465A9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D4D58-1481-49DD-B92F-697A2C2152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828263-1C1D-4B3B-88DD-558D671DAFDE}" type="datetime1">
              <a:rPr lang="en-US" smtClean="0"/>
              <a:t>8/9/2022</a:t>
            </a:fld>
            <a:endParaRPr lang="en-US" dirty="0"/>
          </a:p>
        </p:txBody>
      </p:sp>
      <p:sp>
        <p:nvSpPr>
          <p:cNvPr id="5" name="Footer Placeholder 4">
            <a:extLst>
              <a:ext uri="{FF2B5EF4-FFF2-40B4-BE49-F238E27FC236}">
                <a16:creationId xmlns:a16="http://schemas.microsoft.com/office/drawing/2014/main" id="{BB46FC1A-6A88-4AF1-8540-3988648B42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Todd Kuckkahn; toddkuckkahn.com; buckybuckets@charter.net; 715-498-4979</a:t>
            </a:r>
          </a:p>
        </p:txBody>
      </p:sp>
      <p:sp>
        <p:nvSpPr>
          <p:cNvPr id="6" name="Slide Number Placeholder 5">
            <a:extLst>
              <a:ext uri="{FF2B5EF4-FFF2-40B4-BE49-F238E27FC236}">
                <a16:creationId xmlns:a16="http://schemas.microsoft.com/office/drawing/2014/main" id="{CFAADC78-8F7C-49C6-B1A6-0C7E28BAF4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146361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1.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everythingpointshere.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gif"/><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1.jpg"/><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image" Target="../media/image69.jpe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4.png"/><Relationship Id="rId7" Type="http://schemas.openxmlformats.org/officeDocument/2006/relationships/customXml" Target="../ink/ink2.xm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customXml" Target="../ink/ink1.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7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customXml" Target="../ink/ink4.xml"/><Relationship Id="rId4" Type="http://schemas.openxmlformats.org/officeDocument/2006/relationships/image" Target="../media/image117.png"/></Relationships>
</file>

<file path=ppt/slides/_rels/slide7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jpe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2C8B76-B735-46E9-A056-ECBF8C1C54E5}"/>
              </a:ext>
            </a:extLst>
          </p:cNvPr>
          <p:cNvSpPr/>
          <p:nvPr/>
        </p:nvSpPr>
        <p:spPr>
          <a:xfrm>
            <a:off x="0" y="5480759"/>
            <a:ext cx="12192000" cy="148356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highlight>
                <a:srgbClr val="0000FF"/>
              </a:highligh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CE2058-718A-40D7-9F9F-C4B540CB15A0}"/>
              </a:ext>
            </a:extLst>
          </p:cNvPr>
          <p:cNvSpPr>
            <a:spLocks noGrp="1"/>
          </p:cNvSpPr>
          <p:nvPr>
            <p:ph type="ctrTitle"/>
          </p:nvPr>
        </p:nvSpPr>
        <p:spPr>
          <a:xfrm>
            <a:off x="1114178" y="3854178"/>
            <a:ext cx="6922730" cy="1544301"/>
          </a:xfrm>
        </p:spPr>
        <p:txBody>
          <a:bodyPr anchor="t">
            <a:noAutofit/>
          </a:bodyPr>
          <a:lstStyle/>
          <a:p>
            <a:r>
              <a:rPr lang="en-US" sz="2800" i="1" dirty="0">
                <a:latin typeface="Minion Pro" panose="02040503050306020203" pitchFamily="18" charset="0"/>
              </a:rPr>
              <a:t>Culture Eats Vision:</a:t>
            </a:r>
            <a:br>
              <a:rPr lang="en-US" sz="2800" i="1" dirty="0">
                <a:latin typeface="Minion Pro" panose="02040503050306020203" pitchFamily="18" charset="0"/>
              </a:rPr>
            </a:br>
            <a:r>
              <a:rPr lang="en-US" sz="2800" i="1" dirty="0">
                <a:latin typeface="Minion Pro" panose="02040503050306020203" pitchFamily="18" charset="0"/>
              </a:rPr>
              <a:t>Talent Attraction &amp; Retention</a:t>
            </a:r>
            <a:br>
              <a:rPr lang="en-US" sz="2800" i="1" dirty="0">
                <a:latin typeface="Minion Pro" panose="02040503050306020203" pitchFamily="18" charset="0"/>
              </a:rPr>
            </a:br>
            <a:r>
              <a:rPr lang="en-US" sz="2800" i="1" dirty="0">
                <a:latin typeface="Minion Pro" panose="02040503050306020203" pitchFamily="18" charset="0"/>
              </a:rPr>
              <a:t>5-Step Road Map for a MindShift</a:t>
            </a:r>
          </a:p>
        </p:txBody>
      </p:sp>
      <p:sp>
        <p:nvSpPr>
          <p:cNvPr id="8" name="TextBox 7">
            <a:extLst>
              <a:ext uri="{FF2B5EF4-FFF2-40B4-BE49-F238E27FC236}">
                <a16:creationId xmlns:a16="http://schemas.microsoft.com/office/drawing/2014/main" id="{96BC11AA-D077-41ED-8CF5-379704DBB13A}"/>
              </a:ext>
            </a:extLst>
          </p:cNvPr>
          <p:cNvSpPr txBox="1"/>
          <p:nvPr/>
        </p:nvSpPr>
        <p:spPr>
          <a:xfrm>
            <a:off x="0" y="15730"/>
            <a:ext cx="56566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chemeClr val="accent6">
                    <a:lumMod val="75000"/>
                  </a:schemeClr>
                </a:solidFill>
                <a:effectLst/>
                <a:uLnTx/>
                <a:uFillTx/>
                <a:latin typeface="Minion Pro" panose="02040503050306020203" pitchFamily="18" charset="0"/>
                <a:ea typeface="+mn-ea"/>
                <a:cs typeface="+mn-cs"/>
              </a:rPr>
              <a:t>WELCOME</a:t>
            </a:r>
          </a:p>
        </p:txBody>
      </p:sp>
      <p:sp>
        <p:nvSpPr>
          <p:cNvPr id="15" name="Title 1">
            <a:extLst>
              <a:ext uri="{FF2B5EF4-FFF2-40B4-BE49-F238E27FC236}">
                <a16:creationId xmlns:a16="http://schemas.microsoft.com/office/drawing/2014/main" id="{FE2581E1-D8B6-4EDE-A7B7-A53ACEC7FD3F}"/>
              </a:ext>
            </a:extLst>
          </p:cNvPr>
          <p:cNvSpPr txBox="1">
            <a:spLocks/>
          </p:cNvSpPr>
          <p:nvPr/>
        </p:nvSpPr>
        <p:spPr>
          <a:xfrm>
            <a:off x="877456" y="2996346"/>
            <a:ext cx="7920717" cy="81212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i="0" u="none" strike="noStrike" kern="1200" cap="none" spc="0" normalizeH="0" baseline="0" noProof="0" dirty="0">
                <a:ln>
                  <a:noFill/>
                </a:ln>
                <a:solidFill>
                  <a:prstClr val="black"/>
                </a:solidFill>
                <a:effectLst/>
                <a:uLnTx/>
                <a:uFillTx/>
                <a:latin typeface="Minion Pro" panose="02040503050306020203" pitchFamily="18" charset="0"/>
                <a:ea typeface="+mj-ea"/>
                <a:cs typeface="+mj-cs"/>
              </a:rPr>
              <a:t>Featuring: Todd Kuckkahn</a:t>
            </a:r>
          </a:p>
        </p:txBody>
      </p:sp>
      <p:pic>
        <p:nvPicPr>
          <p:cNvPr id="31746" name="Picture 2" descr="1 in 4 decision makers choose Facebook over LinkedIn and Twitter when  making purchasing decisions - Netimperative">
            <a:extLst>
              <a:ext uri="{FF2B5EF4-FFF2-40B4-BE49-F238E27FC236}">
                <a16:creationId xmlns:a16="http://schemas.microsoft.com/office/drawing/2014/main" id="{2426D621-90B4-C57D-2A27-4FF1E0C85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9242" y="5612898"/>
            <a:ext cx="1334053" cy="10066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ox Valley SHRM - Home">
            <a:extLst>
              <a:ext uri="{FF2B5EF4-FFF2-40B4-BE49-F238E27FC236}">
                <a16:creationId xmlns:a16="http://schemas.microsoft.com/office/drawing/2014/main" id="{4B4EA385-6A88-F93E-B76C-43549500D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8861" y="233628"/>
            <a:ext cx="4343983" cy="21349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B0AAC3E-5AEB-8F50-55B1-352E87102C11}"/>
              </a:ext>
            </a:extLst>
          </p:cNvPr>
          <p:cNvPicPr>
            <a:picLocks noChangeAspect="1"/>
          </p:cNvPicPr>
          <p:nvPr/>
        </p:nvPicPr>
        <p:blipFill>
          <a:blip r:embed="rId5"/>
          <a:stretch>
            <a:fillRect/>
          </a:stretch>
        </p:blipFill>
        <p:spPr>
          <a:xfrm>
            <a:off x="9675628" y="2647804"/>
            <a:ext cx="2465648" cy="4183289"/>
          </a:xfrm>
          <a:prstGeom prst="rect">
            <a:avLst/>
          </a:prstGeom>
          <a:ln w="38100">
            <a:solidFill>
              <a:schemeClr val="tx1"/>
            </a:solidFill>
          </a:ln>
        </p:spPr>
      </p:pic>
    </p:spTree>
    <p:extLst>
      <p:ext uri="{BB962C8B-B14F-4D97-AF65-F5344CB8AC3E}">
        <p14:creationId xmlns:p14="http://schemas.microsoft.com/office/powerpoint/2010/main" val="66020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7DE5115-89C8-4B9C-B0E8-78A15C20C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4A6402E2-72CC-4683-9B83-11265402E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604" name="Picture 4" descr="People don't care how much you know until they know how much you care&quot; -  Theodore Roosevelt | Quotes4Sharing">
            <a:extLst>
              <a:ext uri="{FF2B5EF4-FFF2-40B4-BE49-F238E27FC236}">
                <a16:creationId xmlns:a16="http://schemas.microsoft.com/office/drawing/2014/main" id="{28A63F52-26E6-4B4F-EA3F-08A3B9B6CD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91" r="1" b="3110"/>
          <a:stretch/>
        </p:blipFill>
        <p:spPr bwMode="auto">
          <a:xfrm>
            <a:off x="1860025" y="1052763"/>
            <a:ext cx="847195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645314"/>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F4EF5-C300-4106-A388-DA6384A6C152}"/>
              </a:ext>
            </a:extLst>
          </p:cNvPr>
          <p:cNvSpPr>
            <a:spLocks noGrp="1"/>
          </p:cNvSpPr>
          <p:nvPr>
            <p:ph type="title"/>
          </p:nvPr>
        </p:nvSpPr>
        <p:spPr>
          <a:xfrm>
            <a:off x="1451582" y="1114903"/>
            <a:ext cx="8757647" cy="724530"/>
          </a:xfrm>
        </p:spPr>
        <p:txBody>
          <a:bodyPr>
            <a:noAutofit/>
          </a:bodyPr>
          <a:lstStyle/>
          <a:p>
            <a:r>
              <a:rPr lang="en-US" sz="3600" dirty="0"/>
              <a:t>Todd’s Talent engagement Cycle</a:t>
            </a:r>
          </a:p>
        </p:txBody>
      </p:sp>
      <p:sp>
        <p:nvSpPr>
          <p:cNvPr id="3" name="Content Placeholder 2">
            <a:extLst>
              <a:ext uri="{FF2B5EF4-FFF2-40B4-BE49-F238E27FC236}">
                <a16:creationId xmlns:a16="http://schemas.microsoft.com/office/drawing/2014/main" id="{2B343F09-8E1C-4F0F-ABB4-5FC21E8F7F6F}"/>
              </a:ext>
            </a:extLst>
          </p:cNvPr>
          <p:cNvSpPr>
            <a:spLocks noGrp="1"/>
          </p:cNvSpPr>
          <p:nvPr>
            <p:ph idx="1"/>
          </p:nvPr>
        </p:nvSpPr>
        <p:spPr>
          <a:xfrm>
            <a:off x="1451582" y="2015732"/>
            <a:ext cx="3844824" cy="4037731"/>
          </a:xfrm>
        </p:spPr>
        <p:txBody>
          <a:bodyPr>
            <a:normAutofit/>
          </a:bodyPr>
          <a:lstStyle/>
          <a:p>
            <a:r>
              <a:rPr lang="en-US" sz="3600" dirty="0"/>
              <a:t>Self-Engagement</a:t>
            </a:r>
          </a:p>
          <a:p>
            <a:r>
              <a:rPr lang="en-US" sz="3600" dirty="0"/>
              <a:t>Pre-Engagement</a:t>
            </a:r>
          </a:p>
          <a:p>
            <a:r>
              <a:rPr lang="en-US" sz="3600" dirty="0"/>
              <a:t>On-Engagement</a:t>
            </a:r>
          </a:p>
          <a:p>
            <a:r>
              <a:rPr lang="en-US" sz="3600" dirty="0"/>
              <a:t>In-Engagement</a:t>
            </a:r>
          </a:p>
          <a:p>
            <a:r>
              <a:rPr lang="en-US" sz="3600" dirty="0"/>
              <a:t>Re-Engagement</a:t>
            </a:r>
          </a:p>
        </p:txBody>
      </p:sp>
      <p:pic>
        <p:nvPicPr>
          <p:cNvPr id="4" name="Picture 2" descr="Image result for engagement">
            <a:extLst>
              <a:ext uri="{FF2B5EF4-FFF2-40B4-BE49-F238E27FC236}">
                <a16:creationId xmlns:a16="http://schemas.microsoft.com/office/drawing/2014/main" id="{46106BC3-3444-48F6-BD9F-6B7965C5C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3926" y="2140149"/>
            <a:ext cx="4821551" cy="1818563"/>
          </a:xfrm>
          <a:prstGeom prst="rect">
            <a:avLst/>
          </a:prstGeom>
          <a:noFill/>
          <a:extLst>
            <a:ext uri="{909E8E84-426E-40DD-AFC4-6F175D3DCCD1}">
              <a14:hiddenFill xmlns:a14="http://schemas.microsoft.com/office/drawing/2010/main">
                <a:solidFill>
                  <a:srgbClr val="FFFFFF"/>
                </a:solidFill>
              </a14:hiddenFill>
            </a:ext>
          </a:extLst>
        </p:spPr>
      </p:pic>
      <p:sp>
        <p:nvSpPr>
          <p:cNvPr id="5" name="Arrow: Curved Right 4">
            <a:extLst>
              <a:ext uri="{FF2B5EF4-FFF2-40B4-BE49-F238E27FC236}">
                <a16:creationId xmlns:a16="http://schemas.microsoft.com/office/drawing/2014/main" id="{E293E739-F0B8-4ABD-805A-D81798BC4012}"/>
              </a:ext>
            </a:extLst>
          </p:cNvPr>
          <p:cNvSpPr/>
          <p:nvPr/>
        </p:nvSpPr>
        <p:spPr>
          <a:xfrm flipV="1">
            <a:off x="323557" y="2087686"/>
            <a:ext cx="1062034" cy="355897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8556230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heel(1)">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CC30D-0EAA-4FBF-AD88-9F6848894A5C}"/>
              </a:ext>
            </a:extLst>
          </p:cNvPr>
          <p:cNvSpPr>
            <a:spLocks noGrp="1"/>
          </p:cNvSpPr>
          <p:nvPr>
            <p:ph type="title"/>
          </p:nvPr>
        </p:nvSpPr>
        <p:spPr>
          <a:xfrm>
            <a:off x="1137147" y="810099"/>
            <a:ext cx="10248808" cy="1049235"/>
          </a:xfrm>
        </p:spPr>
        <p:txBody>
          <a:bodyPr>
            <a:normAutofit/>
          </a:bodyPr>
          <a:lstStyle/>
          <a:p>
            <a:r>
              <a:rPr lang="en-US" sz="3600" dirty="0"/>
              <a:t>Self-Engagement</a:t>
            </a:r>
            <a:r>
              <a:rPr lang="en-US" sz="6000" dirty="0"/>
              <a:t> </a:t>
            </a:r>
            <a:r>
              <a:rPr lang="en-US" sz="2000" dirty="0"/>
              <a:t>(leadership &amp; Change)</a:t>
            </a:r>
          </a:p>
        </p:txBody>
      </p:sp>
      <p:sp>
        <p:nvSpPr>
          <p:cNvPr id="3" name="Content Placeholder 2">
            <a:extLst>
              <a:ext uri="{FF2B5EF4-FFF2-40B4-BE49-F238E27FC236}">
                <a16:creationId xmlns:a16="http://schemas.microsoft.com/office/drawing/2014/main" id="{3E217A41-B814-4C72-8C21-5B51E0A443FF}"/>
              </a:ext>
            </a:extLst>
          </p:cNvPr>
          <p:cNvSpPr>
            <a:spLocks noGrp="1"/>
          </p:cNvSpPr>
          <p:nvPr>
            <p:ph idx="1"/>
          </p:nvPr>
        </p:nvSpPr>
        <p:spPr>
          <a:xfrm>
            <a:off x="531091" y="2110624"/>
            <a:ext cx="7680282" cy="3450613"/>
          </a:xfrm>
        </p:spPr>
        <p:txBody>
          <a:bodyPr>
            <a:normAutofit/>
          </a:bodyPr>
          <a:lstStyle/>
          <a:p>
            <a:r>
              <a:rPr lang="en-US" sz="2800" dirty="0"/>
              <a:t>What are you doing for yourself?</a:t>
            </a:r>
          </a:p>
          <a:p>
            <a:r>
              <a:rPr lang="en-US" sz="2800" dirty="0"/>
              <a:t>Spending time to think?</a:t>
            </a:r>
          </a:p>
          <a:p>
            <a:r>
              <a:rPr lang="en-US" sz="2800" dirty="0"/>
              <a:t>Intentional reading?</a:t>
            </a:r>
          </a:p>
          <a:p>
            <a:r>
              <a:rPr lang="en-US" sz="2800" i="1" dirty="0"/>
              <a:t>How are you growing?</a:t>
            </a:r>
          </a:p>
          <a:p>
            <a:r>
              <a:rPr lang="en-US" sz="2800" b="1" dirty="0">
                <a:solidFill>
                  <a:srgbClr val="C00000"/>
                </a:solidFill>
              </a:rPr>
              <a:t>How are you developing your next leaders?</a:t>
            </a:r>
          </a:p>
          <a:p>
            <a:endParaRPr lang="en-US" sz="2800" dirty="0"/>
          </a:p>
        </p:txBody>
      </p:sp>
      <p:pic>
        <p:nvPicPr>
          <p:cNvPr id="1026" name="Picture 2" descr="Day 629 – Don't Just Do Something – Sit There! – Mindshift Monday -  Wisdom-Trek ©">
            <a:extLst>
              <a:ext uri="{FF2B5EF4-FFF2-40B4-BE49-F238E27FC236}">
                <a16:creationId xmlns:a16="http://schemas.microsoft.com/office/drawing/2014/main" id="{F34E6060-E071-0D9C-9A74-B89CFDC39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3786" y="1903906"/>
            <a:ext cx="4228214" cy="422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8436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88CD1-C36F-4790-A7A8-2452366BAA26}"/>
              </a:ext>
            </a:extLst>
          </p:cNvPr>
          <p:cNvSpPr txBox="1">
            <a:spLocks/>
          </p:cNvSpPr>
          <p:nvPr/>
        </p:nvSpPr>
        <p:spPr>
          <a:xfrm>
            <a:off x="975411" y="617825"/>
            <a:ext cx="7995905" cy="11055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spcAft>
                <a:spcPts val="600"/>
              </a:spcAft>
            </a:pPr>
            <a:r>
              <a:rPr lang="en-US" sz="3600" dirty="0"/>
              <a:t>Self-ENGAGEMENT solution</a:t>
            </a:r>
          </a:p>
        </p:txBody>
      </p:sp>
      <p:pic>
        <p:nvPicPr>
          <p:cNvPr id="3074" name="Picture 2" descr="Image result for maxwell disc">
            <a:extLst>
              <a:ext uri="{FF2B5EF4-FFF2-40B4-BE49-F238E27FC236}">
                <a16:creationId xmlns:a16="http://schemas.microsoft.com/office/drawing/2014/main" id="{52B091F7-FF40-4DE2-8B4F-C62D78FA08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75891" y="1296512"/>
            <a:ext cx="4590850" cy="46607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2">
            <a:extLst>
              <a:ext uri="{FF2B5EF4-FFF2-40B4-BE49-F238E27FC236}">
                <a16:creationId xmlns:a16="http://schemas.microsoft.com/office/drawing/2014/main" id="{A5255B01-8F71-4E6F-9541-310FC77ECE82}"/>
              </a:ext>
            </a:extLst>
          </p:cNvPr>
          <p:cNvGraphicFramePr>
            <a:graphicFrameLocks/>
          </p:cNvGraphicFramePr>
          <p:nvPr>
            <p:extLst>
              <p:ext uri="{D42A27DB-BD31-4B8C-83A1-F6EECF244321}">
                <p14:modId xmlns:p14="http://schemas.microsoft.com/office/powerpoint/2010/main" val="3782459496"/>
              </p:ext>
            </p:extLst>
          </p:nvPr>
        </p:nvGraphicFramePr>
        <p:xfrm>
          <a:off x="975411" y="1901587"/>
          <a:ext cx="4644419" cy="34506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6952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24343-06BD-4087-9DDD-6C2FCEDF68EB}"/>
              </a:ext>
            </a:extLst>
          </p:cNvPr>
          <p:cNvSpPr>
            <a:spLocks noGrp="1"/>
          </p:cNvSpPr>
          <p:nvPr>
            <p:ph type="title"/>
          </p:nvPr>
        </p:nvSpPr>
        <p:spPr/>
        <p:txBody>
          <a:bodyPr/>
          <a:lstStyle/>
          <a:p>
            <a:r>
              <a:rPr lang="en-US" sz="3600" dirty="0"/>
              <a:t>Pre-Engagement</a:t>
            </a:r>
            <a:r>
              <a:rPr lang="en-US" dirty="0"/>
              <a:t> </a:t>
            </a:r>
            <a:r>
              <a:rPr lang="en-US" sz="2000" dirty="0"/>
              <a:t>(before they’re hired)</a:t>
            </a:r>
            <a:endParaRPr lang="en-US" dirty="0"/>
          </a:p>
        </p:txBody>
      </p:sp>
      <p:sp>
        <p:nvSpPr>
          <p:cNvPr id="3" name="Content Placeholder 2">
            <a:extLst>
              <a:ext uri="{FF2B5EF4-FFF2-40B4-BE49-F238E27FC236}">
                <a16:creationId xmlns:a16="http://schemas.microsoft.com/office/drawing/2014/main" id="{B819A6D8-3845-41AD-A252-C15CFFECEC1D}"/>
              </a:ext>
            </a:extLst>
          </p:cNvPr>
          <p:cNvSpPr>
            <a:spLocks noGrp="1"/>
          </p:cNvSpPr>
          <p:nvPr>
            <p:ph idx="1"/>
          </p:nvPr>
        </p:nvSpPr>
        <p:spPr>
          <a:xfrm>
            <a:off x="1451579" y="2172708"/>
            <a:ext cx="8996753" cy="3880773"/>
          </a:xfrm>
        </p:spPr>
        <p:txBody>
          <a:bodyPr>
            <a:normAutofit/>
          </a:bodyPr>
          <a:lstStyle/>
          <a:p>
            <a:pPr>
              <a:buFont typeface="Wingdings" panose="05000000000000000000" pitchFamily="2" charset="2"/>
              <a:buChar char="Ø"/>
            </a:pPr>
            <a:r>
              <a:rPr lang="en-US" sz="2800" dirty="0"/>
              <a:t> What are you doing to recruit talent before you even know them (i.e. messaging)?</a:t>
            </a:r>
          </a:p>
          <a:p>
            <a:pPr>
              <a:buFont typeface="Wingdings" panose="05000000000000000000" pitchFamily="2" charset="2"/>
              <a:buChar char="Ø"/>
            </a:pPr>
            <a:r>
              <a:rPr lang="en-US" sz="2800" dirty="0"/>
              <a:t> </a:t>
            </a:r>
            <a:r>
              <a:rPr lang="en-US" sz="2800" i="1" dirty="0"/>
              <a:t>How are you rejecting candidates to enhance your community?</a:t>
            </a:r>
          </a:p>
          <a:p>
            <a:pPr>
              <a:buFont typeface="Wingdings" panose="05000000000000000000" pitchFamily="2" charset="2"/>
              <a:buChar char="Ø"/>
            </a:pPr>
            <a:r>
              <a:rPr lang="en-US" sz="2800" b="1" dirty="0">
                <a:solidFill>
                  <a:srgbClr val="C00000"/>
                </a:solidFill>
              </a:rPr>
              <a:t> What are you doing to create and promote the right corporate culture?</a:t>
            </a:r>
          </a:p>
        </p:txBody>
      </p:sp>
    </p:spTree>
    <p:extLst>
      <p:ext uri="{BB962C8B-B14F-4D97-AF65-F5344CB8AC3E}">
        <p14:creationId xmlns:p14="http://schemas.microsoft.com/office/powerpoint/2010/main" val="619539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4F9E0-6AF0-435E-9AB8-6F5024030E6B}"/>
              </a:ext>
            </a:extLst>
          </p:cNvPr>
          <p:cNvSpPr>
            <a:spLocks noGrp="1"/>
          </p:cNvSpPr>
          <p:nvPr>
            <p:ph type="title"/>
          </p:nvPr>
        </p:nvSpPr>
        <p:spPr>
          <a:xfrm>
            <a:off x="1451579" y="658435"/>
            <a:ext cx="9603275" cy="990600"/>
          </a:xfrm>
        </p:spPr>
        <p:txBody>
          <a:bodyPr>
            <a:noAutofit/>
          </a:bodyPr>
          <a:lstStyle/>
          <a:p>
            <a:r>
              <a:rPr lang="en-US" sz="3600" dirty="0"/>
              <a:t>Pre-Engagement solutions</a:t>
            </a:r>
          </a:p>
        </p:txBody>
      </p:sp>
      <p:sp>
        <p:nvSpPr>
          <p:cNvPr id="3" name="Content Placeholder 2">
            <a:extLst>
              <a:ext uri="{FF2B5EF4-FFF2-40B4-BE49-F238E27FC236}">
                <a16:creationId xmlns:a16="http://schemas.microsoft.com/office/drawing/2014/main" id="{3A49C080-B4C3-4A6D-8420-FB0766443A88}"/>
              </a:ext>
            </a:extLst>
          </p:cNvPr>
          <p:cNvSpPr>
            <a:spLocks noGrp="1"/>
          </p:cNvSpPr>
          <p:nvPr>
            <p:ph idx="1"/>
          </p:nvPr>
        </p:nvSpPr>
        <p:spPr>
          <a:xfrm>
            <a:off x="1451579" y="2445796"/>
            <a:ext cx="10377520" cy="3377007"/>
          </a:xfrm>
        </p:spPr>
        <p:txBody>
          <a:bodyPr>
            <a:normAutofit/>
          </a:bodyPr>
          <a:lstStyle/>
          <a:p>
            <a:r>
              <a:rPr lang="en-US" sz="2400" dirty="0">
                <a:hlinkClick r:id="rId3">
                  <a:extLst>
                    <a:ext uri="{A12FA001-AC4F-418D-AE19-62706E023703}">
                      <ahyp:hlinkClr xmlns:ahyp="http://schemas.microsoft.com/office/drawing/2018/hyperlinkcolor" val="tx"/>
                    </a:ext>
                  </a:extLst>
                </a:hlinkClick>
              </a:rPr>
              <a:t>www.everythingpointshere.com</a:t>
            </a:r>
            <a:r>
              <a:rPr lang="en-US" sz="2400" dirty="0"/>
              <a:t> </a:t>
            </a:r>
          </a:p>
          <a:p>
            <a:r>
              <a:rPr lang="en-US" sz="2400" dirty="0"/>
              <a:t>Lineage Logistics-Stevens Point</a:t>
            </a:r>
          </a:p>
          <a:p>
            <a:r>
              <a:rPr lang="en-US" sz="2400" i="1" dirty="0"/>
              <a:t>Communication&gt;Trust&gt;Conflict</a:t>
            </a:r>
          </a:p>
          <a:p>
            <a:r>
              <a:rPr lang="en-US" sz="2400" dirty="0"/>
              <a:t>Employee Referrals</a:t>
            </a:r>
          </a:p>
        </p:txBody>
      </p:sp>
      <p:pic>
        <p:nvPicPr>
          <p:cNvPr id="2050" name="Picture 2">
            <a:extLst>
              <a:ext uri="{FF2B5EF4-FFF2-40B4-BE49-F238E27FC236}">
                <a16:creationId xmlns:a16="http://schemas.microsoft.com/office/drawing/2014/main" id="{0A8B9946-2938-4B2F-B60E-6F38038176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4907" y="2602004"/>
            <a:ext cx="4039540" cy="26069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4E6CD9-6725-42D6-BEA4-D1059824EB4C}"/>
              </a:ext>
            </a:extLst>
          </p:cNvPr>
          <p:cNvSpPr txBox="1"/>
          <p:nvPr/>
        </p:nvSpPr>
        <p:spPr>
          <a:xfrm>
            <a:off x="7407004" y="3346063"/>
            <a:ext cx="1495118" cy="923330"/>
          </a:xfrm>
          <a:prstGeom prst="rect">
            <a:avLst/>
          </a:prstGeom>
          <a:noFill/>
        </p:spPr>
        <p:txBody>
          <a:bodyPr wrap="square" rtlCol="0">
            <a:spAutoFit/>
          </a:bodyPr>
          <a:lstStyle/>
          <a:p>
            <a:r>
              <a:rPr lang="en-US" dirty="0"/>
              <a:t>This might not get people here.</a:t>
            </a:r>
          </a:p>
        </p:txBody>
      </p:sp>
    </p:spTree>
    <p:extLst>
      <p:ext uri="{BB962C8B-B14F-4D97-AF65-F5344CB8AC3E}">
        <p14:creationId xmlns:p14="http://schemas.microsoft.com/office/powerpoint/2010/main" val="1294339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D8E3C-39D6-449D-A4A0-65D3534BDC67}"/>
              </a:ext>
            </a:extLst>
          </p:cNvPr>
          <p:cNvSpPr>
            <a:spLocks noGrp="1"/>
          </p:cNvSpPr>
          <p:nvPr>
            <p:ph type="title"/>
          </p:nvPr>
        </p:nvSpPr>
        <p:spPr/>
        <p:txBody>
          <a:bodyPr>
            <a:normAutofit/>
          </a:bodyPr>
          <a:lstStyle/>
          <a:p>
            <a:r>
              <a:rPr lang="en-US" sz="3600" dirty="0"/>
              <a:t>On-Engagement</a:t>
            </a:r>
            <a:r>
              <a:rPr lang="en-US" sz="6000" dirty="0"/>
              <a:t> </a:t>
            </a:r>
            <a:r>
              <a:rPr lang="en-US" sz="2000" dirty="0"/>
              <a:t>(“probationary”)</a:t>
            </a:r>
          </a:p>
        </p:txBody>
      </p:sp>
      <p:sp>
        <p:nvSpPr>
          <p:cNvPr id="3" name="Content Placeholder 2">
            <a:extLst>
              <a:ext uri="{FF2B5EF4-FFF2-40B4-BE49-F238E27FC236}">
                <a16:creationId xmlns:a16="http://schemas.microsoft.com/office/drawing/2014/main" id="{E27D533A-FC70-4A3D-98C2-E1E912853CBA}"/>
              </a:ext>
            </a:extLst>
          </p:cNvPr>
          <p:cNvSpPr>
            <a:spLocks noGrp="1"/>
          </p:cNvSpPr>
          <p:nvPr>
            <p:ph idx="1"/>
          </p:nvPr>
        </p:nvSpPr>
        <p:spPr>
          <a:xfrm>
            <a:off x="1451579" y="1853754"/>
            <a:ext cx="10400267" cy="3935125"/>
          </a:xfrm>
        </p:spPr>
        <p:txBody>
          <a:bodyPr>
            <a:normAutofit/>
          </a:bodyPr>
          <a:lstStyle/>
          <a:p>
            <a:pPr marL="457200" indent="-457200">
              <a:buFont typeface="+mj-lt"/>
              <a:buAutoNum type="arabicPeriod"/>
            </a:pPr>
            <a:r>
              <a:rPr lang="en-US" sz="2400" dirty="0"/>
              <a:t>What are you doing with new employees right after they are hired AND when they first arrive?</a:t>
            </a:r>
          </a:p>
          <a:p>
            <a:pPr marL="457200" indent="-457200">
              <a:buFont typeface="+mj-lt"/>
              <a:buAutoNum type="arabicPeriod"/>
            </a:pPr>
            <a:r>
              <a:rPr lang="en-US" sz="2400" dirty="0"/>
              <a:t>How are you immediately engaging employees?</a:t>
            </a:r>
          </a:p>
          <a:p>
            <a:pPr marL="457200" indent="-457200">
              <a:buFont typeface="+mj-lt"/>
              <a:buAutoNum type="arabicPeriod"/>
            </a:pPr>
            <a:r>
              <a:rPr lang="en-US" sz="2400" i="1" dirty="0"/>
              <a:t>How are you forging connections with employees?</a:t>
            </a:r>
          </a:p>
          <a:p>
            <a:pPr marL="457200" indent="-457200">
              <a:buFont typeface="+mj-lt"/>
              <a:buAutoNum type="arabicPeriod"/>
            </a:pPr>
            <a:r>
              <a:rPr lang="en-US" sz="2400" b="1" dirty="0">
                <a:solidFill>
                  <a:srgbClr val="C00000"/>
                </a:solidFill>
              </a:rPr>
              <a:t>How are you encouraging connected communication?</a:t>
            </a:r>
          </a:p>
        </p:txBody>
      </p:sp>
    </p:spTree>
    <p:extLst>
      <p:ext uri="{BB962C8B-B14F-4D97-AF65-F5344CB8AC3E}">
        <p14:creationId xmlns:p14="http://schemas.microsoft.com/office/powerpoint/2010/main" val="552959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4F9E0-6AF0-435E-9AB8-6F5024030E6B}"/>
              </a:ext>
            </a:extLst>
          </p:cNvPr>
          <p:cNvSpPr>
            <a:spLocks noGrp="1"/>
          </p:cNvSpPr>
          <p:nvPr>
            <p:ph type="title"/>
          </p:nvPr>
        </p:nvSpPr>
        <p:spPr>
          <a:xfrm>
            <a:off x="1451579" y="600098"/>
            <a:ext cx="8596668" cy="752452"/>
          </a:xfrm>
        </p:spPr>
        <p:txBody>
          <a:bodyPr>
            <a:noAutofit/>
          </a:bodyPr>
          <a:lstStyle/>
          <a:p>
            <a:r>
              <a:rPr lang="en-US" sz="3600" dirty="0"/>
              <a:t>On-Engagement solutions</a:t>
            </a:r>
          </a:p>
        </p:txBody>
      </p:sp>
      <p:sp>
        <p:nvSpPr>
          <p:cNvPr id="3" name="Content Placeholder 2">
            <a:extLst>
              <a:ext uri="{FF2B5EF4-FFF2-40B4-BE49-F238E27FC236}">
                <a16:creationId xmlns:a16="http://schemas.microsoft.com/office/drawing/2014/main" id="{3A49C080-B4C3-4A6D-8420-FB0766443A88}"/>
              </a:ext>
            </a:extLst>
          </p:cNvPr>
          <p:cNvSpPr>
            <a:spLocks noGrp="1"/>
          </p:cNvSpPr>
          <p:nvPr>
            <p:ph idx="1"/>
          </p:nvPr>
        </p:nvSpPr>
        <p:spPr>
          <a:xfrm>
            <a:off x="1451579" y="1865873"/>
            <a:ext cx="10858408" cy="4709098"/>
          </a:xfrm>
        </p:spPr>
        <p:txBody>
          <a:bodyPr numCol="2">
            <a:normAutofit/>
          </a:bodyPr>
          <a:lstStyle/>
          <a:p>
            <a:pPr marL="457200" indent="-457200">
              <a:buFont typeface="+mj-lt"/>
              <a:buAutoNum type="arabicPeriod"/>
            </a:pPr>
            <a:r>
              <a:rPr lang="en-US" sz="2800" b="1" dirty="0">
                <a:solidFill>
                  <a:srgbClr val="C00000"/>
                </a:solidFill>
              </a:rPr>
              <a:t>Make “it” meaningful</a:t>
            </a:r>
          </a:p>
          <a:p>
            <a:pPr marL="457200" indent="-457200">
              <a:buFont typeface="+mj-lt"/>
              <a:buAutoNum type="arabicPeriod"/>
            </a:pPr>
            <a:r>
              <a:rPr lang="en-US" sz="2800" dirty="0"/>
              <a:t>Leadership Opportunities</a:t>
            </a:r>
          </a:p>
          <a:p>
            <a:pPr marL="457200" indent="-457200">
              <a:buFont typeface="+mj-lt"/>
              <a:buAutoNum type="arabicPeriod"/>
            </a:pPr>
            <a:r>
              <a:rPr lang="en-US" sz="2800" dirty="0"/>
              <a:t>Educate the team about the person</a:t>
            </a:r>
          </a:p>
          <a:p>
            <a:pPr marL="457200" indent="-457200">
              <a:buFont typeface="+mj-lt"/>
              <a:buAutoNum type="arabicPeriod"/>
            </a:pPr>
            <a:r>
              <a:rPr lang="en-US" sz="2800" dirty="0"/>
              <a:t>Paperwork &amp; technology</a:t>
            </a:r>
          </a:p>
          <a:p>
            <a:pPr marL="457200" indent="-457200">
              <a:buFont typeface="+mj-lt"/>
              <a:buAutoNum type="arabicPeriod"/>
            </a:pPr>
            <a:r>
              <a:rPr lang="en-US" sz="2800" dirty="0"/>
              <a:t>Mentoring program</a:t>
            </a:r>
          </a:p>
          <a:p>
            <a:pPr marL="457200" indent="-457200">
              <a:buFont typeface="+mj-lt"/>
              <a:buAutoNum type="arabicPeriod"/>
            </a:pPr>
            <a:r>
              <a:rPr lang="en-US" sz="2800" dirty="0"/>
              <a:t>Share informal rules</a:t>
            </a:r>
          </a:p>
          <a:p>
            <a:pPr marL="457200" indent="-457200">
              <a:buFont typeface="+mj-lt"/>
              <a:buAutoNum type="arabicPeriod"/>
            </a:pPr>
            <a:r>
              <a:rPr lang="en-US" sz="2800" dirty="0"/>
              <a:t>“Check-ins” (MBWA)</a:t>
            </a:r>
          </a:p>
          <a:p>
            <a:pPr marL="457200" indent="-457200">
              <a:buFont typeface="+mj-lt"/>
              <a:buAutoNum type="arabicPeriod"/>
            </a:pPr>
            <a:r>
              <a:rPr lang="en-US" sz="2800" dirty="0"/>
              <a:t>Dress code=”Dress Appropriately”</a:t>
            </a:r>
          </a:p>
          <a:p>
            <a:pPr marL="457200" indent="-457200">
              <a:buFont typeface="+mj-lt"/>
              <a:buAutoNum type="arabicPeriod"/>
            </a:pPr>
            <a:r>
              <a:rPr lang="en-US" sz="2800" dirty="0"/>
              <a:t>Swag/Bling</a:t>
            </a:r>
          </a:p>
          <a:p>
            <a:pPr marL="457200" indent="-457200">
              <a:buFont typeface="+mj-lt"/>
              <a:buAutoNum type="arabicPeriod"/>
            </a:pPr>
            <a:r>
              <a:rPr lang="en-US" sz="2800" i="1" dirty="0"/>
              <a:t>Community Engagement (e.g. Ignite)</a:t>
            </a:r>
          </a:p>
          <a:p>
            <a:pPr marL="457200" indent="-457200">
              <a:buFont typeface="+mj-lt"/>
              <a:buAutoNum type="arabicPeriod"/>
            </a:pPr>
            <a:r>
              <a:rPr lang="en-US" sz="2800" dirty="0"/>
              <a:t>Pay To Leave (e.g. Trainual)</a:t>
            </a:r>
          </a:p>
        </p:txBody>
      </p:sp>
    </p:spTree>
    <p:extLst>
      <p:ext uri="{BB962C8B-B14F-4D97-AF65-F5344CB8AC3E}">
        <p14:creationId xmlns:p14="http://schemas.microsoft.com/office/powerpoint/2010/main" val="392216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57ADD-F969-49F4-91D2-52DFFFE34372}"/>
              </a:ext>
            </a:extLst>
          </p:cNvPr>
          <p:cNvSpPr>
            <a:spLocks noGrp="1"/>
          </p:cNvSpPr>
          <p:nvPr>
            <p:ph type="title"/>
          </p:nvPr>
        </p:nvSpPr>
        <p:spPr/>
        <p:txBody>
          <a:bodyPr/>
          <a:lstStyle/>
          <a:p>
            <a:r>
              <a:rPr lang="en-US" sz="3600" dirty="0"/>
              <a:t>In-Engagement</a:t>
            </a:r>
            <a:r>
              <a:rPr lang="en-US" dirty="0"/>
              <a:t> </a:t>
            </a:r>
            <a:r>
              <a:rPr lang="en-US" sz="2000" dirty="0"/>
              <a:t>(ongoing retention)</a:t>
            </a:r>
            <a:endParaRPr lang="en-US" dirty="0"/>
          </a:p>
        </p:txBody>
      </p:sp>
      <p:sp>
        <p:nvSpPr>
          <p:cNvPr id="3" name="Content Placeholder 2">
            <a:extLst>
              <a:ext uri="{FF2B5EF4-FFF2-40B4-BE49-F238E27FC236}">
                <a16:creationId xmlns:a16="http://schemas.microsoft.com/office/drawing/2014/main" id="{7727081C-4116-494B-8169-E06022FA86EB}"/>
              </a:ext>
            </a:extLst>
          </p:cNvPr>
          <p:cNvSpPr>
            <a:spLocks noGrp="1"/>
          </p:cNvSpPr>
          <p:nvPr>
            <p:ph idx="1"/>
          </p:nvPr>
        </p:nvSpPr>
        <p:spPr/>
        <p:txBody>
          <a:bodyPr>
            <a:normAutofit fontScale="92500" lnSpcReduction="10000"/>
          </a:bodyPr>
          <a:lstStyle/>
          <a:p>
            <a:r>
              <a:rPr lang="en-US" sz="2800" dirty="0"/>
              <a:t>Are your current employees in the right positions? (right seat on the bus)</a:t>
            </a:r>
          </a:p>
          <a:p>
            <a:r>
              <a:rPr lang="en-US" sz="2800" dirty="0"/>
              <a:t>Are they mentoring your new employees?</a:t>
            </a:r>
          </a:p>
          <a:p>
            <a:r>
              <a:rPr lang="en-US" sz="2800" dirty="0"/>
              <a:t>Is quality of life as important as paycheck? (or is it the other way?)</a:t>
            </a:r>
          </a:p>
          <a:p>
            <a:r>
              <a:rPr lang="en-US" sz="2800" i="1" dirty="0"/>
              <a:t>Are you encouraging “Safe-To-Try” strategies</a:t>
            </a:r>
          </a:p>
          <a:p>
            <a:r>
              <a:rPr lang="en-US" sz="2800" b="1" dirty="0">
                <a:solidFill>
                  <a:srgbClr val="C00000"/>
                </a:solidFill>
              </a:rPr>
              <a:t>Why should someone stay?</a:t>
            </a:r>
            <a:endParaRPr lang="en-US" sz="2800" dirty="0"/>
          </a:p>
          <a:p>
            <a:endParaRPr lang="en-US" sz="2400" dirty="0"/>
          </a:p>
        </p:txBody>
      </p:sp>
    </p:spTree>
    <p:extLst>
      <p:ext uri="{BB962C8B-B14F-4D97-AF65-F5344CB8AC3E}">
        <p14:creationId xmlns:p14="http://schemas.microsoft.com/office/powerpoint/2010/main" val="1871972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heel(1)">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4F9E0-6AF0-435E-9AB8-6F5024030E6B}"/>
              </a:ext>
            </a:extLst>
          </p:cNvPr>
          <p:cNvSpPr>
            <a:spLocks noGrp="1"/>
          </p:cNvSpPr>
          <p:nvPr>
            <p:ph type="title"/>
          </p:nvPr>
        </p:nvSpPr>
        <p:spPr>
          <a:xfrm>
            <a:off x="1451579" y="669235"/>
            <a:ext cx="9603275" cy="747743"/>
          </a:xfrm>
        </p:spPr>
        <p:txBody>
          <a:bodyPr>
            <a:noAutofit/>
          </a:bodyPr>
          <a:lstStyle/>
          <a:p>
            <a:r>
              <a:rPr lang="en-US" sz="3600" dirty="0"/>
              <a:t>In-Engagement solutions</a:t>
            </a:r>
          </a:p>
        </p:txBody>
      </p:sp>
      <p:sp>
        <p:nvSpPr>
          <p:cNvPr id="3" name="Content Placeholder 2">
            <a:extLst>
              <a:ext uri="{FF2B5EF4-FFF2-40B4-BE49-F238E27FC236}">
                <a16:creationId xmlns:a16="http://schemas.microsoft.com/office/drawing/2014/main" id="{3A49C080-B4C3-4A6D-8420-FB0766443A88}"/>
              </a:ext>
            </a:extLst>
          </p:cNvPr>
          <p:cNvSpPr>
            <a:spLocks noGrp="1"/>
          </p:cNvSpPr>
          <p:nvPr>
            <p:ph idx="1"/>
          </p:nvPr>
        </p:nvSpPr>
        <p:spPr>
          <a:xfrm>
            <a:off x="1451579" y="2015732"/>
            <a:ext cx="7337858" cy="4173033"/>
          </a:xfrm>
        </p:spPr>
        <p:txBody>
          <a:bodyPr>
            <a:normAutofit/>
          </a:bodyPr>
          <a:lstStyle/>
          <a:p>
            <a:pPr marL="457200" indent="-457200">
              <a:buFont typeface="+mj-lt"/>
              <a:buAutoNum type="arabicPeriod"/>
            </a:pPr>
            <a:r>
              <a:rPr lang="en-US" sz="2800" dirty="0"/>
              <a:t>Create a company culture team</a:t>
            </a:r>
          </a:p>
          <a:p>
            <a:pPr marL="457200" indent="-457200">
              <a:buFont typeface="+mj-lt"/>
              <a:buAutoNum type="arabicPeriod"/>
            </a:pPr>
            <a:r>
              <a:rPr lang="en-US" sz="2800" dirty="0"/>
              <a:t>Flexible scheduling</a:t>
            </a:r>
          </a:p>
          <a:p>
            <a:pPr marL="457200" indent="-457200">
              <a:buFont typeface="+mj-lt"/>
              <a:buAutoNum type="arabicPeriod"/>
            </a:pPr>
            <a:r>
              <a:rPr lang="en-US" sz="2800" dirty="0"/>
              <a:t>Performance management</a:t>
            </a:r>
          </a:p>
          <a:p>
            <a:pPr marL="457200" indent="-457200">
              <a:buFont typeface="+mj-lt"/>
              <a:buAutoNum type="arabicPeriod"/>
            </a:pPr>
            <a:r>
              <a:rPr lang="en-US" sz="2800" i="1" dirty="0"/>
              <a:t>Campaigns fade, accessories, office floor plans</a:t>
            </a:r>
            <a:endParaRPr lang="en-US" sz="2800" i="1" baseline="-25000" dirty="0"/>
          </a:p>
          <a:p>
            <a:pPr marL="457200" indent="-457200">
              <a:buFont typeface="+mj-lt"/>
              <a:buAutoNum type="arabicPeriod"/>
            </a:pPr>
            <a:r>
              <a:rPr lang="en-US" sz="2800" dirty="0"/>
              <a:t>“Surveying” Employees/Follow Through</a:t>
            </a:r>
          </a:p>
        </p:txBody>
      </p:sp>
    </p:spTree>
    <p:extLst>
      <p:ext uri="{BB962C8B-B14F-4D97-AF65-F5344CB8AC3E}">
        <p14:creationId xmlns:p14="http://schemas.microsoft.com/office/powerpoint/2010/main" val="1628315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C58CE-B464-1D82-1961-71DD708ED9F2}"/>
              </a:ext>
            </a:extLst>
          </p:cNvPr>
          <p:cNvPicPr>
            <a:picLocks noChangeAspect="1"/>
          </p:cNvPicPr>
          <p:nvPr/>
        </p:nvPicPr>
        <p:blipFill rotWithShape="1">
          <a:blip r:embed="rId2"/>
          <a:srcRect l="5401" r="3613" b="2"/>
          <a:stretch/>
        </p:blipFill>
        <p:spPr>
          <a:xfrm>
            <a:off x="643462" y="643468"/>
            <a:ext cx="4936953" cy="3503230"/>
          </a:xfrm>
          <a:prstGeom prst="rect">
            <a:avLst/>
          </a:prstGeom>
          <a:ln w="76200">
            <a:solidFill>
              <a:schemeClr val="tx1"/>
            </a:solidFill>
          </a:ln>
          <a:effectLst>
            <a:outerShdw blurRad="50800" dist="38100" dir="2700000" algn="tl" rotWithShape="0">
              <a:prstClr val="black">
                <a:alpha val="40000"/>
              </a:prstClr>
            </a:outerShdw>
          </a:effectLst>
        </p:spPr>
      </p:pic>
      <p:pic>
        <p:nvPicPr>
          <p:cNvPr id="2050" name="Picture 2" descr="GUESS: Global Lifestyle Brand for Women, Men and Kids">
            <a:extLst>
              <a:ext uri="{FF2B5EF4-FFF2-40B4-BE49-F238E27FC236}">
                <a16:creationId xmlns:a16="http://schemas.microsoft.com/office/drawing/2014/main" id="{AAEF22C0-6A55-7B36-17B9-F3591E97A3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80" r="10070" b="-1"/>
          <a:stretch/>
        </p:blipFill>
        <p:spPr bwMode="auto">
          <a:xfrm>
            <a:off x="7006857" y="1143198"/>
            <a:ext cx="3903728" cy="4834408"/>
          </a:xfrm>
          <a:prstGeom prst="rect">
            <a:avLst/>
          </a:prstGeom>
          <a:noFill/>
          <a:ln w="76200">
            <a:solidFill>
              <a:srgbClr val="C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016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433CD-133E-4613-8118-24F71F9109CF}"/>
              </a:ext>
            </a:extLst>
          </p:cNvPr>
          <p:cNvSpPr>
            <a:spLocks noGrp="1"/>
          </p:cNvSpPr>
          <p:nvPr>
            <p:ph type="title"/>
          </p:nvPr>
        </p:nvSpPr>
        <p:spPr/>
        <p:txBody>
          <a:bodyPr/>
          <a:lstStyle/>
          <a:p>
            <a:r>
              <a:rPr lang="en-US" sz="3600" dirty="0"/>
              <a:t>Re-Engagement</a:t>
            </a:r>
            <a:r>
              <a:rPr lang="en-US" dirty="0"/>
              <a:t> </a:t>
            </a:r>
            <a:r>
              <a:rPr lang="en-US" sz="2000" dirty="0"/>
              <a:t>(bring ‘em back)</a:t>
            </a:r>
            <a:endParaRPr lang="en-US" dirty="0"/>
          </a:p>
        </p:txBody>
      </p:sp>
      <p:sp>
        <p:nvSpPr>
          <p:cNvPr id="3" name="Content Placeholder 2">
            <a:extLst>
              <a:ext uri="{FF2B5EF4-FFF2-40B4-BE49-F238E27FC236}">
                <a16:creationId xmlns:a16="http://schemas.microsoft.com/office/drawing/2014/main" id="{A3EEE5BC-2EC4-49A4-9CBB-F626B313CDAE}"/>
              </a:ext>
            </a:extLst>
          </p:cNvPr>
          <p:cNvSpPr>
            <a:spLocks noGrp="1"/>
          </p:cNvSpPr>
          <p:nvPr>
            <p:ph idx="1"/>
          </p:nvPr>
        </p:nvSpPr>
        <p:spPr/>
        <p:txBody>
          <a:bodyPr>
            <a:normAutofit/>
          </a:bodyPr>
          <a:lstStyle/>
          <a:p>
            <a:r>
              <a:rPr lang="en-US" sz="2800" dirty="0"/>
              <a:t>What are you doing when employees leave your organization?</a:t>
            </a:r>
          </a:p>
          <a:p>
            <a:r>
              <a:rPr lang="en-US" sz="2800" i="1" dirty="0"/>
              <a:t>How competitive are your wages?</a:t>
            </a:r>
          </a:p>
          <a:p>
            <a:r>
              <a:rPr lang="en-US" sz="2800" b="1" dirty="0">
                <a:solidFill>
                  <a:srgbClr val="C00000"/>
                </a:solidFill>
              </a:rPr>
              <a:t>Are you looking at the whole person—9 spokes of the wheel of life? (stay tuned)</a:t>
            </a:r>
          </a:p>
        </p:txBody>
      </p:sp>
    </p:spTree>
    <p:extLst>
      <p:ext uri="{BB962C8B-B14F-4D97-AF65-F5344CB8AC3E}">
        <p14:creationId xmlns:p14="http://schemas.microsoft.com/office/powerpoint/2010/main" val="1068356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anim calcmode="lin" valueType="num">
                                      <p:cBhvr>
                                        <p:cTn id="22"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4F9E0-6AF0-435E-9AB8-6F5024030E6B}"/>
              </a:ext>
            </a:extLst>
          </p:cNvPr>
          <p:cNvSpPr>
            <a:spLocks noGrp="1"/>
          </p:cNvSpPr>
          <p:nvPr>
            <p:ph type="title"/>
          </p:nvPr>
        </p:nvSpPr>
        <p:spPr>
          <a:xfrm>
            <a:off x="1451579" y="804519"/>
            <a:ext cx="10740421" cy="1049235"/>
          </a:xfrm>
        </p:spPr>
        <p:txBody>
          <a:bodyPr>
            <a:noAutofit/>
          </a:bodyPr>
          <a:lstStyle/>
          <a:p>
            <a:r>
              <a:rPr lang="en-US" sz="3600" dirty="0"/>
              <a:t>Re-Engagement solutions</a:t>
            </a:r>
          </a:p>
        </p:txBody>
      </p:sp>
      <p:sp>
        <p:nvSpPr>
          <p:cNvPr id="3" name="Content Placeholder 2">
            <a:extLst>
              <a:ext uri="{FF2B5EF4-FFF2-40B4-BE49-F238E27FC236}">
                <a16:creationId xmlns:a16="http://schemas.microsoft.com/office/drawing/2014/main" id="{3A49C080-B4C3-4A6D-8420-FB0766443A88}"/>
              </a:ext>
            </a:extLst>
          </p:cNvPr>
          <p:cNvSpPr>
            <a:spLocks noGrp="1"/>
          </p:cNvSpPr>
          <p:nvPr>
            <p:ph idx="1"/>
          </p:nvPr>
        </p:nvSpPr>
        <p:spPr>
          <a:xfrm>
            <a:off x="1451579" y="2015732"/>
            <a:ext cx="9603275" cy="4037749"/>
          </a:xfrm>
        </p:spPr>
        <p:txBody>
          <a:bodyPr>
            <a:noAutofit/>
          </a:bodyPr>
          <a:lstStyle/>
          <a:p>
            <a:pPr marL="457200" indent="-457200">
              <a:buFont typeface="+mj-lt"/>
              <a:buAutoNum type="arabicPeriod"/>
            </a:pPr>
            <a:r>
              <a:rPr lang="en-US" sz="2800" dirty="0"/>
              <a:t>Alumni strategy</a:t>
            </a:r>
          </a:p>
          <a:p>
            <a:pPr marL="457200" indent="-457200">
              <a:buFont typeface="+mj-lt"/>
              <a:buAutoNum type="arabicPeriod"/>
            </a:pPr>
            <a:r>
              <a:rPr lang="en-US" sz="2800" dirty="0"/>
              <a:t>Regular communication from a variety of “channels”</a:t>
            </a:r>
          </a:p>
          <a:p>
            <a:pPr marL="457200" indent="-457200">
              <a:buFont typeface="+mj-lt"/>
              <a:buAutoNum type="arabicPeriod"/>
            </a:pPr>
            <a:r>
              <a:rPr lang="en-US" sz="2800" i="1" dirty="0"/>
              <a:t>Are those leaving brand ambassadors?</a:t>
            </a:r>
          </a:p>
          <a:p>
            <a:pPr marL="457200" indent="-457200">
              <a:buFont typeface="+mj-lt"/>
              <a:buAutoNum type="arabicPeriod"/>
            </a:pPr>
            <a:r>
              <a:rPr lang="en-US" sz="2800" dirty="0"/>
              <a:t>Job transitioning services</a:t>
            </a:r>
          </a:p>
        </p:txBody>
      </p:sp>
      <p:pic>
        <p:nvPicPr>
          <p:cNvPr id="2052" name="Picture 4" descr="Image result for boomerang">
            <a:extLst>
              <a:ext uri="{FF2B5EF4-FFF2-40B4-BE49-F238E27FC236}">
                <a16:creationId xmlns:a16="http://schemas.microsoft.com/office/drawing/2014/main" id="{64F3B866-F169-495A-984E-606D83FF4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8571" y="3436605"/>
            <a:ext cx="3265337" cy="2445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010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F4EF5-C300-4106-A388-DA6384A6C152}"/>
              </a:ext>
            </a:extLst>
          </p:cNvPr>
          <p:cNvSpPr>
            <a:spLocks noGrp="1"/>
          </p:cNvSpPr>
          <p:nvPr>
            <p:ph type="title"/>
          </p:nvPr>
        </p:nvSpPr>
        <p:spPr>
          <a:xfrm>
            <a:off x="1451582" y="620932"/>
            <a:ext cx="8757647" cy="633910"/>
          </a:xfrm>
        </p:spPr>
        <p:txBody>
          <a:bodyPr>
            <a:noAutofit/>
          </a:bodyPr>
          <a:lstStyle/>
          <a:p>
            <a:r>
              <a:rPr lang="en-US" sz="3600" dirty="0"/>
              <a:t>Todd’s Talent engagement Cycle</a:t>
            </a:r>
          </a:p>
        </p:txBody>
      </p:sp>
      <p:sp>
        <p:nvSpPr>
          <p:cNvPr id="3" name="Content Placeholder 2">
            <a:extLst>
              <a:ext uri="{FF2B5EF4-FFF2-40B4-BE49-F238E27FC236}">
                <a16:creationId xmlns:a16="http://schemas.microsoft.com/office/drawing/2014/main" id="{2B343F09-8E1C-4F0F-ABB4-5FC21E8F7F6F}"/>
              </a:ext>
            </a:extLst>
          </p:cNvPr>
          <p:cNvSpPr>
            <a:spLocks noGrp="1"/>
          </p:cNvSpPr>
          <p:nvPr>
            <p:ph idx="1"/>
          </p:nvPr>
        </p:nvSpPr>
        <p:spPr>
          <a:xfrm>
            <a:off x="1451582" y="2015732"/>
            <a:ext cx="3844824" cy="4037731"/>
          </a:xfrm>
        </p:spPr>
        <p:txBody>
          <a:bodyPr>
            <a:normAutofit/>
          </a:bodyPr>
          <a:lstStyle/>
          <a:p>
            <a:r>
              <a:rPr lang="en-US" sz="3600" dirty="0"/>
              <a:t>Self-Engagement</a:t>
            </a:r>
          </a:p>
          <a:p>
            <a:r>
              <a:rPr lang="en-US" sz="3600" dirty="0"/>
              <a:t>Pre-Engagement</a:t>
            </a:r>
          </a:p>
          <a:p>
            <a:r>
              <a:rPr lang="en-US" sz="3600" dirty="0"/>
              <a:t>On-Engagement</a:t>
            </a:r>
          </a:p>
          <a:p>
            <a:r>
              <a:rPr lang="en-US" sz="3600" dirty="0"/>
              <a:t>In-Engagement</a:t>
            </a:r>
          </a:p>
          <a:p>
            <a:r>
              <a:rPr lang="en-US" sz="3600" dirty="0"/>
              <a:t>Re-Engagement</a:t>
            </a:r>
          </a:p>
        </p:txBody>
      </p:sp>
      <p:pic>
        <p:nvPicPr>
          <p:cNvPr id="4" name="Picture 2" descr="Image result for engagement">
            <a:extLst>
              <a:ext uri="{FF2B5EF4-FFF2-40B4-BE49-F238E27FC236}">
                <a16:creationId xmlns:a16="http://schemas.microsoft.com/office/drawing/2014/main" id="{46106BC3-3444-48F6-BD9F-6B7965C5C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3926" y="2140149"/>
            <a:ext cx="4821551" cy="1818563"/>
          </a:xfrm>
          <a:prstGeom prst="rect">
            <a:avLst/>
          </a:prstGeom>
          <a:noFill/>
          <a:extLst>
            <a:ext uri="{909E8E84-426E-40DD-AFC4-6F175D3DCCD1}">
              <a14:hiddenFill xmlns:a14="http://schemas.microsoft.com/office/drawing/2010/main">
                <a:solidFill>
                  <a:srgbClr val="FFFFFF"/>
                </a:solidFill>
              </a14:hiddenFill>
            </a:ext>
          </a:extLst>
        </p:spPr>
      </p:pic>
      <p:sp>
        <p:nvSpPr>
          <p:cNvPr id="5" name="Arrow: Curved Right 4">
            <a:extLst>
              <a:ext uri="{FF2B5EF4-FFF2-40B4-BE49-F238E27FC236}">
                <a16:creationId xmlns:a16="http://schemas.microsoft.com/office/drawing/2014/main" id="{E293E739-F0B8-4ABD-805A-D81798BC4012}"/>
              </a:ext>
            </a:extLst>
          </p:cNvPr>
          <p:cNvSpPr/>
          <p:nvPr/>
        </p:nvSpPr>
        <p:spPr>
          <a:xfrm flipV="1">
            <a:off x="323557" y="2087686"/>
            <a:ext cx="1062034" cy="355897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666234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8DEAA-FB60-46B3-BAC8-ADC20859D04D}"/>
              </a:ext>
            </a:extLst>
          </p:cNvPr>
          <p:cNvSpPr>
            <a:spLocks noGrp="1"/>
          </p:cNvSpPr>
          <p:nvPr>
            <p:ph type="title"/>
          </p:nvPr>
        </p:nvSpPr>
        <p:spPr/>
        <p:txBody>
          <a:bodyPr/>
          <a:lstStyle/>
          <a:p>
            <a:r>
              <a:rPr lang="en-US" dirty="0"/>
              <a:t>Do you like conflict?</a:t>
            </a:r>
          </a:p>
        </p:txBody>
      </p:sp>
      <p:pic>
        <p:nvPicPr>
          <p:cNvPr id="2052" name="Picture 4" descr="Foolproof strategies to resolve conflict in the workplace">
            <a:extLst>
              <a:ext uri="{FF2B5EF4-FFF2-40B4-BE49-F238E27FC236}">
                <a16:creationId xmlns:a16="http://schemas.microsoft.com/office/drawing/2014/main" id="{92EFB4FB-F6F6-40DB-B9EE-5F46630ED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8615" y="1936318"/>
            <a:ext cx="6309201" cy="4206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852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EAA9C-9C6D-4B58-B0EC-7B912695DF2F}"/>
              </a:ext>
            </a:extLst>
          </p:cNvPr>
          <p:cNvSpPr>
            <a:spLocks noGrp="1"/>
          </p:cNvSpPr>
          <p:nvPr>
            <p:ph type="title"/>
          </p:nvPr>
        </p:nvSpPr>
        <p:spPr/>
        <p:txBody>
          <a:bodyPr/>
          <a:lstStyle/>
          <a:p>
            <a:r>
              <a:rPr lang="en-US" dirty="0"/>
              <a:t>Silos, drama, &amp; barriers</a:t>
            </a:r>
          </a:p>
        </p:txBody>
      </p:sp>
      <p:pic>
        <p:nvPicPr>
          <p:cNvPr id="3074" name="Picture 2" descr="Demolition begins on 1 of 6 silos at old Bathurst mill site | CBC News">
            <a:extLst>
              <a:ext uri="{FF2B5EF4-FFF2-40B4-BE49-F238E27FC236}">
                <a16:creationId xmlns:a16="http://schemas.microsoft.com/office/drawing/2014/main" id="{E144652C-9478-45D1-B164-7B23B2F110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47" y="1995275"/>
            <a:ext cx="3522448" cy="19813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55B0071-AF75-4A16-98CD-78D6CAE3213A}"/>
              </a:ext>
            </a:extLst>
          </p:cNvPr>
          <p:cNvPicPr>
            <a:picLocks noChangeAspect="1"/>
          </p:cNvPicPr>
          <p:nvPr/>
        </p:nvPicPr>
        <p:blipFill>
          <a:blip r:embed="rId3"/>
          <a:stretch>
            <a:fillRect/>
          </a:stretch>
        </p:blipFill>
        <p:spPr>
          <a:xfrm>
            <a:off x="1247010" y="3366875"/>
            <a:ext cx="2789162" cy="2606266"/>
          </a:xfrm>
          <a:prstGeom prst="rect">
            <a:avLst/>
          </a:prstGeom>
        </p:spPr>
      </p:pic>
      <p:pic>
        <p:nvPicPr>
          <p:cNvPr id="3076" name="Picture 4" descr="Effectively Deal with Drama Queens and Kings To Protect Your Work  Environment | Lorman Education Services">
            <a:extLst>
              <a:ext uri="{FF2B5EF4-FFF2-40B4-BE49-F238E27FC236}">
                <a16:creationId xmlns:a16="http://schemas.microsoft.com/office/drawing/2014/main" id="{35DA70AB-B4C8-438A-85FD-53B6079753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5186" y="1995275"/>
            <a:ext cx="332422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Updates Incoming! Vanishing Pen, InformaCast, New Meeting Reactions, and  Zoom Chat Management - Zoom Blog">
            <a:extLst>
              <a:ext uri="{FF2B5EF4-FFF2-40B4-BE49-F238E27FC236}">
                <a16:creationId xmlns:a16="http://schemas.microsoft.com/office/drawing/2014/main" id="{90223F7C-6EE0-46F9-8DCE-FF3E76D1CD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3606" y="3022868"/>
            <a:ext cx="3444195" cy="21033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15 Communication Barriers: How to Overcome Them This Year">
            <a:extLst>
              <a:ext uri="{FF2B5EF4-FFF2-40B4-BE49-F238E27FC236}">
                <a16:creationId xmlns:a16="http://schemas.microsoft.com/office/drawing/2014/main" id="{755160C8-8070-46C1-AD75-4463C92468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6815" y="1918270"/>
            <a:ext cx="3164215" cy="165593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7 Tips for Breaking Down Communication Barriers in the Workplace | Sandler  Training">
            <a:extLst>
              <a:ext uri="{FF2B5EF4-FFF2-40B4-BE49-F238E27FC236}">
                <a16:creationId xmlns:a16="http://schemas.microsoft.com/office/drawing/2014/main" id="{78FAA183-0CCA-45FF-9312-2D151E9A2C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03645" y="3135054"/>
            <a:ext cx="2479322" cy="2564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533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 calcmode="lin" valueType="num">
                                      <p:cBhvr additive="base">
                                        <p:cTn id="21" dur="500" fill="hold"/>
                                        <p:tgtEl>
                                          <p:spTgt spid="3076"/>
                                        </p:tgtEl>
                                        <p:attrNameLst>
                                          <p:attrName>ppt_x</p:attrName>
                                        </p:attrNameLst>
                                      </p:cBhvr>
                                      <p:tavLst>
                                        <p:tav tm="0">
                                          <p:val>
                                            <p:strVal val="#ppt_x"/>
                                          </p:val>
                                        </p:tav>
                                        <p:tav tm="100000">
                                          <p:val>
                                            <p:strVal val="#ppt_x"/>
                                          </p:val>
                                        </p:tav>
                                      </p:tavLst>
                                    </p:anim>
                                    <p:anim calcmode="lin" valueType="num">
                                      <p:cBhvr additive="base">
                                        <p:cTn id="2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078"/>
                                        </p:tgtEl>
                                        <p:attrNameLst>
                                          <p:attrName>style.visibility</p:attrName>
                                        </p:attrNameLst>
                                      </p:cBhvr>
                                      <p:to>
                                        <p:strVal val="visible"/>
                                      </p:to>
                                    </p:set>
                                    <p:anim calcmode="lin" valueType="num">
                                      <p:cBhvr additive="base">
                                        <p:cTn id="27" dur="500" fill="hold"/>
                                        <p:tgtEl>
                                          <p:spTgt spid="3078"/>
                                        </p:tgtEl>
                                        <p:attrNameLst>
                                          <p:attrName>ppt_x</p:attrName>
                                        </p:attrNameLst>
                                      </p:cBhvr>
                                      <p:tavLst>
                                        <p:tav tm="0">
                                          <p:val>
                                            <p:strVal val="#ppt_x"/>
                                          </p:val>
                                        </p:tav>
                                        <p:tav tm="100000">
                                          <p:val>
                                            <p:strVal val="#ppt_x"/>
                                          </p:val>
                                        </p:tav>
                                      </p:tavLst>
                                    </p:anim>
                                    <p:anim calcmode="lin" valueType="num">
                                      <p:cBhvr additive="base">
                                        <p:cTn id="28"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80"/>
                                        </p:tgtEl>
                                        <p:attrNameLst>
                                          <p:attrName>style.visibility</p:attrName>
                                        </p:attrNameLst>
                                      </p:cBhvr>
                                      <p:to>
                                        <p:strVal val="visible"/>
                                      </p:to>
                                    </p:set>
                                    <p:animEffect transition="in" filter="fade">
                                      <p:cBhvr>
                                        <p:cTn id="33" dur="500"/>
                                        <p:tgtEl>
                                          <p:spTgt spid="308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82"/>
                                        </p:tgtEl>
                                        <p:attrNameLst>
                                          <p:attrName>style.visibility</p:attrName>
                                        </p:attrNameLst>
                                      </p:cBhvr>
                                      <p:to>
                                        <p:strVal val="visible"/>
                                      </p:to>
                                    </p:set>
                                    <p:animEffect transition="in" filter="fade">
                                      <p:cBhvr>
                                        <p:cTn id="38"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le 1">
            <a:extLst>
              <a:ext uri="{FF2B5EF4-FFF2-40B4-BE49-F238E27FC236}">
                <a16:creationId xmlns:a16="http://schemas.microsoft.com/office/drawing/2014/main" id="{513CC105-365C-404D-864A-855C836C3B07}"/>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300" dirty="0"/>
              <a:t>Define YOUR Corporate Culture</a:t>
            </a:r>
          </a:p>
        </p:txBody>
      </p:sp>
      <p:cxnSp>
        <p:nvCxnSpPr>
          <p:cNvPr id="22" name="Straight Connector 21">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4" name="Group 23">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5" name="Rectangle 24">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8" name="Rectangle 27">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 descr="Image result for know how to have fun dream big get shit done">
            <a:extLst>
              <a:ext uri="{FF2B5EF4-FFF2-40B4-BE49-F238E27FC236}">
                <a16:creationId xmlns:a16="http://schemas.microsoft.com/office/drawing/2014/main" id="{57B7B3E6-CE6E-4826-869C-80480AA60BC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4543427" y="974848"/>
            <a:ext cx="6511425" cy="419986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2" name="Straight Connector 31">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8194" name="Picture 2" descr="Report: Changes Coming for 25 Words or Less - BuzzerBlog BuzzerBlog | Your  Game Show News Source">
            <a:extLst>
              <a:ext uri="{FF2B5EF4-FFF2-40B4-BE49-F238E27FC236}">
                <a16:creationId xmlns:a16="http://schemas.microsoft.com/office/drawing/2014/main" id="{97F7659B-5922-33FB-4218-24751C2C4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301" y="3802664"/>
            <a:ext cx="2823919" cy="1594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6211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1B89-5190-8500-C22E-7187EC6F5C6F}"/>
              </a:ext>
            </a:extLst>
          </p:cNvPr>
          <p:cNvSpPr>
            <a:spLocks noGrp="1"/>
          </p:cNvSpPr>
          <p:nvPr>
            <p:ph type="title"/>
          </p:nvPr>
        </p:nvSpPr>
        <p:spPr/>
        <p:txBody>
          <a:bodyPr/>
          <a:lstStyle/>
          <a:p>
            <a:r>
              <a:rPr lang="en-US" dirty="0"/>
              <a:t>DEFINE YOUR CORPORATE CULTURE</a:t>
            </a:r>
          </a:p>
        </p:txBody>
      </p:sp>
      <p:sp>
        <p:nvSpPr>
          <p:cNvPr id="3" name="Content Placeholder 2">
            <a:extLst>
              <a:ext uri="{FF2B5EF4-FFF2-40B4-BE49-F238E27FC236}">
                <a16:creationId xmlns:a16="http://schemas.microsoft.com/office/drawing/2014/main" id="{CC414881-6E37-CF34-17F1-CFC10BC03A9E}"/>
              </a:ext>
            </a:extLst>
          </p:cNvPr>
          <p:cNvSpPr>
            <a:spLocks noGrp="1"/>
          </p:cNvSpPr>
          <p:nvPr>
            <p:ph idx="1"/>
          </p:nvPr>
        </p:nvSpPr>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Did you embellish?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Were you honest?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Would you post that online as truthful?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Did it </a:t>
            </a:r>
            <a:r>
              <a:rPr kumimoji="0" lang="en-US" sz="2800" b="0" i="0" u="none" strike="noStrike" kern="1200" cap="none" spc="0" normalizeH="0" baseline="0" noProof="0" dirty="0">
                <a:ln>
                  <a:noFill/>
                </a:ln>
                <a:effectLst/>
                <a:uLnTx/>
                <a:uFillTx/>
                <a:latin typeface="Calibri" panose="020F0502020204030204"/>
                <a:ea typeface="+mn-ea"/>
                <a:cs typeface="+mn-cs"/>
              </a:rPr>
              <a:t>take a bit to get started?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panose="020F0502020204030204"/>
                <a:ea typeface="+mn-ea"/>
                <a:cs typeface="+mn-cs"/>
              </a:rPr>
              <a:t>Was it hard to keep it under 25 words (less is more)?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1" u="none" strike="noStrike" kern="1200" spc="0" noProof="0" dirty="0">
                <a:ln>
                  <a:noFill/>
                </a:ln>
                <a:effectLst/>
                <a:uLnTx/>
                <a:uFillTx/>
                <a:latin typeface="Gill Sans MT" panose="020B0502020104020203" pitchFamily="34" charset="0"/>
                <a:ea typeface="+mj-ea"/>
                <a:cs typeface="+mj-cs"/>
              </a:rPr>
              <a:t>How would your </a:t>
            </a:r>
            <a:r>
              <a:rPr lang="en-US" sz="2800" i="1" dirty="0">
                <a:latin typeface="Gill Sans MT" panose="020B0502020104020203" pitchFamily="34" charset="0"/>
                <a:ea typeface="+mj-ea"/>
                <a:cs typeface="+mj-cs"/>
              </a:rPr>
              <a:t>c</a:t>
            </a:r>
            <a:r>
              <a:rPr kumimoji="0" lang="en-US" sz="2800" b="0" i="1" u="none" strike="noStrike" kern="1200" spc="0" noProof="0" dirty="0">
                <a:ln>
                  <a:noFill/>
                </a:ln>
                <a:effectLst/>
                <a:uLnTx/>
                <a:uFillTx/>
                <a:latin typeface="Gill Sans MT" panose="020B0502020104020203" pitchFamily="34" charset="0"/>
                <a:ea typeface="+mj-ea"/>
                <a:cs typeface="+mj-cs"/>
              </a:rPr>
              <a:t>o-workers define your culture?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latin typeface="Gill Sans MT" panose="020B0502020104020203" pitchFamily="34" charset="0"/>
                <a:ea typeface="+mj-ea"/>
                <a:cs typeface="+mj-cs"/>
              </a:rPr>
              <a:t>How do you know that?</a:t>
            </a:r>
            <a:endParaRPr lang="en-US" sz="2800" dirty="0">
              <a:latin typeface="Gill Sans MT" panose="020B05020201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385482880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2" descr="Image result for culture eats vision">
            <a:extLst>
              <a:ext uri="{FF2B5EF4-FFF2-40B4-BE49-F238E27FC236}">
                <a16:creationId xmlns:a16="http://schemas.microsoft.com/office/drawing/2014/main" id="{32D38AE3-FD4D-AAC2-D945-B69712C2AC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26092" y="831074"/>
            <a:ext cx="6739815" cy="4481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9874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9E06D5ED-573A-4FD8-B277-A7A39A250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5E6785E3-BCA3-4B19-B84C-ACB70CA8F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178" name="Picture 10" descr="Are you prepared for times of uncertainty? Let&amp;#39;s check | Passionate In  Marketing">
            <a:extLst>
              <a:ext uri="{FF2B5EF4-FFF2-40B4-BE49-F238E27FC236}">
                <a16:creationId xmlns:a16="http://schemas.microsoft.com/office/drawing/2014/main" id="{69D89C36-17A0-480E-91A5-3DE52EEEC8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933" b="3"/>
          <a:stretch/>
        </p:blipFill>
        <p:spPr bwMode="auto">
          <a:xfrm>
            <a:off x="6306596" y="1076385"/>
            <a:ext cx="4019564" cy="400044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e Ten Reasons Not To Change | Ellenhorn">
            <a:extLst>
              <a:ext uri="{FF2B5EF4-FFF2-40B4-BE49-F238E27FC236}">
                <a16:creationId xmlns:a16="http://schemas.microsoft.com/office/drawing/2014/main" id="{62429F49-C45A-4E86-83D3-F240EA7FB8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933" b="3"/>
          <a:stretch/>
        </p:blipFill>
        <p:spPr bwMode="auto">
          <a:xfrm>
            <a:off x="1865842" y="1076385"/>
            <a:ext cx="4019564" cy="400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847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218" name="Picture 2" descr="Mark Cuban quote: Wherever there is change, and wherever there is  uncertainty, there...">
            <a:extLst>
              <a:ext uri="{FF2B5EF4-FFF2-40B4-BE49-F238E27FC236}">
                <a16:creationId xmlns:a16="http://schemas.microsoft.com/office/drawing/2014/main" id="{4B412FDA-4BE5-40D8-9A95-A8A24687441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50282" y="1066800"/>
            <a:ext cx="8491436" cy="399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54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Why Are You Here: what our team values now and the framework we built to  find out | by Kunal Gupta | Find Focus | Medium">
            <a:extLst>
              <a:ext uri="{FF2B5EF4-FFF2-40B4-BE49-F238E27FC236}">
                <a16:creationId xmlns:a16="http://schemas.microsoft.com/office/drawing/2014/main" id="{E9031B1C-8AFB-74D7-A07B-B18296A8D4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209" y="0"/>
            <a:ext cx="11209581" cy="6144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254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Image result for ceo cfo training quote">
            <a:extLst>
              <a:ext uri="{FF2B5EF4-FFF2-40B4-BE49-F238E27FC236}">
                <a16:creationId xmlns:a16="http://schemas.microsoft.com/office/drawing/2014/main" id="{F9AA56AB-9AF2-41B4-B291-008076AE68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33724" y="850356"/>
            <a:ext cx="5915025" cy="4436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860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9CAC3D59-B18E-47AC-BAC4-6D40C9C4F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60D0E55C-3C32-4FD2-A2F8-EEA12C285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solidFill>
            <a:srgbClr val="FFFFFF"/>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81FEC21E-102D-426A-9A93-48E62F378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4256" y="910754"/>
            <a:ext cx="8303491" cy="4322618"/>
          </a:xfrm>
          <a:prstGeom prst="rect">
            <a:avLst/>
          </a:prstGeom>
          <a:solidFill>
            <a:srgbClr val="FFFF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descr="Pamela Morgan Psychotherapist - psychotherapylifecoachfortlauderdale.com">
            <a:extLst>
              <a:ext uri="{FF2B5EF4-FFF2-40B4-BE49-F238E27FC236}">
                <a16:creationId xmlns:a16="http://schemas.microsoft.com/office/drawing/2014/main" id="{4B650A6D-8833-4AF4-87CC-3F5813CEA9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0637" y="1156144"/>
            <a:ext cx="4341865" cy="269195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onceptual image with spotlight choosing one person out of many - Mark  Dohnalek">
            <a:extLst>
              <a:ext uri="{FF2B5EF4-FFF2-40B4-BE49-F238E27FC236}">
                <a16:creationId xmlns:a16="http://schemas.microsoft.com/office/drawing/2014/main" id="{1E4E491F-8731-4971-99DB-486F669FDAE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50667" y="2715126"/>
            <a:ext cx="4197077" cy="2518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9651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1000" fill="hold"/>
                                        <p:tgtEl>
                                          <p:spTgt spid="6148"/>
                                        </p:tgtEl>
                                        <p:attrNameLst>
                                          <p:attrName>ppt_w</p:attrName>
                                        </p:attrNameLst>
                                      </p:cBhvr>
                                      <p:tavLst>
                                        <p:tav tm="0">
                                          <p:val>
                                            <p:fltVal val="0"/>
                                          </p:val>
                                        </p:tav>
                                        <p:tav tm="100000">
                                          <p:val>
                                            <p:strVal val="#ppt_w"/>
                                          </p:val>
                                        </p:tav>
                                      </p:tavLst>
                                    </p:anim>
                                    <p:anim calcmode="lin" valueType="num">
                                      <p:cBhvr>
                                        <p:cTn id="8" dur="1000" fill="hold"/>
                                        <p:tgtEl>
                                          <p:spTgt spid="6148"/>
                                        </p:tgtEl>
                                        <p:attrNameLst>
                                          <p:attrName>ppt_h</p:attrName>
                                        </p:attrNameLst>
                                      </p:cBhvr>
                                      <p:tavLst>
                                        <p:tav tm="0">
                                          <p:val>
                                            <p:fltVal val="0"/>
                                          </p:val>
                                        </p:tav>
                                        <p:tav tm="100000">
                                          <p:val>
                                            <p:strVal val="#ppt_h"/>
                                          </p:val>
                                        </p:tav>
                                      </p:tavLst>
                                    </p:anim>
                                    <p:anim calcmode="lin" valueType="num">
                                      <p:cBhvr>
                                        <p:cTn id="9" dur="1000" fill="hold"/>
                                        <p:tgtEl>
                                          <p:spTgt spid="6148"/>
                                        </p:tgtEl>
                                        <p:attrNameLst>
                                          <p:attrName>style.rotation</p:attrName>
                                        </p:attrNameLst>
                                      </p:cBhvr>
                                      <p:tavLst>
                                        <p:tav tm="0">
                                          <p:val>
                                            <p:fltVal val="90"/>
                                          </p:val>
                                        </p:tav>
                                        <p:tav tm="100000">
                                          <p:val>
                                            <p:fltVal val="0"/>
                                          </p:val>
                                        </p:tav>
                                      </p:tavLst>
                                    </p:anim>
                                    <p:animEffect transition="in" filter="fade">
                                      <p:cBhvr>
                                        <p:cTn id="10" dur="1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A0B6BB-CBDA-4157-B671-7589AC723BDE}"/>
              </a:ext>
            </a:extLst>
          </p:cNvPr>
          <p:cNvSpPr txBox="1"/>
          <p:nvPr/>
        </p:nvSpPr>
        <p:spPr>
          <a:xfrm>
            <a:off x="530577" y="6272299"/>
            <a:ext cx="10803467" cy="369332"/>
          </a:xfrm>
          <a:prstGeom prst="rect">
            <a:avLst/>
          </a:prstGeom>
          <a:noFill/>
        </p:spPr>
        <p:txBody>
          <a:bodyPr wrap="square">
            <a:spAutoFit/>
          </a:bodyPr>
          <a:lstStyle/>
          <a:p>
            <a:r>
              <a:rPr lang="en-US" dirty="0"/>
              <a:t>https://hbr.org/2018/11/9-out-of-10-people-are-willing-to-earn-less-money-to-do-more-meaningful-work</a:t>
            </a:r>
          </a:p>
        </p:txBody>
      </p:sp>
      <p:pic>
        <p:nvPicPr>
          <p:cNvPr id="5122" name="Picture 2" descr="Give Your Team the Freedom: our article in Harvard Business Review - Isaac  Getz - Official Site">
            <a:extLst>
              <a:ext uri="{FF2B5EF4-FFF2-40B4-BE49-F238E27FC236}">
                <a16:creationId xmlns:a16="http://schemas.microsoft.com/office/drawing/2014/main" id="{4AEED08D-DAC9-4FAB-AACA-D81D020EA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90901" cy="19764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16F1374-C01A-41BA-A5E4-F3702639E2B0}"/>
              </a:ext>
            </a:extLst>
          </p:cNvPr>
          <p:cNvSpPr txBox="1"/>
          <p:nvPr/>
        </p:nvSpPr>
        <p:spPr>
          <a:xfrm>
            <a:off x="3548945" y="55212"/>
            <a:ext cx="8293099" cy="6401753"/>
          </a:xfrm>
          <a:prstGeom prst="rect">
            <a:avLst/>
          </a:prstGeom>
          <a:noFill/>
        </p:spPr>
        <p:txBody>
          <a:bodyPr wrap="square">
            <a:spAutoFit/>
          </a:bodyPr>
          <a:lstStyle/>
          <a:p>
            <a:pPr marL="342900" indent="-342900">
              <a:buFont typeface="+mj-lt"/>
              <a:buAutoNum type="arabicPeriod"/>
            </a:pPr>
            <a:r>
              <a:rPr lang="en-US" sz="2800" b="0" i="0" dirty="0">
                <a:solidFill>
                  <a:srgbClr val="282828"/>
                </a:solidFill>
                <a:effectLst/>
              </a:rPr>
              <a:t>In a Conference for Women survey of attendees, nearly 80% of the respondents would rather have a boss who cared about them finding meaning and success in work than receive a 20% pay increase.</a:t>
            </a:r>
          </a:p>
          <a:p>
            <a:pPr marL="342900" indent="-342900">
              <a:buFont typeface="+mj-lt"/>
              <a:buAutoNum type="arabicPeriod"/>
            </a:pPr>
            <a:r>
              <a:rPr lang="en-US" sz="2800" dirty="0">
                <a:solidFill>
                  <a:srgbClr val="282828"/>
                </a:solidFill>
              </a:rPr>
              <a:t>O</a:t>
            </a:r>
            <a:r>
              <a:rPr lang="en-US" sz="2800" b="0" i="0" dirty="0">
                <a:solidFill>
                  <a:srgbClr val="282828"/>
                </a:solidFill>
                <a:effectLst/>
              </a:rPr>
              <a:t>nly 1 in 20 respondents rated their current jobs as providing meaningful work.</a:t>
            </a:r>
            <a:endParaRPr lang="en-US" sz="2800" dirty="0"/>
          </a:p>
          <a:p>
            <a:pPr marL="342900" indent="-342900">
              <a:buFont typeface="+mj-lt"/>
              <a:buAutoNum type="arabicPeriod"/>
            </a:pPr>
            <a:r>
              <a:rPr lang="en-US" sz="2800" dirty="0">
                <a:solidFill>
                  <a:srgbClr val="282828"/>
                </a:solidFill>
              </a:rPr>
              <a:t>E</a:t>
            </a:r>
            <a:r>
              <a:rPr lang="en-US" sz="2800" b="0" i="0" dirty="0">
                <a:solidFill>
                  <a:srgbClr val="282828"/>
                </a:solidFill>
                <a:effectLst/>
              </a:rPr>
              <a:t>stimated that highly meaningful work will generate an additional $9,078 per worker, per year.</a:t>
            </a:r>
            <a:endParaRPr lang="en-US" sz="2800" dirty="0"/>
          </a:p>
          <a:p>
            <a:pPr marL="342900" indent="-342900">
              <a:buFont typeface="+mj-lt"/>
              <a:buAutoNum type="arabicPeriod"/>
            </a:pPr>
            <a:r>
              <a:rPr lang="en-US" sz="2800" dirty="0">
                <a:solidFill>
                  <a:srgbClr val="282828"/>
                </a:solidFill>
              </a:rPr>
              <a:t>E</a:t>
            </a:r>
            <a:r>
              <a:rPr lang="en-US" sz="2800" b="0" i="0" dirty="0">
                <a:solidFill>
                  <a:srgbClr val="282828"/>
                </a:solidFill>
                <a:effectLst/>
              </a:rPr>
              <a:t>mployees who find work highly meaningful are 69% less likely to plan on quitting within the next 6 months and have job tenures that are 7.4 months longer on average.</a:t>
            </a:r>
          </a:p>
          <a:p>
            <a:pPr marL="342900" indent="-342900">
              <a:buFont typeface="+mj-lt"/>
              <a:buAutoNum type="arabicPeriod"/>
            </a:pPr>
            <a:r>
              <a:rPr lang="en-US" sz="2800" dirty="0"/>
              <a:t>Organizations need to proactively support the pursuit of personal growth and development.</a:t>
            </a:r>
          </a:p>
          <a:p>
            <a:endParaRPr lang="en-US" dirty="0"/>
          </a:p>
        </p:txBody>
      </p:sp>
    </p:spTree>
    <p:extLst>
      <p:ext uri="{BB962C8B-B14F-4D97-AF65-F5344CB8AC3E}">
        <p14:creationId xmlns:p14="http://schemas.microsoft.com/office/powerpoint/2010/main" val="28417140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4" name="Rectangle 9">
            <a:extLst>
              <a:ext uri="{FF2B5EF4-FFF2-40B4-BE49-F238E27FC236}">
                <a16:creationId xmlns:a16="http://schemas.microsoft.com/office/drawing/2014/main" id="{856F0283-88F7-4156-A9F2-05A8C088C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1">
            <a:extLst>
              <a:ext uri="{FF2B5EF4-FFF2-40B4-BE49-F238E27FC236}">
                <a16:creationId xmlns:a16="http://schemas.microsoft.com/office/drawing/2014/main" id="{0532B2B2-6094-43C4-9F8C-62F8CCB6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le 1">
            <a:extLst>
              <a:ext uri="{FF2B5EF4-FFF2-40B4-BE49-F238E27FC236}">
                <a16:creationId xmlns:a16="http://schemas.microsoft.com/office/drawing/2014/main" id="{67DBB123-8F53-CE0E-0245-0922822973BE}"/>
              </a:ext>
            </a:extLst>
          </p:cNvPr>
          <p:cNvSpPr>
            <a:spLocks noGrp="1"/>
          </p:cNvSpPr>
          <p:nvPr>
            <p:ph type="ctrTitle"/>
          </p:nvPr>
        </p:nvSpPr>
        <p:spPr>
          <a:xfrm>
            <a:off x="1409078" y="482171"/>
            <a:ext cx="4960388" cy="1912164"/>
          </a:xfrm>
        </p:spPr>
        <p:txBody>
          <a:bodyPr>
            <a:normAutofit/>
          </a:bodyPr>
          <a:lstStyle/>
          <a:p>
            <a:r>
              <a:rPr lang="en-US" sz="3400" dirty="0"/>
              <a:t>We’re on a mission to revolutionize corporate culture and leadership.</a:t>
            </a:r>
          </a:p>
        </p:txBody>
      </p:sp>
      <p:cxnSp>
        <p:nvCxnSpPr>
          <p:cNvPr id="26" name="Straight Connector 13">
            <a:extLst>
              <a:ext uri="{FF2B5EF4-FFF2-40B4-BE49-F238E27FC236}">
                <a16:creationId xmlns:a16="http://schemas.microsoft.com/office/drawing/2014/main" id="{C67059AD-6209-40DC-A746-1390D850FB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960388"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7" name="Group 15">
            <a:extLst>
              <a:ext uri="{FF2B5EF4-FFF2-40B4-BE49-F238E27FC236}">
                <a16:creationId xmlns:a16="http://schemas.microsoft.com/office/drawing/2014/main" id="{9875FB44-3446-426C-AA71-B6228AFFD5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99254" y="482171"/>
            <a:ext cx="4652668" cy="5149101"/>
            <a:chOff x="6885125" y="583365"/>
            <a:chExt cx="4652668" cy="5181928"/>
          </a:xfrm>
        </p:grpSpPr>
        <p:sp>
          <p:nvSpPr>
            <p:cNvPr id="17" name="Rectangle 16">
              <a:extLst>
                <a:ext uri="{FF2B5EF4-FFF2-40B4-BE49-F238E27FC236}">
                  <a16:creationId xmlns:a16="http://schemas.microsoft.com/office/drawing/2014/main" id="{CE9FCCDC-43BA-4086-8A5E-83A77A40A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85125" y="583365"/>
              <a:ext cx="4652668"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17">
              <a:extLst>
                <a:ext uri="{FF2B5EF4-FFF2-40B4-BE49-F238E27FC236}">
                  <a16:creationId xmlns:a16="http://schemas.microsoft.com/office/drawing/2014/main" id="{2D4D4223-F2FD-44C5-B8B3-C58FB4185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25358" y="915807"/>
              <a:ext cx="400124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5" name="Picture 4" descr="A picture containing text, person&#10;&#10;Description automatically generated">
            <a:extLst>
              <a:ext uri="{FF2B5EF4-FFF2-40B4-BE49-F238E27FC236}">
                <a16:creationId xmlns:a16="http://schemas.microsoft.com/office/drawing/2014/main" id="{CA285DFE-969D-AB52-1681-E4782DB86310}"/>
              </a:ext>
            </a:extLst>
          </p:cNvPr>
          <p:cNvPicPr>
            <a:picLocks noChangeAspect="1"/>
          </p:cNvPicPr>
          <p:nvPr/>
        </p:nvPicPr>
        <p:blipFill rotWithShape="1">
          <a:blip r:embed="rId2"/>
          <a:srcRect l="37494" r="4494"/>
          <a:stretch/>
        </p:blipFill>
        <p:spPr>
          <a:xfrm>
            <a:off x="7555450" y="1116345"/>
            <a:ext cx="3360025" cy="3866172"/>
          </a:xfrm>
          <a:prstGeom prst="rect">
            <a:avLst/>
          </a:prstGeom>
        </p:spPr>
      </p:pic>
      <p:pic>
        <p:nvPicPr>
          <p:cNvPr id="29" name="Picture 19">
            <a:extLst>
              <a:ext uri="{FF2B5EF4-FFF2-40B4-BE49-F238E27FC236}">
                <a16:creationId xmlns:a16="http://schemas.microsoft.com/office/drawing/2014/main" id="{C5A25AE9-BB09-4E49-9702-B01FB2FE27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1">
            <a:extLst>
              <a:ext uri="{FF2B5EF4-FFF2-40B4-BE49-F238E27FC236}">
                <a16:creationId xmlns:a16="http://schemas.microsoft.com/office/drawing/2014/main" id="{97B655F3-9B93-4D27-982D-1145D71443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074" name="Picture 2" descr="Spencer Jones - Owner and CEO - Jonesin' for | LinkedIn">
            <a:extLst>
              <a:ext uri="{FF2B5EF4-FFF2-40B4-BE49-F238E27FC236}">
                <a16:creationId xmlns:a16="http://schemas.microsoft.com/office/drawing/2014/main" id="{62B2548F-A874-D9BD-E9BA-0DAA3D725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4551" y="2730084"/>
            <a:ext cx="5369442" cy="134236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Profile photo of Sean Coe">
            <a:extLst>
              <a:ext uri="{FF2B5EF4-FFF2-40B4-BE49-F238E27FC236}">
                <a16:creationId xmlns:a16="http://schemas.microsoft.com/office/drawing/2014/main" id="{5F321A63-A1FE-DBD1-C233-AFF6DA25F2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6255" y="4302375"/>
            <a:ext cx="1593112" cy="1593112"/>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7093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p:cTn id="15" dur="1000" fill="hold"/>
                                        <p:tgtEl>
                                          <p:spTgt spid="3074"/>
                                        </p:tgtEl>
                                        <p:attrNameLst>
                                          <p:attrName>ppt_w</p:attrName>
                                        </p:attrNameLst>
                                      </p:cBhvr>
                                      <p:tavLst>
                                        <p:tav tm="0">
                                          <p:val>
                                            <p:fltVal val="0"/>
                                          </p:val>
                                        </p:tav>
                                        <p:tav tm="100000">
                                          <p:val>
                                            <p:strVal val="#ppt_w"/>
                                          </p:val>
                                        </p:tav>
                                      </p:tavLst>
                                    </p:anim>
                                    <p:anim calcmode="lin" valueType="num">
                                      <p:cBhvr>
                                        <p:cTn id="16" dur="1000" fill="hold"/>
                                        <p:tgtEl>
                                          <p:spTgt spid="3074"/>
                                        </p:tgtEl>
                                        <p:attrNameLst>
                                          <p:attrName>ppt_h</p:attrName>
                                        </p:attrNameLst>
                                      </p:cBhvr>
                                      <p:tavLst>
                                        <p:tav tm="0">
                                          <p:val>
                                            <p:fltVal val="0"/>
                                          </p:val>
                                        </p:tav>
                                        <p:tav tm="100000">
                                          <p:val>
                                            <p:strVal val="#ppt_h"/>
                                          </p:val>
                                        </p:tav>
                                      </p:tavLst>
                                    </p:anim>
                                    <p:anim calcmode="lin" valueType="num">
                                      <p:cBhvr>
                                        <p:cTn id="17" dur="1000" fill="hold"/>
                                        <p:tgtEl>
                                          <p:spTgt spid="3074"/>
                                        </p:tgtEl>
                                        <p:attrNameLst>
                                          <p:attrName>style.rotation</p:attrName>
                                        </p:attrNameLst>
                                      </p:cBhvr>
                                      <p:tavLst>
                                        <p:tav tm="0">
                                          <p:val>
                                            <p:fltVal val="90"/>
                                          </p:val>
                                        </p:tav>
                                        <p:tav tm="100000">
                                          <p:val>
                                            <p:fltVal val="0"/>
                                          </p:val>
                                        </p:tav>
                                      </p:tavLst>
                                    </p:anim>
                                    <p:animEffect transition="in" filter="fade">
                                      <p:cBhvr>
                                        <p:cTn id="18" dur="10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anim calcmode="lin" valueType="num">
                                      <p:cBhvr>
                                        <p:cTn id="23" dur="1000" fill="hold"/>
                                        <p:tgtEl>
                                          <p:spTgt spid="3076"/>
                                        </p:tgtEl>
                                        <p:attrNameLst>
                                          <p:attrName>ppt_w</p:attrName>
                                        </p:attrNameLst>
                                      </p:cBhvr>
                                      <p:tavLst>
                                        <p:tav tm="0">
                                          <p:val>
                                            <p:fltVal val="0"/>
                                          </p:val>
                                        </p:tav>
                                        <p:tav tm="100000">
                                          <p:val>
                                            <p:strVal val="#ppt_w"/>
                                          </p:val>
                                        </p:tav>
                                      </p:tavLst>
                                    </p:anim>
                                    <p:anim calcmode="lin" valueType="num">
                                      <p:cBhvr>
                                        <p:cTn id="24" dur="1000" fill="hold"/>
                                        <p:tgtEl>
                                          <p:spTgt spid="3076"/>
                                        </p:tgtEl>
                                        <p:attrNameLst>
                                          <p:attrName>ppt_h</p:attrName>
                                        </p:attrNameLst>
                                      </p:cBhvr>
                                      <p:tavLst>
                                        <p:tav tm="0">
                                          <p:val>
                                            <p:fltVal val="0"/>
                                          </p:val>
                                        </p:tav>
                                        <p:tav tm="100000">
                                          <p:val>
                                            <p:strVal val="#ppt_h"/>
                                          </p:val>
                                        </p:tav>
                                      </p:tavLst>
                                    </p:anim>
                                    <p:anim calcmode="lin" valueType="num">
                                      <p:cBhvr>
                                        <p:cTn id="25" dur="1000" fill="hold"/>
                                        <p:tgtEl>
                                          <p:spTgt spid="3076"/>
                                        </p:tgtEl>
                                        <p:attrNameLst>
                                          <p:attrName>style.rotation</p:attrName>
                                        </p:attrNameLst>
                                      </p:cBhvr>
                                      <p:tavLst>
                                        <p:tav tm="0">
                                          <p:val>
                                            <p:fltVal val="90"/>
                                          </p:val>
                                        </p:tav>
                                        <p:tav tm="100000">
                                          <p:val>
                                            <p:fltVal val="0"/>
                                          </p:val>
                                        </p:tav>
                                      </p:tavLst>
                                    </p:anim>
                                    <p:animEffect transition="in" filter="fade">
                                      <p:cBhvr>
                                        <p:cTn id="26"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122" name="Picture 2" descr="Please Place the Oxygen Mask on Yourself First – North Texas Counseling  Associates">
            <a:extLst>
              <a:ext uri="{FF2B5EF4-FFF2-40B4-BE49-F238E27FC236}">
                <a16:creationId xmlns:a16="http://schemas.microsoft.com/office/drawing/2014/main" id="{F7DE912F-5563-30F8-D379-F0CB9D9202E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31075" y="928938"/>
            <a:ext cx="85298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96412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s it time to challenge your career comfort zone? – Padraig Coaching &amp;  Consulting">
            <a:extLst>
              <a:ext uri="{FF2B5EF4-FFF2-40B4-BE49-F238E27FC236}">
                <a16:creationId xmlns:a16="http://schemas.microsoft.com/office/drawing/2014/main" id="{946A96F1-0788-4C0C-A06E-38267DC46DA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9971" y="3315890"/>
            <a:ext cx="4311468" cy="255454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ore Values Beyond Belief | Return on Integrity">
            <a:extLst>
              <a:ext uri="{FF2B5EF4-FFF2-40B4-BE49-F238E27FC236}">
                <a16:creationId xmlns:a16="http://schemas.microsoft.com/office/drawing/2014/main" id="{60A02736-46C8-4E5E-BB5A-272C6F6A57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47" b="-2"/>
          <a:stretch/>
        </p:blipFill>
        <p:spPr bwMode="auto">
          <a:xfrm>
            <a:off x="509971" y="238408"/>
            <a:ext cx="4309861" cy="2301803"/>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pic>
        <p:nvPicPr>
          <p:cNvPr id="2" name="Picture 2" descr="Five people jumping in a sunset on the beach">
            <a:extLst>
              <a:ext uri="{FF2B5EF4-FFF2-40B4-BE49-F238E27FC236}">
                <a16:creationId xmlns:a16="http://schemas.microsoft.com/office/drawing/2014/main" id="{1B78A3B4-382D-4214-B87A-484481C41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3928" y="294852"/>
            <a:ext cx="3314577" cy="22453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hart, diagram&#10;&#10;Description automatically generated">
            <a:extLst>
              <a:ext uri="{FF2B5EF4-FFF2-40B4-BE49-F238E27FC236}">
                <a16:creationId xmlns:a16="http://schemas.microsoft.com/office/drawing/2014/main" id="{ED18B3EA-5D77-4290-995A-4E87EE46FE8B}"/>
              </a:ext>
            </a:extLst>
          </p:cNvPr>
          <p:cNvPicPr>
            <a:picLocks noChangeAspect="1"/>
          </p:cNvPicPr>
          <p:nvPr/>
        </p:nvPicPr>
        <p:blipFill>
          <a:blip r:embed="rId6"/>
          <a:stretch>
            <a:fillRect/>
          </a:stretch>
        </p:blipFill>
        <p:spPr>
          <a:xfrm>
            <a:off x="5223701" y="311291"/>
            <a:ext cx="2560320" cy="2560320"/>
          </a:xfrm>
          <a:prstGeom prst="flowChartConnector">
            <a:avLst/>
          </a:prstGeom>
        </p:spPr>
      </p:pic>
      <p:pic>
        <p:nvPicPr>
          <p:cNvPr id="8194" name="Picture 2" descr="TLC (TV network) - Wikipedia">
            <a:extLst>
              <a:ext uri="{FF2B5EF4-FFF2-40B4-BE49-F238E27FC236}">
                <a16:creationId xmlns:a16="http://schemas.microsoft.com/office/drawing/2014/main" id="{E242863E-1C05-48C5-AB5F-E028432A30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8504" y="3999477"/>
            <a:ext cx="3810001" cy="18145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B283EFC-3DDA-47B1-A8EA-23EB5AC5D53B}"/>
              </a:ext>
            </a:extLst>
          </p:cNvPr>
          <p:cNvSpPr txBox="1"/>
          <p:nvPr/>
        </p:nvSpPr>
        <p:spPr>
          <a:xfrm>
            <a:off x="5223701" y="3245508"/>
            <a:ext cx="2266245" cy="2062103"/>
          </a:xfrm>
          <a:prstGeom prst="rect">
            <a:avLst/>
          </a:prstGeom>
          <a:noFill/>
        </p:spPr>
        <p:txBody>
          <a:bodyPr wrap="square">
            <a:spAutoFit/>
          </a:bodyPr>
          <a:lstStyle/>
          <a:p>
            <a:r>
              <a:rPr kumimoji="0" lang="en-US" sz="3200" b="0" i="0" u="none" strike="noStrike" kern="1200" cap="all" spc="0" normalizeH="0" baseline="0" noProof="0" dirty="0">
                <a:ln>
                  <a:noFill/>
                </a:ln>
                <a:solidFill>
                  <a:prstClr val="black"/>
                </a:solidFill>
                <a:effectLst/>
                <a:uLnTx/>
                <a:uFillTx/>
                <a:latin typeface="Gill Sans MT" panose="020B0502020104020203"/>
                <a:ea typeface="+mj-ea"/>
                <a:cs typeface="+mj-cs"/>
              </a:rPr>
              <a:t>5-step road map for a mindshift</a:t>
            </a:r>
            <a:endParaRPr lang="en-US" dirty="0"/>
          </a:p>
        </p:txBody>
      </p:sp>
    </p:spTree>
    <p:extLst>
      <p:ext uri="{BB962C8B-B14F-4D97-AF65-F5344CB8AC3E}">
        <p14:creationId xmlns:p14="http://schemas.microsoft.com/office/powerpoint/2010/main" val="2703995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wipe(down)">
                                      <p:cBhvr>
                                        <p:cTn id="7" dur="580">
                                          <p:stCondLst>
                                            <p:cond delay="0"/>
                                          </p:stCondLst>
                                        </p:cTn>
                                        <p:tgtEl>
                                          <p:spTgt spid="4106"/>
                                        </p:tgtEl>
                                      </p:cBhvr>
                                    </p:animEffect>
                                    <p:anim calcmode="lin" valueType="num">
                                      <p:cBhvr>
                                        <p:cTn id="8" dur="1822" tmFilter="0,0; 0.14,0.36; 0.43,0.73; 0.71,0.91; 1.0,1.0">
                                          <p:stCondLst>
                                            <p:cond delay="0"/>
                                          </p:stCondLst>
                                        </p:cTn>
                                        <p:tgtEl>
                                          <p:spTgt spid="410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0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0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0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06"/>
                                        </p:tgtEl>
                                        <p:attrNameLst>
                                          <p:attrName>ppt_y</p:attrName>
                                        </p:attrNameLst>
                                      </p:cBhvr>
                                      <p:tavLst>
                                        <p:tav tm="0" fmla="#ppt_y-sin(pi*$)/81">
                                          <p:val>
                                            <p:fltVal val="0"/>
                                          </p:val>
                                        </p:tav>
                                        <p:tav tm="100000">
                                          <p:val>
                                            <p:fltVal val="1"/>
                                          </p:val>
                                        </p:tav>
                                      </p:tavLst>
                                    </p:anim>
                                    <p:animScale>
                                      <p:cBhvr>
                                        <p:cTn id="13" dur="26">
                                          <p:stCondLst>
                                            <p:cond delay="650"/>
                                          </p:stCondLst>
                                        </p:cTn>
                                        <p:tgtEl>
                                          <p:spTgt spid="4106"/>
                                        </p:tgtEl>
                                      </p:cBhvr>
                                      <p:to x="100000" y="60000"/>
                                    </p:animScale>
                                    <p:animScale>
                                      <p:cBhvr>
                                        <p:cTn id="14" dur="166" decel="50000">
                                          <p:stCondLst>
                                            <p:cond delay="676"/>
                                          </p:stCondLst>
                                        </p:cTn>
                                        <p:tgtEl>
                                          <p:spTgt spid="4106"/>
                                        </p:tgtEl>
                                      </p:cBhvr>
                                      <p:to x="100000" y="100000"/>
                                    </p:animScale>
                                    <p:animScale>
                                      <p:cBhvr>
                                        <p:cTn id="15" dur="26">
                                          <p:stCondLst>
                                            <p:cond delay="1312"/>
                                          </p:stCondLst>
                                        </p:cTn>
                                        <p:tgtEl>
                                          <p:spTgt spid="4106"/>
                                        </p:tgtEl>
                                      </p:cBhvr>
                                      <p:to x="100000" y="80000"/>
                                    </p:animScale>
                                    <p:animScale>
                                      <p:cBhvr>
                                        <p:cTn id="16" dur="166" decel="50000">
                                          <p:stCondLst>
                                            <p:cond delay="1338"/>
                                          </p:stCondLst>
                                        </p:cTn>
                                        <p:tgtEl>
                                          <p:spTgt spid="4106"/>
                                        </p:tgtEl>
                                      </p:cBhvr>
                                      <p:to x="100000" y="100000"/>
                                    </p:animScale>
                                    <p:animScale>
                                      <p:cBhvr>
                                        <p:cTn id="17" dur="26">
                                          <p:stCondLst>
                                            <p:cond delay="1642"/>
                                          </p:stCondLst>
                                        </p:cTn>
                                        <p:tgtEl>
                                          <p:spTgt spid="4106"/>
                                        </p:tgtEl>
                                      </p:cBhvr>
                                      <p:to x="100000" y="90000"/>
                                    </p:animScale>
                                    <p:animScale>
                                      <p:cBhvr>
                                        <p:cTn id="18" dur="166" decel="50000">
                                          <p:stCondLst>
                                            <p:cond delay="1668"/>
                                          </p:stCondLst>
                                        </p:cTn>
                                        <p:tgtEl>
                                          <p:spTgt spid="4106"/>
                                        </p:tgtEl>
                                      </p:cBhvr>
                                      <p:to x="100000" y="100000"/>
                                    </p:animScale>
                                    <p:animScale>
                                      <p:cBhvr>
                                        <p:cTn id="19" dur="26">
                                          <p:stCondLst>
                                            <p:cond delay="1808"/>
                                          </p:stCondLst>
                                        </p:cTn>
                                        <p:tgtEl>
                                          <p:spTgt spid="4106"/>
                                        </p:tgtEl>
                                      </p:cBhvr>
                                      <p:to x="100000" y="95000"/>
                                    </p:animScale>
                                    <p:animScale>
                                      <p:cBhvr>
                                        <p:cTn id="20" dur="166" decel="50000">
                                          <p:stCondLst>
                                            <p:cond delay="1834"/>
                                          </p:stCondLst>
                                        </p:cTn>
                                        <p:tgtEl>
                                          <p:spTgt spid="410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80">
                                          <p:stCondLst>
                                            <p:cond delay="0"/>
                                          </p:stCondLst>
                                        </p:cTn>
                                        <p:tgtEl>
                                          <p:spTgt spid="2"/>
                                        </p:tgtEl>
                                      </p:cBhvr>
                                    </p:animEffect>
                                    <p:anim calcmode="lin" valueType="num">
                                      <p:cBhvr>
                                        <p:cTn id="4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9" dur="26">
                                          <p:stCondLst>
                                            <p:cond delay="650"/>
                                          </p:stCondLst>
                                        </p:cTn>
                                        <p:tgtEl>
                                          <p:spTgt spid="2"/>
                                        </p:tgtEl>
                                      </p:cBhvr>
                                      <p:to x="100000" y="60000"/>
                                    </p:animScale>
                                    <p:animScale>
                                      <p:cBhvr>
                                        <p:cTn id="50" dur="166" decel="50000">
                                          <p:stCondLst>
                                            <p:cond delay="676"/>
                                          </p:stCondLst>
                                        </p:cTn>
                                        <p:tgtEl>
                                          <p:spTgt spid="2"/>
                                        </p:tgtEl>
                                      </p:cBhvr>
                                      <p:to x="100000" y="100000"/>
                                    </p:animScale>
                                    <p:animScale>
                                      <p:cBhvr>
                                        <p:cTn id="51" dur="26">
                                          <p:stCondLst>
                                            <p:cond delay="1312"/>
                                          </p:stCondLst>
                                        </p:cTn>
                                        <p:tgtEl>
                                          <p:spTgt spid="2"/>
                                        </p:tgtEl>
                                      </p:cBhvr>
                                      <p:to x="100000" y="80000"/>
                                    </p:animScale>
                                    <p:animScale>
                                      <p:cBhvr>
                                        <p:cTn id="52" dur="166" decel="50000">
                                          <p:stCondLst>
                                            <p:cond delay="1338"/>
                                          </p:stCondLst>
                                        </p:cTn>
                                        <p:tgtEl>
                                          <p:spTgt spid="2"/>
                                        </p:tgtEl>
                                      </p:cBhvr>
                                      <p:to x="100000" y="100000"/>
                                    </p:animScale>
                                    <p:animScale>
                                      <p:cBhvr>
                                        <p:cTn id="53" dur="26">
                                          <p:stCondLst>
                                            <p:cond delay="1642"/>
                                          </p:stCondLst>
                                        </p:cTn>
                                        <p:tgtEl>
                                          <p:spTgt spid="2"/>
                                        </p:tgtEl>
                                      </p:cBhvr>
                                      <p:to x="100000" y="90000"/>
                                    </p:animScale>
                                    <p:animScale>
                                      <p:cBhvr>
                                        <p:cTn id="54" dur="166" decel="50000">
                                          <p:stCondLst>
                                            <p:cond delay="1668"/>
                                          </p:stCondLst>
                                        </p:cTn>
                                        <p:tgtEl>
                                          <p:spTgt spid="2"/>
                                        </p:tgtEl>
                                      </p:cBhvr>
                                      <p:to x="100000" y="100000"/>
                                    </p:animScale>
                                    <p:animScale>
                                      <p:cBhvr>
                                        <p:cTn id="55" dur="26">
                                          <p:stCondLst>
                                            <p:cond delay="1808"/>
                                          </p:stCondLst>
                                        </p:cTn>
                                        <p:tgtEl>
                                          <p:spTgt spid="2"/>
                                        </p:tgtEl>
                                      </p:cBhvr>
                                      <p:to x="100000" y="95000"/>
                                    </p:animScale>
                                    <p:animScale>
                                      <p:cBhvr>
                                        <p:cTn id="56" dur="166" decel="50000">
                                          <p:stCondLst>
                                            <p:cond delay="1834"/>
                                          </p:stCondLst>
                                        </p:cTn>
                                        <p:tgtEl>
                                          <p:spTgt spid="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2054"/>
                                        </p:tgtEl>
                                        <p:attrNameLst>
                                          <p:attrName>style.visibility</p:attrName>
                                        </p:attrNameLst>
                                      </p:cBhvr>
                                      <p:to>
                                        <p:strVal val="visible"/>
                                      </p:to>
                                    </p:set>
                                    <p:animEffect transition="in" filter="wipe(down)">
                                      <p:cBhvr>
                                        <p:cTn id="61" dur="580">
                                          <p:stCondLst>
                                            <p:cond delay="0"/>
                                          </p:stCondLst>
                                        </p:cTn>
                                        <p:tgtEl>
                                          <p:spTgt spid="2054"/>
                                        </p:tgtEl>
                                      </p:cBhvr>
                                    </p:animEffect>
                                    <p:anim calcmode="lin" valueType="num">
                                      <p:cBhvr>
                                        <p:cTn id="62" dur="1822"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05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05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054"/>
                                        </p:tgtEl>
                                        <p:attrNameLst>
                                          <p:attrName>ppt_y</p:attrName>
                                        </p:attrNameLst>
                                      </p:cBhvr>
                                      <p:tavLst>
                                        <p:tav tm="0" fmla="#ppt_y-sin(pi*$)/81">
                                          <p:val>
                                            <p:fltVal val="0"/>
                                          </p:val>
                                        </p:tav>
                                        <p:tav tm="100000">
                                          <p:val>
                                            <p:fltVal val="1"/>
                                          </p:val>
                                        </p:tav>
                                      </p:tavLst>
                                    </p:anim>
                                    <p:animScale>
                                      <p:cBhvr>
                                        <p:cTn id="67" dur="26">
                                          <p:stCondLst>
                                            <p:cond delay="650"/>
                                          </p:stCondLst>
                                        </p:cTn>
                                        <p:tgtEl>
                                          <p:spTgt spid="2054"/>
                                        </p:tgtEl>
                                      </p:cBhvr>
                                      <p:to x="100000" y="60000"/>
                                    </p:animScale>
                                    <p:animScale>
                                      <p:cBhvr>
                                        <p:cTn id="68" dur="166" decel="50000">
                                          <p:stCondLst>
                                            <p:cond delay="676"/>
                                          </p:stCondLst>
                                        </p:cTn>
                                        <p:tgtEl>
                                          <p:spTgt spid="2054"/>
                                        </p:tgtEl>
                                      </p:cBhvr>
                                      <p:to x="100000" y="100000"/>
                                    </p:animScale>
                                    <p:animScale>
                                      <p:cBhvr>
                                        <p:cTn id="69" dur="26">
                                          <p:stCondLst>
                                            <p:cond delay="1312"/>
                                          </p:stCondLst>
                                        </p:cTn>
                                        <p:tgtEl>
                                          <p:spTgt spid="2054"/>
                                        </p:tgtEl>
                                      </p:cBhvr>
                                      <p:to x="100000" y="80000"/>
                                    </p:animScale>
                                    <p:animScale>
                                      <p:cBhvr>
                                        <p:cTn id="70" dur="166" decel="50000">
                                          <p:stCondLst>
                                            <p:cond delay="1338"/>
                                          </p:stCondLst>
                                        </p:cTn>
                                        <p:tgtEl>
                                          <p:spTgt spid="2054"/>
                                        </p:tgtEl>
                                      </p:cBhvr>
                                      <p:to x="100000" y="100000"/>
                                    </p:animScale>
                                    <p:animScale>
                                      <p:cBhvr>
                                        <p:cTn id="71" dur="26">
                                          <p:stCondLst>
                                            <p:cond delay="1642"/>
                                          </p:stCondLst>
                                        </p:cTn>
                                        <p:tgtEl>
                                          <p:spTgt spid="2054"/>
                                        </p:tgtEl>
                                      </p:cBhvr>
                                      <p:to x="100000" y="90000"/>
                                    </p:animScale>
                                    <p:animScale>
                                      <p:cBhvr>
                                        <p:cTn id="72" dur="166" decel="50000">
                                          <p:stCondLst>
                                            <p:cond delay="1668"/>
                                          </p:stCondLst>
                                        </p:cTn>
                                        <p:tgtEl>
                                          <p:spTgt spid="2054"/>
                                        </p:tgtEl>
                                      </p:cBhvr>
                                      <p:to x="100000" y="100000"/>
                                    </p:animScale>
                                    <p:animScale>
                                      <p:cBhvr>
                                        <p:cTn id="73" dur="26">
                                          <p:stCondLst>
                                            <p:cond delay="1808"/>
                                          </p:stCondLst>
                                        </p:cTn>
                                        <p:tgtEl>
                                          <p:spTgt spid="2054"/>
                                        </p:tgtEl>
                                      </p:cBhvr>
                                      <p:to x="100000" y="95000"/>
                                    </p:animScale>
                                    <p:animScale>
                                      <p:cBhvr>
                                        <p:cTn id="74" dur="166" decel="50000">
                                          <p:stCondLst>
                                            <p:cond delay="1834"/>
                                          </p:stCondLst>
                                        </p:cTn>
                                        <p:tgtEl>
                                          <p:spTgt spid="2054"/>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8194"/>
                                        </p:tgtEl>
                                        <p:attrNameLst>
                                          <p:attrName>style.visibility</p:attrName>
                                        </p:attrNameLst>
                                      </p:cBhvr>
                                      <p:to>
                                        <p:strVal val="visible"/>
                                      </p:to>
                                    </p:set>
                                    <p:animEffect transition="in" filter="wipe(down)">
                                      <p:cBhvr>
                                        <p:cTn id="79" dur="580">
                                          <p:stCondLst>
                                            <p:cond delay="0"/>
                                          </p:stCondLst>
                                        </p:cTn>
                                        <p:tgtEl>
                                          <p:spTgt spid="8194"/>
                                        </p:tgtEl>
                                      </p:cBhvr>
                                    </p:animEffect>
                                    <p:anim calcmode="lin" valueType="num">
                                      <p:cBhvr>
                                        <p:cTn id="80"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85" dur="26">
                                          <p:stCondLst>
                                            <p:cond delay="650"/>
                                          </p:stCondLst>
                                        </p:cTn>
                                        <p:tgtEl>
                                          <p:spTgt spid="8194"/>
                                        </p:tgtEl>
                                      </p:cBhvr>
                                      <p:to x="100000" y="60000"/>
                                    </p:animScale>
                                    <p:animScale>
                                      <p:cBhvr>
                                        <p:cTn id="86" dur="166" decel="50000">
                                          <p:stCondLst>
                                            <p:cond delay="676"/>
                                          </p:stCondLst>
                                        </p:cTn>
                                        <p:tgtEl>
                                          <p:spTgt spid="8194"/>
                                        </p:tgtEl>
                                      </p:cBhvr>
                                      <p:to x="100000" y="100000"/>
                                    </p:animScale>
                                    <p:animScale>
                                      <p:cBhvr>
                                        <p:cTn id="87" dur="26">
                                          <p:stCondLst>
                                            <p:cond delay="1312"/>
                                          </p:stCondLst>
                                        </p:cTn>
                                        <p:tgtEl>
                                          <p:spTgt spid="8194"/>
                                        </p:tgtEl>
                                      </p:cBhvr>
                                      <p:to x="100000" y="80000"/>
                                    </p:animScale>
                                    <p:animScale>
                                      <p:cBhvr>
                                        <p:cTn id="88" dur="166" decel="50000">
                                          <p:stCondLst>
                                            <p:cond delay="1338"/>
                                          </p:stCondLst>
                                        </p:cTn>
                                        <p:tgtEl>
                                          <p:spTgt spid="8194"/>
                                        </p:tgtEl>
                                      </p:cBhvr>
                                      <p:to x="100000" y="100000"/>
                                    </p:animScale>
                                    <p:animScale>
                                      <p:cBhvr>
                                        <p:cTn id="89" dur="26">
                                          <p:stCondLst>
                                            <p:cond delay="1642"/>
                                          </p:stCondLst>
                                        </p:cTn>
                                        <p:tgtEl>
                                          <p:spTgt spid="8194"/>
                                        </p:tgtEl>
                                      </p:cBhvr>
                                      <p:to x="100000" y="90000"/>
                                    </p:animScale>
                                    <p:animScale>
                                      <p:cBhvr>
                                        <p:cTn id="90" dur="166" decel="50000">
                                          <p:stCondLst>
                                            <p:cond delay="1668"/>
                                          </p:stCondLst>
                                        </p:cTn>
                                        <p:tgtEl>
                                          <p:spTgt spid="8194"/>
                                        </p:tgtEl>
                                      </p:cBhvr>
                                      <p:to x="100000" y="100000"/>
                                    </p:animScale>
                                    <p:animScale>
                                      <p:cBhvr>
                                        <p:cTn id="91" dur="26">
                                          <p:stCondLst>
                                            <p:cond delay="1808"/>
                                          </p:stCondLst>
                                        </p:cTn>
                                        <p:tgtEl>
                                          <p:spTgt spid="8194"/>
                                        </p:tgtEl>
                                      </p:cBhvr>
                                      <p:to x="100000" y="95000"/>
                                    </p:animScale>
                                    <p:animScale>
                                      <p:cBhvr>
                                        <p:cTn id="92" dur="166" decel="50000">
                                          <p:stCondLst>
                                            <p:cond delay="1834"/>
                                          </p:stCondLst>
                                        </p:cTn>
                                        <p:tgtEl>
                                          <p:spTgt spid="819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290" name="Picture 2" descr="John C. Maxwell Quote: “Your core values are the deeply held beliefs that  authentically describe your soul.” (12 wallpapers) - Quotefancy">
            <a:extLst>
              <a:ext uri="{FF2B5EF4-FFF2-40B4-BE49-F238E27FC236}">
                <a16:creationId xmlns:a16="http://schemas.microsoft.com/office/drawing/2014/main" id="{47FE8A3A-4CB6-4029-9119-C7523E6EDA9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14550" y="832497"/>
            <a:ext cx="7951872" cy="4472928"/>
          </a:xfrm>
          <a:prstGeom prst="rect">
            <a:avLst/>
          </a:prstGeom>
          <a:noFill/>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690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21A4066-B261-49FE-952E-A0FE3EE75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Straight Connector 72">
            <a:extLst>
              <a:ext uri="{FF2B5EF4-FFF2-40B4-BE49-F238E27FC236}">
                <a16:creationId xmlns:a16="http://schemas.microsoft.com/office/drawing/2014/main" id="{381B4579-E2EA-4BD7-94FF-0A0BEE135C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E414EEEF-B03C-4779-B483-CC281CEE14A3}"/>
              </a:ext>
            </a:extLst>
          </p:cNvPr>
          <p:cNvSpPr>
            <a:spLocks noGrp="1"/>
          </p:cNvSpPr>
          <p:nvPr>
            <p:ph type="title"/>
          </p:nvPr>
        </p:nvSpPr>
        <p:spPr>
          <a:xfrm>
            <a:off x="1451580" y="804520"/>
            <a:ext cx="3530157" cy="1049235"/>
          </a:xfrm>
        </p:spPr>
        <p:txBody>
          <a:bodyPr>
            <a:normAutofit/>
          </a:bodyPr>
          <a:lstStyle/>
          <a:p>
            <a:r>
              <a:rPr lang="en-US" dirty="0"/>
              <a:t>PEAKS &amp; valleys</a:t>
            </a:r>
          </a:p>
        </p:txBody>
      </p:sp>
      <p:sp>
        <p:nvSpPr>
          <p:cNvPr id="75" name="Rectangle 74">
            <a:extLst>
              <a:ext uri="{FF2B5EF4-FFF2-40B4-BE49-F238E27FC236}">
                <a16:creationId xmlns:a16="http://schemas.microsoft.com/office/drawing/2014/main" id="{81958111-BC13-4D45-AB27-0C2C83F9B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Content Placeholder 2">
            <a:extLst>
              <a:ext uri="{FF2B5EF4-FFF2-40B4-BE49-F238E27FC236}">
                <a16:creationId xmlns:a16="http://schemas.microsoft.com/office/drawing/2014/main" id="{55472C52-7FB8-4C2B-AD57-0240C284A644}"/>
              </a:ext>
            </a:extLst>
          </p:cNvPr>
          <p:cNvSpPr>
            <a:spLocks noGrp="1"/>
          </p:cNvSpPr>
          <p:nvPr>
            <p:ph idx="1"/>
          </p:nvPr>
        </p:nvSpPr>
        <p:spPr>
          <a:xfrm>
            <a:off x="199518" y="1870567"/>
            <a:ext cx="5061097" cy="4109685"/>
          </a:xfrm>
        </p:spPr>
        <p:txBody>
          <a:bodyPr>
            <a:noAutofit/>
          </a:bodyPr>
          <a:lstStyle/>
          <a:p>
            <a:pPr marL="514350" indent="-514350">
              <a:lnSpc>
                <a:spcPct val="110000"/>
              </a:lnSpc>
              <a:buFont typeface="+mj-lt"/>
              <a:buAutoNum type="arabicPeriod"/>
            </a:pPr>
            <a:r>
              <a:rPr lang="en-US" sz="2400" dirty="0"/>
              <a:t>What energizes you and brings you joy and fulfillment?</a:t>
            </a:r>
          </a:p>
          <a:p>
            <a:pPr marL="514350" indent="-514350">
              <a:lnSpc>
                <a:spcPct val="110000"/>
              </a:lnSpc>
              <a:buFont typeface="+mj-lt"/>
              <a:buAutoNum type="arabicPeriod"/>
            </a:pPr>
            <a:r>
              <a:rPr lang="en-US" sz="2400" dirty="0"/>
              <a:t>What was a moment of difficulty when you might have failed?</a:t>
            </a:r>
          </a:p>
          <a:p>
            <a:pPr marL="514350" indent="-514350">
              <a:lnSpc>
                <a:spcPct val="110000"/>
              </a:lnSpc>
              <a:buFont typeface="+mj-lt"/>
              <a:buAutoNum type="arabicPeriod"/>
            </a:pPr>
            <a:r>
              <a:rPr lang="en-US" sz="2400" dirty="0"/>
              <a:t>When are you most motivated and inspired?</a:t>
            </a:r>
          </a:p>
          <a:p>
            <a:pPr marL="514350" indent="-514350">
              <a:lnSpc>
                <a:spcPct val="110000"/>
              </a:lnSpc>
              <a:buFont typeface="+mj-lt"/>
              <a:buAutoNum type="arabicPeriod"/>
            </a:pPr>
            <a:r>
              <a:rPr lang="en-US" sz="2400" dirty="0"/>
              <a:t>When do you feel disempowered?</a:t>
            </a:r>
          </a:p>
          <a:p>
            <a:pPr marL="514350" indent="-514350">
              <a:lnSpc>
                <a:spcPct val="110000"/>
              </a:lnSpc>
              <a:buFont typeface="+mj-lt"/>
              <a:buAutoNum type="arabicPeriod"/>
            </a:pPr>
            <a:r>
              <a:rPr lang="en-US" sz="2400" dirty="0"/>
              <a:t>What will your legacy look like when you look back on your life?</a:t>
            </a:r>
          </a:p>
        </p:txBody>
      </p:sp>
      <p:grpSp>
        <p:nvGrpSpPr>
          <p:cNvPr id="77" name="Group 76">
            <a:extLst>
              <a:ext uri="{FF2B5EF4-FFF2-40B4-BE49-F238E27FC236}">
                <a16:creationId xmlns:a16="http://schemas.microsoft.com/office/drawing/2014/main" id="{82188758-E18A-4CE5-9D03-F4BF5D887C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78" name="Rectangle 77">
              <a:extLst>
                <a:ext uri="{FF2B5EF4-FFF2-40B4-BE49-F238E27FC236}">
                  <a16:creationId xmlns:a16="http://schemas.microsoft.com/office/drawing/2014/main" id="{821513DD-C15F-4381-AEA6-ED9E5E218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CED2DE01-7F43-4858-85FC-27022DA78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6146" name="Picture 2" descr="God Is a God of the Hills and Valleys - Scripture Meaning and Promise">
            <a:extLst>
              <a:ext uri="{FF2B5EF4-FFF2-40B4-BE49-F238E27FC236}">
                <a16:creationId xmlns:a16="http://schemas.microsoft.com/office/drawing/2014/main" id="{D300D90B-E6D9-9762-F83D-0B6DF02BC6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 r="34833" b="-2"/>
          <a:stretch/>
        </p:blipFill>
        <p:spPr bwMode="auto">
          <a:xfrm>
            <a:off x="6093926" y="1116345"/>
            <a:ext cx="4821551" cy="386617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D42F4933-2ECF-4EE5-BCE4-F19E3CA609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3" name="Straight Connector 82">
            <a:extLst>
              <a:ext uri="{FF2B5EF4-FFF2-40B4-BE49-F238E27FC236}">
                <a16:creationId xmlns:a16="http://schemas.microsoft.com/office/drawing/2014/main" id="{C6FAC23C-014D-4AC5-AD1B-36F7D0E7EF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160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Core Values — Phoenix International Academy - Innovative School in South  Phoenix">
            <a:extLst>
              <a:ext uri="{FF2B5EF4-FFF2-40B4-BE49-F238E27FC236}">
                <a16:creationId xmlns:a16="http://schemas.microsoft.com/office/drawing/2014/main" id="{989450B3-EF2F-C2EA-A449-A7B973D8328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9749" y="1314450"/>
            <a:ext cx="8572501"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035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5" name="Picture 74">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7" name="Straight Connector 76">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220" name="Picture 4" descr="Smoked Sausage, Bacon &amp; Ham | Since 1933 | Nueske's">
            <a:extLst>
              <a:ext uri="{FF2B5EF4-FFF2-40B4-BE49-F238E27FC236}">
                <a16:creationId xmlns:a16="http://schemas.microsoft.com/office/drawing/2014/main" id="{210DE8C3-A7DA-43D6-9543-036EC9C9F19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26735" y="1247835"/>
            <a:ext cx="7538531" cy="364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4047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2A9EF4E-E171-415F-90D2-D1C697F2E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4712" y="45580"/>
            <a:ext cx="4517092" cy="6020932"/>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pic>
        <p:nvPicPr>
          <p:cNvPr id="7172" name="Picture 4" descr="Matthew Kelly finds success, influence as Catholic author and speaker |  National Catholic Reporter">
            <a:extLst>
              <a:ext uri="{FF2B5EF4-FFF2-40B4-BE49-F238E27FC236}">
                <a16:creationId xmlns:a16="http://schemas.microsoft.com/office/drawing/2014/main" id="{4FE7C9C3-31DF-4443-9641-42424305CE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96" y="3337401"/>
            <a:ext cx="4018844" cy="2691788"/>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5EE7C7-CCBC-258C-2891-ABF324F38A71}"/>
              </a:ext>
            </a:extLst>
          </p:cNvPr>
          <p:cNvSpPr txBox="1"/>
          <p:nvPr/>
        </p:nvSpPr>
        <p:spPr>
          <a:xfrm>
            <a:off x="1332138" y="716844"/>
            <a:ext cx="6102220" cy="584775"/>
          </a:xfrm>
          <a:prstGeom prst="rect">
            <a:avLst/>
          </a:prstGeom>
          <a:noFill/>
        </p:spPr>
        <p:txBody>
          <a:bodyPr wrap="square">
            <a:spAutoFit/>
          </a:bodyPr>
          <a:lstStyle/>
          <a:p>
            <a:r>
              <a:rPr kumimoji="0" lang="en-US" sz="3200" b="0" i="0" u="none" strike="noStrike" kern="1200" cap="all" spc="0" normalizeH="0" baseline="0" noProof="0" dirty="0">
                <a:ln>
                  <a:noFill/>
                </a:ln>
                <a:solidFill>
                  <a:prstClr val="black"/>
                </a:solidFill>
                <a:effectLst/>
                <a:uLnTx/>
                <a:uFillTx/>
                <a:latin typeface="Gill Sans MT" panose="020B0502020104020203"/>
                <a:ea typeface="+mj-ea"/>
                <a:cs typeface="+mj-cs"/>
              </a:rPr>
              <a:t>Are you broken?</a:t>
            </a:r>
            <a:endParaRPr lang="en-US" dirty="0"/>
          </a:p>
        </p:txBody>
      </p:sp>
      <p:sp>
        <p:nvSpPr>
          <p:cNvPr id="9" name="Title 1">
            <a:extLst>
              <a:ext uri="{FF2B5EF4-FFF2-40B4-BE49-F238E27FC236}">
                <a16:creationId xmlns:a16="http://schemas.microsoft.com/office/drawing/2014/main" id="{31AA1B4B-E741-225C-FEB0-A814CC1472B8}"/>
              </a:ext>
            </a:extLst>
          </p:cNvPr>
          <p:cNvSpPr txBox="1">
            <a:spLocks/>
          </p:cNvSpPr>
          <p:nvPr/>
        </p:nvSpPr>
        <p:spPr>
          <a:xfrm>
            <a:off x="9099477" y="4914274"/>
            <a:ext cx="2765858"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dirty="0"/>
              <a:t>kintsugi</a:t>
            </a:r>
          </a:p>
        </p:txBody>
      </p:sp>
      <p:pic>
        <p:nvPicPr>
          <p:cNvPr id="6146" name="Picture 2" descr="Life Is Messy: Matthew Kelly: 9781635822007 - Christianbook.com">
            <a:extLst>
              <a:ext uri="{FF2B5EF4-FFF2-40B4-BE49-F238E27FC236}">
                <a16:creationId xmlns:a16="http://schemas.microsoft.com/office/drawing/2014/main" id="{3A9B4571-E63D-0C7E-7EAD-6A1E3349D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3272" y="2189583"/>
            <a:ext cx="1614017" cy="2572139"/>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24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1000" fill="hold"/>
                                        <p:tgtEl>
                                          <p:spTgt spid="7172"/>
                                        </p:tgtEl>
                                        <p:attrNameLst>
                                          <p:attrName>ppt_w</p:attrName>
                                        </p:attrNameLst>
                                      </p:cBhvr>
                                      <p:tavLst>
                                        <p:tav tm="0">
                                          <p:val>
                                            <p:fltVal val="0"/>
                                          </p:val>
                                        </p:tav>
                                        <p:tav tm="100000">
                                          <p:val>
                                            <p:strVal val="#ppt_w"/>
                                          </p:val>
                                        </p:tav>
                                      </p:tavLst>
                                    </p:anim>
                                    <p:anim calcmode="lin" valueType="num">
                                      <p:cBhvr>
                                        <p:cTn id="8" dur="1000" fill="hold"/>
                                        <p:tgtEl>
                                          <p:spTgt spid="7172"/>
                                        </p:tgtEl>
                                        <p:attrNameLst>
                                          <p:attrName>ppt_h</p:attrName>
                                        </p:attrNameLst>
                                      </p:cBhvr>
                                      <p:tavLst>
                                        <p:tav tm="0">
                                          <p:val>
                                            <p:fltVal val="0"/>
                                          </p:val>
                                        </p:tav>
                                        <p:tav tm="100000">
                                          <p:val>
                                            <p:strVal val="#ppt_h"/>
                                          </p:val>
                                        </p:tav>
                                      </p:tavLst>
                                    </p:anim>
                                    <p:anim calcmode="lin" valueType="num">
                                      <p:cBhvr>
                                        <p:cTn id="9" dur="1000" fill="hold"/>
                                        <p:tgtEl>
                                          <p:spTgt spid="7172"/>
                                        </p:tgtEl>
                                        <p:attrNameLst>
                                          <p:attrName>style.rotation</p:attrName>
                                        </p:attrNameLst>
                                      </p:cBhvr>
                                      <p:tavLst>
                                        <p:tav tm="0">
                                          <p:val>
                                            <p:fltVal val="90"/>
                                          </p:val>
                                        </p:tav>
                                        <p:tav tm="100000">
                                          <p:val>
                                            <p:fltVal val="0"/>
                                          </p:val>
                                        </p:tav>
                                      </p:tavLst>
                                    </p:anim>
                                    <p:animEffect transition="in" filter="fade">
                                      <p:cBhvr>
                                        <p:cTn id="10" dur="1000"/>
                                        <p:tgtEl>
                                          <p:spTgt spid="717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 calcmode="lin" valueType="num">
                                      <p:cBhvr>
                                        <p:cTn id="23" dur="1000" fill="hold"/>
                                        <p:tgtEl>
                                          <p:spTgt spid="7170"/>
                                        </p:tgtEl>
                                        <p:attrNameLst>
                                          <p:attrName>ppt_w</p:attrName>
                                        </p:attrNameLst>
                                      </p:cBhvr>
                                      <p:tavLst>
                                        <p:tav tm="0">
                                          <p:val>
                                            <p:fltVal val="0"/>
                                          </p:val>
                                        </p:tav>
                                        <p:tav tm="100000">
                                          <p:val>
                                            <p:strVal val="#ppt_w"/>
                                          </p:val>
                                        </p:tav>
                                      </p:tavLst>
                                    </p:anim>
                                    <p:anim calcmode="lin" valueType="num">
                                      <p:cBhvr>
                                        <p:cTn id="24" dur="1000" fill="hold"/>
                                        <p:tgtEl>
                                          <p:spTgt spid="7170"/>
                                        </p:tgtEl>
                                        <p:attrNameLst>
                                          <p:attrName>ppt_h</p:attrName>
                                        </p:attrNameLst>
                                      </p:cBhvr>
                                      <p:tavLst>
                                        <p:tav tm="0">
                                          <p:val>
                                            <p:fltVal val="0"/>
                                          </p:val>
                                        </p:tav>
                                        <p:tav tm="100000">
                                          <p:val>
                                            <p:strVal val="#ppt_h"/>
                                          </p:val>
                                        </p:tav>
                                      </p:tavLst>
                                    </p:anim>
                                    <p:anim calcmode="lin" valueType="num">
                                      <p:cBhvr>
                                        <p:cTn id="25" dur="1000" fill="hold"/>
                                        <p:tgtEl>
                                          <p:spTgt spid="7170"/>
                                        </p:tgtEl>
                                        <p:attrNameLst>
                                          <p:attrName>style.rotation</p:attrName>
                                        </p:attrNameLst>
                                      </p:cBhvr>
                                      <p:tavLst>
                                        <p:tav tm="0">
                                          <p:val>
                                            <p:fltVal val="90"/>
                                          </p:val>
                                        </p:tav>
                                        <p:tav tm="100000">
                                          <p:val>
                                            <p:fltVal val="0"/>
                                          </p:val>
                                        </p:tav>
                                      </p:tavLst>
                                    </p:anim>
                                    <p:animEffect transition="in" filter="fade">
                                      <p:cBhvr>
                                        <p:cTn id="26" dur="1000"/>
                                        <p:tgtEl>
                                          <p:spTgt spid="717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6146"/>
                                        </p:tgtEl>
                                        <p:attrNameLst>
                                          <p:attrName>style.visibility</p:attrName>
                                        </p:attrNameLst>
                                      </p:cBhvr>
                                      <p:to>
                                        <p:strVal val="visible"/>
                                      </p:to>
                                    </p:set>
                                    <p:anim calcmode="lin" valueType="num">
                                      <p:cBhvr>
                                        <p:cTn id="31" dur="1000" fill="hold"/>
                                        <p:tgtEl>
                                          <p:spTgt spid="6146"/>
                                        </p:tgtEl>
                                        <p:attrNameLst>
                                          <p:attrName>ppt_w</p:attrName>
                                        </p:attrNameLst>
                                      </p:cBhvr>
                                      <p:tavLst>
                                        <p:tav tm="0">
                                          <p:val>
                                            <p:fltVal val="0"/>
                                          </p:val>
                                        </p:tav>
                                        <p:tav tm="100000">
                                          <p:val>
                                            <p:strVal val="#ppt_w"/>
                                          </p:val>
                                        </p:tav>
                                      </p:tavLst>
                                    </p:anim>
                                    <p:anim calcmode="lin" valueType="num">
                                      <p:cBhvr>
                                        <p:cTn id="32" dur="1000" fill="hold"/>
                                        <p:tgtEl>
                                          <p:spTgt spid="6146"/>
                                        </p:tgtEl>
                                        <p:attrNameLst>
                                          <p:attrName>ppt_h</p:attrName>
                                        </p:attrNameLst>
                                      </p:cBhvr>
                                      <p:tavLst>
                                        <p:tav tm="0">
                                          <p:val>
                                            <p:fltVal val="0"/>
                                          </p:val>
                                        </p:tav>
                                        <p:tav tm="100000">
                                          <p:val>
                                            <p:strVal val="#ppt_h"/>
                                          </p:val>
                                        </p:tav>
                                      </p:tavLst>
                                    </p:anim>
                                    <p:anim calcmode="lin" valueType="num">
                                      <p:cBhvr>
                                        <p:cTn id="33" dur="1000" fill="hold"/>
                                        <p:tgtEl>
                                          <p:spTgt spid="6146"/>
                                        </p:tgtEl>
                                        <p:attrNameLst>
                                          <p:attrName>style.rotation</p:attrName>
                                        </p:attrNameLst>
                                      </p:cBhvr>
                                      <p:tavLst>
                                        <p:tav tm="0">
                                          <p:val>
                                            <p:fltVal val="90"/>
                                          </p:val>
                                        </p:tav>
                                        <p:tav tm="100000">
                                          <p:val>
                                            <p:fltVal val="0"/>
                                          </p:val>
                                        </p:tav>
                                      </p:tavLst>
                                    </p:anim>
                                    <p:animEffect transition="in" filter="fade">
                                      <p:cBhvr>
                                        <p:cTn id="34"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ater Letter O PNG Images &amp; PSDs for Download | PixelSquid - S11224080F">
            <a:extLst>
              <a:ext uri="{FF2B5EF4-FFF2-40B4-BE49-F238E27FC236}">
                <a16:creationId xmlns:a16="http://schemas.microsoft.com/office/drawing/2014/main" id="{6C8495DE-974B-45CE-8A8E-01D772B5F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3072" y="-9523"/>
            <a:ext cx="1216378" cy="12163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Water Letter T by PixelSquid360 on Envato Elements">
            <a:extLst>
              <a:ext uri="{FF2B5EF4-FFF2-40B4-BE49-F238E27FC236}">
                <a16:creationId xmlns:a16="http://schemas.microsoft.com/office/drawing/2014/main" id="{3F62AE8B-16E6-4D05-930E-62EC1344B5D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863072" y="1206855"/>
            <a:ext cx="1216378" cy="12163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Water Letter H by PixelSquid360 on Envato Elements">
            <a:extLst>
              <a:ext uri="{FF2B5EF4-FFF2-40B4-BE49-F238E27FC236}">
                <a16:creationId xmlns:a16="http://schemas.microsoft.com/office/drawing/2014/main" id="{BF558AEB-3947-422A-AEF2-11CE71AC4A1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863072" y="2423233"/>
            <a:ext cx="1216378" cy="12163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ater Letter E PNG Images &amp; PSDs for Download | PixelSquid - S112240647">
            <a:extLst>
              <a:ext uri="{FF2B5EF4-FFF2-40B4-BE49-F238E27FC236}">
                <a16:creationId xmlns:a16="http://schemas.microsoft.com/office/drawing/2014/main" id="{0761AF02-737A-485F-97E5-05D76A32E00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873989" y="3651418"/>
            <a:ext cx="1204571" cy="12045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Water Letter T by PixelSquid360 on Envato Elements">
            <a:extLst>
              <a:ext uri="{FF2B5EF4-FFF2-40B4-BE49-F238E27FC236}">
                <a16:creationId xmlns:a16="http://schemas.microsoft.com/office/drawing/2014/main" id="{EC42796B-5531-416E-9F0E-801374CA743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873989" y="4855989"/>
            <a:ext cx="1204571" cy="12045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8BD79C1-6E07-4E72-B345-45383A7CC1A5}"/>
              </a:ext>
            </a:extLst>
          </p:cNvPr>
          <p:cNvSpPr txBox="1"/>
          <p:nvPr/>
        </p:nvSpPr>
        <p:spPr>
          <a:xfrm>
            <a:off x="3998455" y="-110003"/>
            <a:ext cx="5013569" cy="6247864"/>
          </a:xfrm>
          <a:prstGeom prst="rect">
            <a:avLst/>
          </a:prstGeom>
          <a:noFill/>
        </p:spPr>
        <p:txBody>
          <a:bodyPr wrap="square" rtlCol="0">
            <a:spAutoFit/>
          </a:bodyPr>
          <a:lstStyle/>
          <a:p>
            <a:r>
              <a:rPr lang="en-US" sz="8000" dirty="0"/>
              <a:t>ptimism</a:t>
            </a:r>
          </a:p>
          <a:p>
            <a:r>
              <a:rPr lang="en-US" sz="8000" dirty="0"/>
              <a:t>rust</a:t>
            </a:r>
          </a:p>
          <a:p>
            <a:r>
              <a:rPr lang="en-US" sz="8000" dirty="0"/>
              <a:t>onesty</a:t>
            </a:r>
          </a:p>
          <a:p>
            <a:r>
              <a:rPr lang="en-US" sz="8000" dirty="0"/>
              <a:t>nthusiasm</a:t>
            </a:r>
          </a:p>
          <a:p>
            <a:r>
              <a:rPr lang="en-US" sz="8000" dirty="0"/>
              <a:t>eamwork</a:t>
            </a:r>
          </a:p>
        </p:txBody>
      </p:sp>
    </p:spTree>
    <p:extLst>
      <p:ext uri="{BB962C8B-B14F-4D97-AF65-F5344CB8AC3E}">
        <p14:creationId xmlns:p14="http://schemas.microsoft.com/office/powerpoint/2010/main" val="431626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s it time to challenge your career comfort zone? – Padraig Coaching &amp;  Consulting">
            <a:extLst>
              <a:ext uri="{FF2B5EF4-FFF2-40B4-BE49-F238E27FC236}">
                <a16:creationId xmlns:a16="http://schemas.microsoft.com/office/drawing/2014/main" id="{946A96F1-0788-4C0C-A06E-38267DC46DA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9971" y="3372334"/>
            <a:ext cx="4311468" cy="255454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ore Values Beyond Belief | Return on Integrity">
            <a:extLst>
              <a:ext uri="{FF2B5EF4-FFF2-40B4-BE49-F238E27FC236}">
                <a16:creationId xmlns:a16="http://schemas.microsoft.com/office/drawing/2014/main" id="{60A02736-46C8-4E5E-BB5A-272C6F6A57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47" b="-2"/>
          <a:stretch/>
        </p:blipFill>
        <p:spPr bwMode="auto">
          <a:xfrm>
            <a:off x="509971" y="238408"/>
            <a:ext cx="4309861" cy="23018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ive people jumping in a sunset on the beach">
            <a:extLst>
              <a:ext uri="{FF2B5EF4-FFF2-40B4-BE49-F238E27FC236}">
                <a16:creationId xmlns:a16="http://schemas.microsoft.com/office/drawing/2014/main" id="{1B78A3B4-382D-4214-B87A-484481C41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3928" y="294852"/>
            <a:ext cx="3314577" cy="22453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hart, diagram&#10;&#10;Description automatically generated">
            <a:extLst>
              <a:ext uri="{FF2B5EF4-FFF2-40B4-BE49-F238E27FC236}">
                <a16:creationId xmlns:a16="http://schemas.microsoft.com/office/drawing/2014/main" id="{ED18B3EA-5D77-4290-995A-4E87EE46FE8B}"/>
              </a:ext>
            </a:extLst>
          </p:cNvPr>
          <p:cNvPicPr>
            <a:picLocks noChangeAspect="1"/>
          </p:cNvPicPr>
          <p:nvPr/>
        </p:nvPicPr>
        <p:blipFill>
          <a:blip r:embed="rId6"/>
          <a:stretch>
            <a:fillRect/>
          </a:stretch>
        </p:blipFill>
        <p:spPr>
          <a:xfrm>
            <a:off x="5223701" y="251665"/>
            <a:ext cx="2560320" cy="2560320"/>
          </a:xfrm>
          <a:prstGeom prst="flowChartConnector">
            <a:avLst/>
          </a:prstGeom>
          <a:ln w="76200">
            <a:solidFill>
              <a:srgbClr val="FFFF00"/>
            </a:solidFill>
          </a:ln>
        </p:spPr>
      </p:pic>
      <p:pic>
        <p:nvPicPr>
          <p:cNvPr id="8194" name="Picture 2" descr="TLC (TV network) - Wikipedia">
            <a:extLst>
              <a:ext uri="{FF2B5EF4-FFF2-40B4-BE49-F238E27FC236}">
                <a16:creationId xmlns:a16="http://schemas.microsoft.com/office/drawing/2014/main" id="{E242863E-1C05-48C5-AB5F-E028432A30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8504" y="3999477"/>
            <a:ext cx="3810001" cy="18145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B283EFC-3DDA-47B1-A8EA-23EB5AC5D53B}"/>
              </a:ext>
            </a:extLst>
          </p:cNvPr>
          <p:cNvSpPr txBox="1"/>
          <p:nvPr/>
        </p:nvSpPr>
        <p:spPr>
          <a:xfrm>
            <a:off x="5223701" y="3245508"/>
            <a:ext cx="2266245" cy="2062103"/>
          </a:xfrm>
          <a:prstGeom prst="rect">
            <a:avLst/>
          </a:prstGeom>
          <a:noFill/>
        </p:spPr>
        <p:txBody>
          <a:bodyPr wrap="square">
            <a:spAutoFit/>
          </a:bodyPr>
          <a:lstStyle/>
          <a:p>
            <a:r>
              <a:rPr kumimoji="0" lang="en-US" sz="3200" b="0" i="0" u="none" strike="noStrike" kern="1200" cap="all" spc="0" normalizeH="0" baseline="0" noProof="0" dirty="0">
                <a:ln>
                  <a:noFill/>
                </a:ln>
                <a:solidFill>
                  <a:prstClr val="black"/>
                </a:solidFill>
                <a:effectLst/>
                <a:uLnTx/>
                <a:uFillTx/>
                <a:latin typeface="Gill Sans MT" panose="020B0502020104020203"/>
                <a:ea typeface="+mj-ea"/>
                <a:cs typeface="+mj-cs"/>
              </a:rPr>
              <a:t>5-step road map for a mindshift</a:t>
            </a:r>
            <a:endParaRPr lang="en-US" dirty="0"/>
          </a:p>
        </p:txBody>
      </p:sp>
    </p:spTree>
    <p:extLst>
      <p:ext uri="{BB962C8B-B14F-4D97-AF65-F5344CB8AC3E}">
        <p14:creationId xmlns:p14="http://schemas.microsoft.com/office/powerpoint/2010/main" val="2158592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diagram&#10;&#10;Description automatically generated">
            <a:extLst>
              <a:ext uri="{FF2B5EF4-FFF2-40B4-BE49-F238E27FC236}">
                <a16:creationId xmlns:a16="http://schemas.microsoft.com/office/drawing/2014/main" id="{DF41457E-1DBC-47AE-8B36-C24F7F155450}"/>
              </a:ext>
            </a:extLst>
          </p:cNvPr>
          <p:cNvPicPr>
            <a:picLocks noChangeAspect="1"/>
          </p:cNvPicPr>
          <p:nvPr/>
        </p:nvPicPr>
        <p:blipFill>
          <a:blip r:embed="rId3"/>
          <a:stretch>
            <a:fillRect/>
          </a:stretch>
        </p:blipFill>
        <p:spPr>
          <a:xfrm>
            <a:off x="788452" y="102637"/>
            <a:ext cx="6008087" cy="6008087"/>
          </a:xfrm>
          <a:prstGeom prst="flowChartConnector">
            <a:avLst/>
          </a:prstGeom>
        </p:spPr>
      </p:pic>
      <p:pic>
        <p:nvPicPr>
          <p:cNvPr id="7170" name="Picture 2" descr="Play, Teeter-Totter | Ready Go Logos">
            <a:extLst>
              <a:ext uri="{FF2B5EF4-FFF2-40B4-BE49-F238E27FC236}">
                <a16:creationId xmlns:a16="http://schemas.microsoft.com/office/drawing/2014/main" id="{7B0A6CDA-8E17-09CE-24B3-1D8A833C1B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2165" y="34406"/>
            <a:ext cx="3831820" cy="17106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mazon.com: Wooden Wobble - Balance Board and Stability Trainer for  Physical Therapy : Sports &amp;amp; Outdoors">
            <a:extLst>
              <a:ext uri="{FF2B5EF4-FFF2-40B4-BE49-F238E27FC236}">
                <a16:creationId xmlns:a16="http://schemas.microsoft.com/office/drawing/2014/main" id="{117BE4E8-C6F8-2C13-88DA-007123E81D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9505" y="4582790"/>
            <a:ext cx="3635430" cy="14252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xmlns:aink="http://schemas.microsoft.com/office/drawing/2016/ink">
        <mc:Choice Requires="p14 aink">
          <p:contentPart p14:bwMode="auto" r:id="rId6">
            <p14:nvContentPartPr>
              <p14:cNvPr id="3" name="Ink 2">
                <a:extLst>
                  <a:ext uri="{FF2B5EF4-FFF2-40B4-BE49-F238E27FC236}">
                    <a16:creationId xmlns:a16="http://schemas.microsoft.com/office/drawing/2014/main" id="{81F249BB-EDDC-7844-EAB9-7D492CA47983}"/>
                  </a:ext>
                </a:extLst>
              </p14:cNvPr>
              <p14:cNvContentPartPr/>
              <p14:nvPr/>
            </p14:nvContentPartPr>
            <p14:xfrm>
              <a:off x="1701134" y="2594294"/>
              <a:ext cx="360" cy="360"/>
            </p14:xfrm>
          </p:contentPart>
        </mc:Choice>
        <mc:Fallback xmlns="">
          <p:pic>
            <p:nvPicPr>
              <p:cNvPr id="3" name="Ink 2">
                <a:extLst>
                  <a:ext uri="{FF2B5EF4-FFF2-40B4-BE49-F238E27FC236}">
                    <a16:creationId xmlns:a16="http://schemas.microsoft.com/office/drawing/2014/main" id="{81F249BB-EDDC-7844-EAB9-7D492CA47983}"/>
                  </a:ext>
                </a:extLst>
              </p:cNvPr>
              <p:cNvPicPr/>
              <p:nvPr/>
            </p:nvPicPr>
            <p:blipFill>
              <a:blip r:embed="rId7"/>
              <a:stretch>
                <a:fillRect/>
              </a:stretch>
            </p:blipFill>
            <p:spPr>
              <a:xfrm>
                <a:off x="1692134" y="2585654"/>
                <a:ext cx="18000" cy="18000"/>
              </a:xfrm>
              <a:prstGeom prst="rect">
                <a:avLst/>
              </a:prstGeom>
            </p:spPr>
          </p:pic>
        </mc:Fallback>
      </mc:AlternateContent>
    </p:spTree>
    <p:extLst>
      <p:ext uri="{BB962C8B-B14F-4D97-AF65-F5344CB8AC3E}">
        <p14:creationId xmlns:p14="http://schemas.microsoft.com/office/powerpoint/2010/main" val="87934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42" name="Picture 2" descr="Harry S. Truman quote: Not all readers are leaders, but all leaders are  readers.">
            <a:extLst>
              <a:ext uri="{FF2B5EF4-FFF2-40B4-BE49-F238E27FC236}">
                <a16:creationId xmlns:a16="http://schemas.microsoft.com/office/drawing/2014/main" id="{536CBE5E-BA9C-42F8-941F-FF187A5F56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49750" y="1076325"/>
            <a:ext cx="8491436" cy="3990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61A0042-0BF6-CCF5-B869-88E6C5EAC04E}"/>
              </a:ext>
            </a:extLst>
          </p:cNvPr>
          <p:cNvSpPr txBox="1"/>
          <p:nvPr/>
        </p:nvSpPr>
        <p:spPr>
          <a:xfrm>
            <a:off x="5271018" y="1304424"/>
            <a:ext cx="4777857" cy="400110"/>
          </a:xfrm>
          <a:prstGeom prst="rect">
            <a:avLst/>
          </a:prstGeom>
          <a:noFill/>
        </p:spPr>
        <p:txBody>
          <a:bodyPr wrap="square">
            <a:spAutoFit/>
          </a:bodyPr>
          <a:lstStyle/>
          <a:p>
            <a:r>
              <a:rPr kumimoji="0" lang="en-US" sz="2000" b="0" i="0" u="none" strike="noStrike" kern="1200" cap="all" spc="0" normalizeH="0" baseline="0" noProof="0" dirty="0">
                <a:ln>
                  <a:noFill/>
                </a:ln>
                <a:solidFill>
                  <a:schemeClr val="bg1"/>
                </a:solidFill>
                <a:effectLst/>
                <a:uLnTx/>
                <a:uFillTx/>
                <a:latin typeface="Gill Sans MT" panose="020B0502020104020203"/>
                <a:ea typeface="+mj-ea"/>
                <a:cs typeface="+mj-cs"/>
              </a:rPr>
              <a:t>Personal growth &amp; development</a:t>
            </a:r>
            <a:endParaRPr lang="en-US" sz="2000" dirty="0">
              <a:solidFill>
                <a:schemeClr val="bg1"/>
              </a:solidFill>
            </a:endParaRPr>
          </a:p>
        </p:txBody>
      </p:sp>
    </p:spTree>
    <p:extLst>
      <p:ext uri="{BB962C8B-B14F-4D97-AF65-F5344CB8AC3E}">
        <p14:creationId xmlns:p14="http://schemas.microsoft.com/office/powerpoint/2010/main" val="20350845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338" name="Picture 2">
            <a:extLst>
              <a:ext uri="{FF2B5EF4-FFF2-40B4-BE49-F238E27FC236}">
                <a16:creationId xmlns:a16="http://schemas.microsoft.com/office/drawing/2014/main" id="{ACF2F92F-1D08-4A37-8516-1E392DB57E8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28434" y="1194334"/>
            <a:ext cx="8535131" cy="3755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2277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s it time to challenge your career comfort zone? – Padraig Coaching &amp;  Consulting">
            <a:extLst>
              <a:ext uri="{FF2B5EF4-FFF2-40B4-BE49-F238E27FC236}">
                <a16:creationId xmlns:a16="http://schemas.microsoft.com/office/drawing/2014/main" id="{946A96F1-0788-4C0C-A06E-38267DC46DA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9971" y="3372334"/>
            <a:ext cx="4311468" cy="255454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ore Values Beyond Belief | Return on Integrity">
            <a:extLst>
              <a:ext uri="{FF2B5EF4-FFF2-40B4-BE49-F238E27FC236}">
                <a16:creationId xmlns:a16="http://schemas.microsoft.com/office/drawing/2014/main" id="{60A02736-46C8-4E5E-BB5A-272C6F6A57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47" b="-2"/>
          <a:stretch/>
        </p:blipFill>
        <p:spPr bwMode="auto">
          <a:xfrm>
            <a:off x="509971" y="238408"/>
            <a:ext cx="4309861" cy="23018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ive people jumping in a sunset on the beach">
            <a:extLst>
              <a:ext uri="{FF2B5EF4-FFF2-40B4-BE49-F238E27FC236}">
                <a16:creationId xmlns:a16="http://schemas.microsoft.com/office/drawing/2014/main" id="{1B78A3B4-382D-4214-B87A-484481C41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3928" y="257529"/>
            <a:ext cx="3314577" cy="2245359"/>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pic>
        <p:nvPicPr>
          <p:cNvPr id="4" name="Picture 3" descr="Chart, diagram&#10;&#10;Description automatically generated">
            <a:extLst>
              <a:ext uri="{FF2B5EF4-FFF2-40B4-BE49-F238E27FC236}">
                <a16:creationId xmlns:a16="http://schemas.microsoft.com/office/drawing/2014/main" id="{ED18B3EA-5D77-4290-995A-4E87EE46FE8B}"/>
              </a:ext>
            </a:extLst>
          </p:cNvPr>
          <p:cNvPicPr>
            <a:picLocks noChangeAspect="1"/>
          </p:cNvPicPr>
          <p:nvPr/>
        </p:nvPicPr>
        <p:blipFill>
          <a:blip r:embed="rId6"/>
          <a:stretch>
            <a:fillRect/>
          </a:stretch>
        </p:blipFill>
        <p:spPr>
          <a:xfrm>
            <a:off x="5223701" y="288988"/>
            <a:ext cx="2560320" cy="2560320"/>
          </a:xfrm>
          <a:prstGeom prst="flowChartConnector">
            <a:avLst/>
          </a:prstGeom>
        </p:spPr>
      </p:pic>
      <p:pic>
        <p:nvPicPr>
          <p:cNvPr id="8194" name="Picture 2" descr="TLC (TV network) - Wikipedia">
            <a:extLst>
              <a:ext uri="{FF2B5EF4-FFF2-40B4-BE49-F238E27FC236}">
                <a16:creationId xmlns:a16="http://schemas.microsoft.com/office/drawing/2014/main" id="{E242863E-1C05-48C5-AB5F-E028432A30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8504" y="3999477"/>
            <a:ext cx="3810001" cy="18145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B283EFC-3DDA-47B1-A8EA-23EB5AC5D53B}"/>
              </a:ext>
            </a:extLst>
          </p:cNvPr>
          <p:cNvSpPr txBox="1"/>
          <p:nvPr/>
        </p:nvSpPr>
        <p:spPr>
          <a:xfrm>
            <a:off x="5223701" y="3245508"/>
            <a:ext cx="2266245" cy="2062103"/>
          </a:xfrm>
          <a:prstGeom prst="rect">
            <a:avLst/>
          </a:prstGeom>
          <a:noFill/>
        </p:spPr>
        <p:txBody>
          <a:bodyPr wrap="square">
            <a:spAutoFit/>
          </a:bodyPr>
          <a:lstStyle/>
          <a:p>
            <a:r>
              <a:rPr kumimoji="0" lang="en-US" sz="3200" b="0" i="0" u="none" strike="noStrike" kern="1200" cap="all" spc="0" normalizeH="0" baseline="0" noProof="0" dirty="0">
                <a:ln>
                  <a:noFill/>
                </a:ln>
                <a:solidFill>
                  <a:prstClr val="black"/>
                </a:solidFill>
                <a:effectLst/>
                <a:uLnTx/>
                <a:uFillTx/>
                <a:latin typeface="Gill Sans MT" panose="020B0502020104020203"/>
                <a:ea typeface="+mj-ea"/>
                <a:cs typeface="+mj-cs"/>
              </a:rPr>
              <a:t>5-step road map for a mindshift</a:t>
            </a:r>
            <a:endParaRPr lang="en-US" dirty="0"/>
          </a:p>
        </p:txBody>
      </p:sp>
    </p:spTree>
    <p:extLst>
      <p:ext uri="{BB962C8B-B14F-4D97-AF65-F5344CB8AC3E}">
        <p14:creationId xmlns:p14="http://schemas.microsoft.com/office/powerpoint/2010/main" val="500675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About Us: Developing Resources to Support Patient Engagement in Research  from the Patient Perspective | Arthritis, Joint Health &amp; Knowledge  Translation Research Program">
            <a:extLst>
              <a:ext uri="{FF2B5EF4-FFF2-40B4-BE49-F238E27FC236}">
                <a16:creationId xmlns:a16="http://schemas.microsoft.com/office/drawing/2014/main" id="{31483444-E048-443F-8AE5-EAD4336A2A5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3036438"/>
            <a:ext cx="5653954" cy="312381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Word &quot;Make&quot; Concept And Theme Painted In Watercolor Ink On.. Stock  Photo, Picture And Royalty Free Image. Image 66187554.">
            <a:extLst>
              <a:ext uri="{FF2B5EF4-FFF2-40B4-BE49-F238E27FC236}">
                <a16:creationId xmlns:a16="http://schemas.microsoft.com/office/drawing/2014/main" id="{8587AA2A-4860-4B2F-9115-C7DE0801C11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350087" y="0"/>
            <a:ext cx="6823844" cy="45983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ifferences Word Cloud Isolated On A White Background Royalty Free  Cliparts, Vectors, And Stock Illustration. Image 153157638.">
            <a:extLst>
              <a:ext uri="{FF2B5EF4-FFF2-40B4-BE49-F238E27FC236}">
                <a16:creationId xmlns:a16="http://schemas.microsoft.com/office/drawing/2014/main" id="{E7E64B9B-C0BA-2243-0940-998CD7A5CB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332829" cy="33105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better Logo | Free Logo Design Tool from Flaming Text">
            <a:extLst>
              <a:ext uri="{FF2B5EF4-FFF2-40B4-BE49-F238E27FC236}">
                <a16:creationId xmlns:a16="http://schemas.microsoft.com/office/drawing/2014/main" id="{B7950421-15FA-6306-91A0-E3F1D73DE53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368156" y="3340359"/>
            <a:ext cx="6805775" cy="2819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5473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 calcmode="lin" valueType="num">
                                      <p:cBhvr>
                                        <p:cTn id="15" dur="1000" fill="hold"/>
                                        <p:tgtEl>
                                          <p:spTgt spid="1030"/>
                                        </p:tgtEl>
                                        <p:attrNameLst>
                                          <p:attrName>ppt_w</p:attrName>
                                        </p:attrNameLst>
                                      </p:cBhvr>
                                      <p:tavLst>
                                        <p:tav tm="0">
                                          <p:val>
                                            <p:fltVal val="0"/>
                                          </p:val>
                                        </p:tav>
                                        <p:tav tm="100000">
                                          <p:val>
                                            <p:strVal val="#ppt_w"/>
                                          </p:val>
                                        </p:tav>
                                      </p:tavLst>
                                    </p:anim>
                                    <p:anim calcmode="lin" valueType="num">
                                      <p:cBhvr>
                                        <p:cTn id="16" dur="1000" fill="hold"/>
                                        <p:tgtEl>
                                          <p:spTgt spid="1030"/>
                                        </p:tgtEl>
                                        <p:attrNameLst>
                                          <p:attrName>ppt_h</p:attrName>
                                        </p:attrNameLst>
                                      </p:cBhvr>
                                      <p:tavLst>
                                        <p:tav tm="0">
                                          <p:val>
                                            <p:fltVal val="0"/>
                                          </p:val>
                                        </p:tav>
                                        <p:tav tm="100000">
                                          <p:val>
                                            <p:strVal val="#ppt_h"/>
                                          </p:val>
                                        </p:tav>
                                      </p:tavLst>
                                    </p:anim>
                                    <p:anim calcmode="lin" valueType="num">
                                      <p:cBhvr>
                                        <p:cTn id="17" dur="1000" fill="hold"/>
                                        <p:tgtEl>
                                          <p:spTgt spid="1030"/>
                                        </p:tgtEl>
                                        <p:attrNameLst>
                                          <p:attrName>style.rotation</p:attrName>
                                        </p:attrNameLst>
                                      </p:cBhvr>
                                      <p:tavLst>
                                        <p:tav tm="0">
                                          <p:val>
                                            <p:fltVal val="90"/>
                                          </p:val>
                                        </p:tav>
                                        <p:tav tm="100000">
                                          <p:val>
                                            <p:fltVal val="0"/>
                                          </p:val>
                                        </p:tav>
                                      </p:tavLst>
                                    </p:anim>
                                    <p:animEffect transition="in" filter="fade">
                                      <p:cBhvr>
                                        <p:cTn id="18" dur="1000"/>
                                        <p:tgtEl>
                                          <p:spTgt spid="103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DE5115-89C8-4B9C-B0E8-78A15C20C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A6402E2-72CC-4683-9B83-11265402E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How Many People Have Ever Lived On Earth? - WorldAtlas">
            <a:extLst>
              <a:ext uri="{FF2B5EF4-FFF2-40B4-BE49-F238E27FC236}">
                <a16:creationId xmlns:a16="http://schemas.microsoft.com/office/drawing/2014/main" id="{E1C7885E-4158-EA14-AC79-5E34A0806C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43" r="1" b="22554"/>
          <a:stretch/>
        </p:blipFill>
        <p:spPr bwMode="auto">
          <a:xfrm>
            <a:off x="2269237" y="1247835"/>
            <a:ext cx="7653528" cy="364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966316"/>
      </p:ext>
    </p:extLst>
  </p:cSld>
  <p:clrMapOvr>
    <a:masterClrMapping/>
  </p:clrMapOvr>
  <p:transition spd="slow">
    <p:comb/>
  </p:transition>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DE5115-89C8-4B9C-B0E8-78A15C20C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A6402E2-72CC-4683-9B83-11265402E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Image result for martin luther king jr day 2020">
            <a:extLst>
              <a:ext uri="{FF2B5EF4-FFF2-40B4-BE49-F238E27FC236}">
                <a16:creationId xmlns:a16="http://schemas.microsoft.com/office/drawing/2014/main" id="{DCB862FC-AC22-44E3-172F-AE1760B04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923" y="882808"/>
            <a:ext cx="6896153" cy="4378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1234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DE5115-89C8-4B9C-B0E8-78A15C20C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A6402E2-72CC-4683-9B83-11265402E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2" descr="All In: Diversity, Inclusion and Equity in Education - Montgomery County  Public Schools">
            <a:extLst>
              <a:ext uri="{FF2B5EF4-FFF2-40B4-BE49-F238E27FC236}">
                <a16:creationId xmlns:a16="http://schemas.microsoft.com/office/drawing/2014/main" id="{FB6B9BCE-F9AA-5C4A-60FC-0FCEC57146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698" r="1" b="14886"/>
          <a:stretch/>
        </p:blipFill>
        <p:spPr bwMode="auto">
          <a:xfrm>
            <a:off x="2269237" y="1247835"/>
            <a:ext cx="7653528" cy="364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173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4578" name="Picture 2" descr="Preparing a Technical Session Presentation">
            <a:extLst>
              <a:ext uri="{FF2B5EF4-FFF2-40B4-BE49-F238E27FC236}">
                <a16:creationId xmlns:a16="http://schemas.microsoft.com/office/drawing/2014/main" id="{02BD0338-2E9E-50C3-173E-D7FFDCE1C2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36" b="23131"/>
          <a:stretch/>
        </p:blipFill>
        <p:spPr bwMode="auto">
          <a:xfrm>
            <a:off x="20" y="10"/>
            <a:ext cx="12191980" cy="6121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82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CAC3D59-B18E-47AC-BAC4-6D40C9C4F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60D0E55C-3C32-4FD2-A2F8-EEA12C285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solidFill>
            <a:srgbClr val="FFFFFF"/>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81FEC21E-102D-426A-9A93-48E62F378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4256" y="910754"/>
            <a:ext cx="8303491" cy="4322618"/>
          </a:xfrm>
          <a:prstGeom prst="rect">
            <a:avLst/>
          </a:prstGeom>
          <a:solidFill>
            <a:srgbClr val="FFFF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MCA Training International - The Human Iceberg">
            <a:extLst>
              <a:ext uri="{FF2B5EF4-FFF2-40B4-BE49-F238E27FC236}">
                <a16:creationId xmlns:a16="http://schemas.microsoft.com/office/drawing/2014/main" id="{E96A0B7A-77C9-1976-E146-687117F1D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178" y="910754"/>
            <a:ext cx="8237644" cy="43226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10/90 - Registration">
            <a:extLst>
              <a:ext uri="{FF2B5EF4-FFF2-40B4-BE49-F238E27FC236}">
                <a16:creationId xmlns:a16="http://schemas.microsoft.com/office/drawing/2014/main" id="{314B997E-C477-BD58-90B3-4BC6A0B48C2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44253" y="4276140"/>
            <a:ext cx="1599047" cy="9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1364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350688DC-9D3F-4F59-AD06-35CA75B83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7748" y="1133558"/>
            <a:ext cx="1773105" cy="1773105"/>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 name="Picture 2" descr="A television screen showing a group of men in suits&#10;&#10;Description automatically generated with low confidence">
            <a:extLst>
              <a:ext uri="{FF2B5EF4-FFF2-40B4-BE49-F238E27FC236}">
                <a16:creationId xmlns:a16="http://schemas.microsoft.com/office/drawing/2014/main" id="{20267B32-339D-4A36-3244-1EC61EC59035}"/>
              </a:ext>
            </a:extLst>
          </p:cNvPr>
          <p:cNvPicPr>
            <a:picLocks noChangeAspect="1"/>
          </p:cNvPicPr>
          <p:nvPr/>
        </p:nvPicPr>
        <p:blipFill>
          <a:blip r:embed="rId3"/>
          <a:stretch>
            <a:fillRect/>
          </a:stretch>
        </p:blipFill>
        <p:spPr>
          <a:xfrm>
            <a:off x="5396111" y="821094"/>
            <a:ext cx="5365262" cy="4021494"/>
          </a:xfrm>
          <a:prstGeom prst="rect">
            <a:avLst/>
          </a:prstGeom>
          <a:ln w="38100">
            <a:solidFill>
              <a:srgbClr val="0070C0"/>
            </a:solidFill>
          </a:ln>
        </p:spPr>
      </p:pic>
      <p:pic>
        <p:nvPicPr>
          <p:cNvPr id="5" name="Picture 4">
            <a:extLst>
              <a:ext uri="{FF2B5EF4-FFF2-40B4-BE49-F238E27FC236}">
                <a16:creationId xmlns:a16="http://schemas.microsoft.com/office/drawing/2014/main" id="{79F00FC3-A493-6470-7FC4-2D0AD53E83E2}"/>
              </a:ext>
            </a:extLst>
          </p:cNvPr>
          <p:cNvPicPr>
            <a:picLocks noChangeAspect="1"/>
          </p:cNvPicPr>
          <p:nvPr/>
        </p:nvPicPr>
        <p:blipFill>
          <a:blip r:embed="rId4"/>
          <a:stretch>
            <a:fillRect/>
          </a:stretch>
        </p:blipFill>
        <p:spPr>
          <a:xfrm>
            <a:off x="598603" y="3150801"/>
            <a:ext cx="4351397" cy="1691787"/>
          </a:xfrm>
          <a:prstGeom prst="rect">
            <a:avLst/>
          </a:prstGeom>
          <a:ln w="38100">
            <a:solidFill>
              <a:srgbClr val="FF0000"/>
            </a:solidFill>
          </a:ln>
        </p:spPr>
      </p:pic>
    </p:spTree>
    <p:extLst>
      <p:ext uri="{BB962C8B-B14F-4D97-AF65-F5344CB8AC3E}">
        <p14:creationId xmlns:p14="http://schemas.microsoft.com/office/powerpoint/2010/main" val="26561442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Capital City Hues10/15/15/Renee Moe Succeeds as United Way CEO">
            <a:extLst>
              <a:ext uri="{FF2B5EF4-FFF2-40B4-BE49-F238E27FC236}">
                <a16:creationId xmlns:a16="http://schemas.microsoft.com/office/drawing/2014/main" id="{6925719A-5DB2-408C-8603-5564FDEBD5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88" r="9659"/>
          <a:stretch/>
        </p:blipFill>
        <p:spPr bwMode="auto">
          <a:xfrm>
            <a:off x="3782178" y="518916"/>
            <a:ext cx="4627646" cy="4627648"/>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ln w="38100">
            <a:solidFill>
              <a:srgbClr val="FFC000"/>
            </a:solidFill>
          </a:ln>
          <a:extLst>
            <a:ext uri="{909E8E84-426E-40DD-AFC4-6F175D3DCCD1}">
              <a14:hiddenFill xmlns:a14="http://schemas.microsoft.com/office/drawing/2010/main">
                <a:solidFill>
                  <a:srgbClr val="FFFFFF"/>
                </a:solidFill>
              </a14:hiddenFill>
            </a:ext>
          </a:extLst>
        </p:spPr>
      </p:pic>
      <p:pic>
        <p:nvPicPr>
          <p:cNvPr id="4100" name="Picture 4" descr="Dora Zuniga | | madison.com">
            <a:extLst>
              <a:ext uri="{FF2B5EF4-FFF2-40B4-BE49-F238E27FC236}">
                <a16:creationId xmlns:a16="http://schemas.microsoft.com/office/drawing/2014/main" id="{73E361F5-73B4-4CFB-B66A-D849034D6C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17" r="24715" b="-2"/>
          <a:stretch/>
        </p:blipFill>
        <p:spPr bwMode="auto">
          <a:xfrm>
            <a:off x="1191441" y="1509221"/>
            <a:ext cx="2590737" cy="292695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06" name="Picture 10" descr="Profile photo of Art Taggart">
            <a:extLst>
              <a:ext uri="{FF2B5EF4-FFF2-40B4-BE49-F238E27FC236}">
                <a16:creationId xmlns:a16="http://schemas.microsoft.com/office/drawing/2014/main" id="{7F462A6F-74B8-4169-A445-478C16672D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930" b="2"/>
          <a:stretch/>
        </p:blipFill>
        <p:spPr bwMode="auto">
          <a:xfrm>
            <a:off x="8409824" y="1509221"/>
            <a:ext cx="2577829" cy="292695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4936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wipe(down)">
                                      <p:cBhvr>
                                        <p:cTn id="7" dur="580">
                                          <p:stCondLst>
                                            <p:cond delay="0"/>
                                          </p:stCondLst>
                                        </p:cTn>
                                        <p:tgtEl>
                                          <p:spTgt spid="4106"/>
                                        </p:tgtEl>
                                      </p:cBhvr>
                                    </p:animEffect>
                                    <p:anim calcmode="lin" valueType="num">
                                      <p:cBhvr>
                                        <p:cTn id="8" dur="1822" tmFilter="0,0; 0.14,0.36; 0.43,0.73; 0.71,0.91; 1.0,1.0">
                                          <p:stCondLst>
                                            <p:cond delay="0"/>
                                          </p:stCondLst>
                                        </p:cTn>
                                        <p:tgtEl>
                                          <p:spTgt spid="410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0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0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0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06"/>
                                        </p:tgtEl>
                                        <p:attrNameLst>
                                          <p:attrName>ppt_y</p:attrName>
                                        </p:attrNameLst>
                                      </p:cBhvr>
                                      <p:tavLst>
                                        <p:tav tm="0" fmla="#ppt_y-sin(pi*$)/81">
                                          <p:val>
                                            <p:fltVal val="0"/>
                                          </p:val>
                                        </p:tav>
                                        <p:tav tm="100000">
                                          <p:val>
                                            <p:fltVal val="1"/>
                                          </p:val>
                                        </p:tav>
                                      </p:tavLst>
                                    </p:anim>
                                    <p:animScale>
                                      <p:cBhvr>
                                        <p:cTn id="13" dur="26">
                                          <p:stCondLst>
                                            <p:cond delay="650"/>
                                          </p:stCondLst>
                                        </p:cTn>
                                        <p:tgtEl>
                                          <p:spTgt spid="4106"/>
                                        </p:tgtEl>
                                      </p:cBhvr>
                                      <p:to x="100000" y="60000"/>
                                    </p:animScale>
                                    <p:animScale>
                                      <p:cBhvr>
                                        <p:cTn id="14" dur="166" decel="50000">
                                          <p:stCondLst>
                                            <p:cond delay="676"/>
                                          </p:stCondLst>
                                        </p:cTn>
                                        <p:tgtEl>
                                          <p:spTgt spid="4106"/>
                                        </p:tgtEl>
                                      </p:cBhvr>
                                      <p:to x="100000" y="100000"/>
                                    </p:animScale>
                                    <p:animScale>
                                      <p:cBhvr>
                                        <p:cTn id="15" dur="26">
                                          <p:stCondLst>
                                            <p:cond delay="1312"/>
                                          </p:stCondLst>
                                        </p:cTn>
                                        <p:tgtEl>
                                          <p:spTgt spid="4106"/>
                                        </p:tgtEl>
                                      </p:cBhvr>
                                      <p:to x="100000" y="80000"/>
                                    </p:animScale>
                                    <p:animScale>
                                      <p:cBhvr>
                                        <p:cTn id="16" dur="166" decel="50000">
                                          <p:stCondLst>
                                            <p:cond delay="1338"/>
                                          </p:stCondLst>
                                        </p:cTn>
                                        <p:tgtEl>
                                          <p:spTgt spid="4106"/>
                                        </p:tgtEl>
                                      </p:cBhvr>
                                      <p:to x="100000" y="100000"/>
                                    </p:animScale>
                                    <p:animScale>
                                      <p:cBhvr>
                                        <p:cTn id="17" dur="26">
                                          <p:stCondLst>
                                            <p:cond delay="1642"/>
                                          </p:stCondLst>
                                        </p:cTn>
                                        <p:tgtEl>
                                          <p:spTgt spid="4106"/>
                                        </p:tgtEl>
                                      </p:cBhvr>
                                      <p:to x="100000" y="90000"/>
                                    </p:animScale>
                                    <p:animScale>
                                      <p:cBhvr>
                                        <p:cTn id="18" dur="166" decel="50000">
                                          <p:stCondLst>
                                            <p:cond delay="1668"/>
                                          </p:stCondLst>
                                        </p:cTn>
                                        <p:tgtEl>
                                          <p:spTgt spid="4106"/>
                                        </p:tgtEl>
                                      </p:cBhvr>
                                      <p:to x="100000" y="100000"/>
                                    </p:animScale>
                                    <p:animScale>
                                      <p:cBhvr>
                                        <p:cTn id="19" dur="26">
                                          <p:stCondLst>
                                            <p:cond delay="1808"/>
                                          </p:stCondLst>
                                        </p:cTn>
                                        <p:tgtEl>
                                          <p:spTgt spid="4106"/>
                                        </p:tgtEl>
                                      </p:cBhvr>
                                      <p:to x="100000" y="95000"/>
                                    </p:animScale>
                                    <p:animScale>
                                      <p:cBhvr>
                                        <p:cTn id="20" dur="166" decel="50000">
                                          <p:stCondLst>
                                            <p:cond delay="1834"/>
                                          </p:stCondLst>
                                        </p:cTn>
                                        <p:tgtEl>
                                          <p:spTgt spid="410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wipe(down)">
                                      <p:cBhvr>
                                        <p:cTn id="25" dur="580">
                                          <p:stCondLst>
                                            <p:cond delay="0"/>
                                          </p:stCondLst>
                                        </p:cTn>
                                        <p:tgtEl>
                                          <p:spTgt spid="4100"/>
                                        </p:tgtEl>
                                      </p:cBhvr>
                                    </p:animEffect>
                                    <p:anim calcmode="lin" valueType="num">
                                      <p:cBhvr>
                                        <p:cTn id="26" dur="1822" tmFilter="0,0; 0.14,0.36; 0.43,0.73; 0.71,0.91; 1.0,1.0">
                                          <p:stCondLst>
                                            <p:cond delay="0"/>
                                          </p:stCondLst>
                                        </p:cTn>
                                        <p:tgtEl>
                                          <p:spTgt spid="410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10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10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10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100"/>
                                        </p:tgtEl>
                                        <p:attrNameLst>
                                          <p:attrName>ppt_y</p:attrName>
                                        </p:attrNameLst>
                                      </p:cBhvr>
                                      <p:tavLst>
                                        <p:tav tm="0" fmla="#ppt_y-sin(pi*$)/81">
                                          <p:val>
                                            <p:fltVal val="0"/>
                                          </p:val>
                                        </p:tav>
                                        <p:tav tm="100000">
                                          <p:val>
                                            <p:fltVal val="1"/>
                                          </p:val>
                                        </p:tav>
                                      </p:tavLst>
                                    </p:anim>
                                    <p:animScale>
                                      <p:cBhvr>
                                        <p:cTn id="31" dur="26">
                                          <p:stCondLst>
                                            <p:cond delay="650"/>
                                          </p:stCondLst>
                                        </p:cTn>
                                        <p:tgtEl>
                                          <p:spTgt spid="4100"/>
                                        </p:tgtEl>
                                      </p:cBhvr>
                                      <p:to x="100000" y="60000"/>
                                    </p:animScale>
                                    <p:animScale>
                                      <p:cBhvr>
                                        <p:cTn id="32" dur="166" decel="50000">
                                          <p:stCondLst>
                                            <p:cond delay="676"/>
                                          </p:stCondLst>
                                        </p:cTn>
                                        <p:tgtEl>
                                          <p:spTgt spid="4100"/>
                                        </p:tgtEl>
                                      </p:cBhvr>
                                      <p:to x="100000" y="100000"/>
                                    </p:animScale>
                                    <p:animScale>
                                      <p:cBhvr>
                                        <p:cTn id="33" dur="26">
                                          <p:stCondLst>
                                            <p:cond delay="1312"/>
                                          </p:stCondLst>
                                        </p:cTn>
                                        <p:tgtEl>
                                          <p:spTgt spid="4100"/>
                                        </p:tgtEl>
                                      </p:cBhvr>
                                      <p:to x="100000" y="80000"/>
                                    </p:animScale>
                                    <p:animScale>
                                      <p:cBhvr>
                                        <p:cTn id="34" dur="166" decel="50000">
                                          <p:stCondLst>
                                            <p:cond delay="1338"/>
                                          </p:stCondLst>
                                        </p:cTn>
                                        <p:tgtEl>
                                          <p:spTgt spid="4100"/>
                                        </p:tgtEl>
                                      </p:cBhvr>
                                      <p:to x="100000" y="100000"/>
                                    </p:animScale>
                                    <p:animScale>
                                      <p:cBhvr>
                                        <p:cTn id="35" dur="26">
                                          <p:stCondLst>
                                            <p:cond delay="1642"/>
                                          </p:stCondLst>
                                        </p:cTn>
                                        <p:tgtEl>
                                          <p:spTgt spid="4100"/>
                                        </p:tgtEl>
                                      </p:cBhvr>
                                      <p:to x="100000" y="90000"/>
                                    </p:animScale>
                                    <p:animScale>
                                      <p:cBhvr>
                                        <p:cTn id="36" dur="166" decel="50000">
                                          <p:stCondLst>
                                            <p:cond delay="1668"/>
                                          </p:stCondLst>
                                        </p:cTn>
                                        <p:tgtEl>
                                          <p:spTgt spid="4100"/>
                                        </p:tgtEl>
                                      </p:cBhvr>
                                      <p:to x="100000" y="100000"/>
                                    </p:animScale>
                                    <p:animScale>
                                      <p:cBhvr>
                                        <p:cTn id="37" dur="26">
                                          <p:stCondLst>
                                            <p:cond delay="1808"/>
                                          </p:stCondLst>
                                        </p:cTn>
                                        <p:tgtEl>
                                          <p:spTgt spid="4100"/>
                                        </p:tgtEl>
                                      </p:cBhvr>
                                      <p:to x="100000" y="95000"/>
                                    </p:animScale>
                                    <p:animScale>
                                      <p:cBhvr>
                                        <p:cTn id="38" dur="166" decel="50000">
                                          <p:stCondLst>
                                            <p:cond delay="1834"/>
                                          </p:stCondLst>
                                        </p:cTn>
                                        <p:tgtEl>
                                          <p:spTgt spid="410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CAC3D59-B18E-47AC-BAC4-6D40C9C4F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60D0E55C-3C32-4FD2-A2F8-EEA12C285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solidFill>
            <a:srgbClr val="FFFFFF"/>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81FEC21E-102D-426A-9A93-48E62F378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4256" y="910754"/>
            <a:ext cx="8303491" cy="4322618"/>
          </a:xfrm>
          <a:prstGeom prst="rect">
            <a:avLst/>
          </a:prstGeom>
          <a:solidFill>
            <a:srgbClr val="FFFF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90" name="Picture 2" descr="The quality of your life is directly related to how many uncomfortable  conversations you're willing to … | Conversation quotes, Inspirational  words, Positive quotes">
            <a:extLst>
              <a:ext uri="{FF2B5EF4-FFF2-40B4-BE49-F238E27FC236}">
                <a16:creationId xmlns:a16="http://schemas.microsoft.com/office/drawing/2014/main" id="{B1467118-2934-4F1C-93DF-B61BCB2CE04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40876" y="910754"/>
            <a:ext cx="4322618" cy="4322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10;&#10;Description automatically generated">
            <a:extLst>
              <a:ext uri="{FF2B5EF4-FFF2-40B4-BE49-F238E27FC236}">
                <a16:creationId xmlns:a16="http://schemas.microsoft.com/office/drawing/2014/main" id="{382EB68C-0231-724C-5242-DDD29AA0D306}"/>
              </a:ext>
            </a:extLst>
          </p:cNvPr>
          <p:cNvPicPr>
            <a:picLocks noChangeAspect="1"/>
          </p:cNvPicPr>
          <p:nvPr/>
        </p:nvPicPr>
        <p:blipFill>
          <a:blip r:embed="rId3"/>
          <a:stretch>
            <a:fillRect/>
          </a:stretch>
        </p:blipFill>
        <p:spPr>
          <a:xfrm>
            <a:off x="6848475" y="2145031"/>
            <a:ext cx="2861761" cy="1817219"/>
          </a:xfrm>
          <a:prstGeom prst="rect">
            <a:avLst/>
          </a:prstGeom>
        </p:spPr>
      </p:pic>
    </p:spTree>
    <p:extLst>
      <p:ext uri="{BB962C8B-B14F-4D97-AF65-F5344CB8AC3E}">
        <p14:creationId xmlns:p14="http://schemas.microsoft.com/office/powerpoint/2010/main" val="194731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72ECEC-CA57-4A01-8598-9A8585CD16C4}"/>
              </a:ext>
            </a:extLst>
          </p:cNvPr>
          <p:cNvSpPr>
            <a:spLocks noGrp="1"/>
          </p:cNvSpPr>
          <p:nvPr>
            <p:ph sz="quarter" idx="13"/>
          </p:nvPr>
        </p:nvSpPr>
        <p:spPr>
          <a:xfrm>
            <a:off x="5223803" y="1716946"/>
            <a:ext cx="3236195" cy="3424107"/>
          </a:xfrm>
        </p:spPr>
        <p:txBody>
          <a:bodyPr>
            <a:noAutofit/>
          </a:bodyPr>
          <a:lstStyle/>
          <a:p>
            <a:pPr marL="0" indent="0">
              <a:buNone/>
            </a:pPr>
            <a:r>
              <a:rPr lang="en-US" sz="9600" dirty="0"/>
              <a:t>he</a:t>
            </a:r>
          </a:p>
          <a:p>
            <a:pPr marL="0" indent="0">
              <a:buNone/>
            </a:pPr>
            <a:r>
              <a:rPr lang="en-US" sz="9600" dirty="0"/>
              <a:t>om’s</a:t>
            </a:r>
          </a:p>
        </p:txBody>
      </p:sp>
      <p:pic>
        <p:nvPicPr>
          <p:cNvPr id="5" name="Picture 2" descr="Amazon.com: Wooden Cross. Plain wood cross. Holy Land wood cross.Olive Wood  Cross. by Wood Cross: Home &amp; Kitchen">
            <a:extLst>
              <a:ext uri="{FF2B5EF4-FFF2-40B4-BE49-F238E27FC236}">
                <a16:creationId xmlns:a16="http://schemas.microsoft.com/office/drawing/2014/main" id="{FD1424AD-F897-4BDF-9C16-A97AAB102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888" y="3602478"/>
            <a:ext cx="802849" cy="13662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mazon.com: Wooden Cross. Plain wood cross. Holy Land wood cross.Olive Wood  Cross. by Wood Cross: Home &amp; Kitchen">
            <a:extLst>
              <a:ext uri="{FF2B5EF4-FFF2-40B4-BE49-F238E27FC236}">
                <a16:creationId xmlns:a16="http://schemas.microsoft.com/office/drawing/2014/main" id="{677E4F18-0BA3-4C6C-9855-FDBA798E8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247" y="1818092"/>
            <a:ext cx="802849" cy="13662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9E786B5-38AE-217D-FDAD-C3B92D7E7E90}"/>
              </a:ext>
            </a:extLst>
          </p:cNvPr>
          <p:cNvSpPr txBox="1"/>
          <p:nvPr/>
        </p:nvSpPr>
        <p:spPr>
          <a:xfrm>
            <a:off x="739680" y="1716946"/>
            <a:ext cx="2498042" cy="3046988"/>
          </a:xfrm>
          <a:prstGeom prst="rect">
            <a:avLst/>
          </a:prstGeom>
          <a:noFill/>
        </p:spPr>
        <p:txBody>
          <a:bodyPr wrap="square">
            <a:spAutoFit/>
          </a:bodyPr>
          <a:lstStyle/>
          <a:p>
            <a:r>
              <a:rPr lang="en-US" sz="3200" b="0" i="0" dirty="0">
                <a:solidFill>
                  <a:srgbClr val="202124"/>
                </a:solidFill>
                <a:effectLst/>
              </a:rPr>
              <a:t>Love will bring you to your knees...</a:t>
            </a:r>
            <a:br>
              <a:rPr lang="en-US" sz="3200" dirty="0"/>
            </a:br>
            <a:r>
              <a:rPr lang="en-US" sz="3200" b="0" i="0" dirty="0">
                <a:solidFill>
                  <a:srgbClr val="202124"/>
                </a:solidFill>
                <a:effectLst/>
              </a:rPr>
              <a:t>...so you might as well start there.</a:t>
            </a:r>
            <a:endParaRPr lang="en-US" sz="3200" dirty="0"/>
          </a:p>
        </p:txBody>
      </p:sp>
    </p:spTree>
    <p:extLst>
      <p:ext uri="{BB962C8B-B14F-4D97-AF65-F5344CB8AC3E}">
        <p14:creationId xmlns:p14="http://schemas.microsoft.com/office/powerpoint/2010/main" val="35443054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0" name="Picture 2" descr="Jim Rohn Quote: “You are the average of the five people you spend the most  time">
            <a:extLst>
              <a:ext uri="{FF2B5EF4-FFF2-40B4-BE49-F238E27FC236}">
                <a16:creationId xmlns:a16="http://schemas.microsoft.com/office/drawing/2014/main" id="{8DD79159-9B3C-4DF2-B26D-078C3E305B3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20095" y="835616"/>
            <a:ext cx="7951810" cy="4472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4218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s it time to challenge your career comfort zone? – Padraig Coaching &amp;  Consulting">
            <a:extLst>
              <a:ext uri="{FF2B5EF4-FFF2-40B4-BE49-F238E27FC236}">
                <a16:creationId xmlns:a16="http://schemas.microsoft.com/office/drawing/2014/main" id="{946A96F1-0788-4C0C-A06E-38267DC46DA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9971" y="3372334"/>
            <a:ext cx="4311468" cy="2554545"/>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pic>
        <p:nvPicPr>
          <p:cNvPr id="4106" name="Picture 10" descr="Core Values Beyond Belief | Return on Integrity">
            <a:extLst>
              <a:ext uri="{FF2B5EF4-FFF2-40B4-BE49-F238E27FC236}">
                <a16:creationId xmlns:a16="http://schemas.microsoft.com/office/drawing/2014/main" id="{60A02736-46C8-4E5E-BB5A-272C6F6A57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47" b="-2"/>
          <a:stretch/>
        </p:blipFill>
        <p:spPr bwMode="auto">
          <a:xfrm>
            <a:off x="509971" y="238408"/>
            <a:ext cx="4309861" cy="23018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ive people jumping in a sunset on the beach">
            <a:extLst>
              <a:ext uri="{FF2B5EF4-FFF2-40B4-BE49-F238E27FC236}">
                <a16:creationId xmlns:a16="http://schemas.microsoft.com/office/drawing/2014/main" id="{1B78A3B4-382D-4214-B87A-484481C41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3928" y="294852"/>
            <a:ext cx="3314577" cy="22453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hart, diagram&#10;&#10;Description automatically generated">
            <a:extLst>
              <a:ext uri="{FF2B5EF4-FFF2-40B4-BE49-F238E27FC236}">
                <a16:creationId xmlns:a16="http://schemas.microsoft.com/office/drawing/2014/main" id="{ED18B3EA-5D77-4290-995A-4E87EE46FE8B}"/>
              </a:ext>
            </a:extLst>
          </p:cNvPr>
          <p:cNvPicPr>
            <a:picLocks noChangeAspect="1"/>
          </p:cNvPicPr>
          <p:nvPr/>
        </p:nvPicPr>
        <p:blipFill>
          <a:blip r:embed="rId6"/>
          <a:stretch>
            <a:fillRect/>
          </a:stretch>
        </p:blipFill>
        <p:spPr>
          <a:xfrm>
            <a:off x="5223701" y="288988"/>
            <a:ext cx="2560320" cy="2560320"/>
          </a:xfrm>
          <a:prstGeom prst="flowChartConnector">
            <a:avLst/>
          </a:prstGeom>
        </p:spPr>
      </p:pic>
      <p:pic>
        <p:nvPicPr>
          <p:cNvPr id="8194" name="Picture 2" descr="TLC (TV network) - Wikipedia">
            <a:extLst>
              <a:ext uri="{FF2B5EF4-FFF2-40B4-BE49-F238E27FC236}">
                <a16:creationId xmlns:a16="http://schemas.microsoft.com/office/drawing/2014/main" id="{E242863E-1C05-48C5-AB5F-E028432A30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8504" y="3999477"/>
            <a:ext cx="3810001" cy="18145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B283EFC-3DDA-47B1-A8EA-23EB5AC5D53B}"/>
              </a:ext>
            </a:extLst>
          </p:cNvPr>
          <p:cNvSpPr txBox="1"/>
          <p:nvPr/>
        </p:nvSpPr>
        <p:spPr>
          <a:xfrm>
            <a:off x="5223701" y="3245508"/>
            <a:ext cx="2266245" cy="2062103"/>
          </a:xfrm>
          <a:prstGeom prst="rect">
            <a:avLst/>
          </a:prstGeom>
          <a:noFill/>
        </p:spPr>
        <p:txBody>
          <a:bodyPr wrap="square">
            <a:spAutoFit/>
          </a:bodyPr>
          <a:lstStyle/>
          <a:p>
            <a:r>
              <a:rPr kumimoji="0" lang="en-US" sz="3200" b="0" i="0" u="none" strike="noStrike" kern="1200" cap="all" spc="0" normalizeH="0" baseline="0" noProof="0" dirty="0">
                <a:ln>
                  <a:noFill/>
                </a:ln>
                <a:solidFill>
                  <a:prstClr val="black"/>
                </a:solidFill>
                <a:effectLst/>
                <a:uLnTx/>
                <a:uFillTx/>
                <a:latin typeface="Gill Sans MT" panose="020B0502020104020203"/>
                <a:ea typeface="+mj-ea"/>
                <a:cs typeface="+mj-cs"/>
              </a:rPr>
              <a:t>5-step road map for a mindshift</a:t>
            </a:r>
            <a:endParaRPr lang="en-US" dirty="0"/>
          </a:p>
        </p:txBody>
      </p:sp>
    </p:spTree>
    <p:extLst>
      <p:ext uri="{BB962C8B-B14F-4D97-AF65-F5344CB8AC3E}">
        <p14:creationId xmlns:p14="http://schemas.microsoft.com/office/powerpoint/2010/main" val="3682840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Diagram&#10;&#10;Description automatically generated">
            <a:extLst>
              <a:ext uri="{FF2B5EF4-FFF2-40B4-BE49-F238E27FC236}">
                <a16:creationId xmlns:a16="http://schemas.microsoft.com/office/drawing/2014/main" id="{CF4B4B88-DFC8-47D5-9980-84FCA6099F1E}"/>
              </a:ext>
            </a:extLst>
          </p:cNvPr>
          <p:cNvPicPr>
            <a:picLocks noChangeAspect="1"/>
          </p:cNvPicPr>
          <p:nvPr/>
        </p:nvPicPr>
        <p:blipFill>
          <a:blip r:embed="rId3"/>
          <a:stretch>
            <a:fillRect/>
          </a:stretch>
        </p:blipFill>
        <p:spPr>
          <a:xfrm>
            <a:off x="3850607" y="826670"/>
            <a:ext cx="4490786" cy="4490786"/>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62024792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2" descr="ROF Logo PNG Transparent &amp;amp; SVG Vector - Freebie Supply">
            <a:extLst>
              <a:ext uri="{FF2B5EF4-FFF2-40B4-BE49-F238E27FC236}">
                <a16:creationId xmlns:a16="http://schemas.microsoft.com/office/drawing/2014/main" id="{F7178FA4-2AD9-123D-4331-920B58509EF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22492" y="567528"/>
            <a:ext cx="6747016" cy="5060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8847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316" name="Rectangle 70">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317" name="Rectangle 72">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314" name="Picture 2" descr="Growth Zone | How To Leave The Comfort Zone - YouTube">
            <a:extLst>
              <a:ext uri="{FF2B5EF4-FFF2-40B4-BE49-F238E27FC236}">
                <a16:creationId xmlns:a16="http://schemas.microsoft.com/office/drawing/2014/main" id="{FDF24192-29B7-43A0-BCF3-65CABA634AF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51602" y="839402"/>
            <a:ext cx="7888795" cy="443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5443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2" name="Picture 4" descr="How to stop swearing this year: 'I always realise a millisecond too late' |  Family | The Guardian">
            <a:extLst>
              <a:ext uri="{FF2B5EF4-FFF2-40B4-BE49-F238E27FC236}">
                <a16:creationId xmlns:a16="http://schemas.microsoft.com/office/drawing/2014/main" id="{4965E21D-F431-E8B9-12B6-CCC049ABBE8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33804" y="236009"/>
            <a:ext cx="3873560" cy="29051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511AB30-EFE4-7A9A-11E5-E10767278BCF}"/>
              </a:ext>
            </a:extLst>
          </p:cNvPr>
          <p:cNvPicPr>
            <a:picLocks noChangeAspect="1"/>
          </p:cNvPicPr>
          <p:nvPr/>
        </p:nvPicPr>
        <p:blipFill>
          <a:blip r:embed="rId3"/>
          <a:stretch>
            <a:fillRect/>
          </a:stretch>
        </p:blipFill>
        <p:spPr>
          <a:xfrm>
            <a:off x="457202" y="3631096"/>
            <a:ext cx="5426764" cy="2396981"/>
          </a:xfrm>
          <a:prstGeom prst="rect">
            <a:avLst/>
          </a:prstGeom>
        </p:spPr>
      </p:pic>
      <p:sp>
        <p:nvSpPr>
          <p:cNvPr id="75" name="Rectangle 74">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534" name="Picture 6">
            <a:extLst>
              <a:ext uri="{FF2B5EF4-FFF2-40B4-BE49-F238E27FC236}">
                <a16:creationId xmlns:a16="http://schemas.microsoft.com/office/drawing/2014/main" id="{79BA6FB7-4253-5D41-65AA-8D926A01C16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92793" y="321733"/>
            <a:ext cx="5706343" cy="570634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B4120F9A-95E4-6990-25EA-1A74C11397C7}"/>
                  </a:ext>
                </a:extLst>
              </p14:cNvPr>
              <p14:cNvContentPartPr/>
              <p14:nvPr/>
            </p14:nvContentPartPr>
            <p14:xfrm>
              <a:off x="8668124" y="3088550"/>
              <a:ext cx="878400" cy="75240"/>
            </p14:xfrm>
          </p:contentPart>
        </mc:Choice>
        <mc:Fallback xmlns="">
          <p:pic>
            <p:nvPicPr>
              <p:cNvPr id="2" name="Ink 1">
                <a:extLst>
                  <a:ext uri="{FF2B5EF4-FFF2-40B4-BE49-F238E27FC236}">
                    <a16:creationId xmlns:a16="http://schemas.microsoft.com/office/drawing/2014/main" id="{B4120F9A-95E4-6990-25EA-1A74C11397C7}"/>
                  </a:ext>
                </a:extLst>
              </p:cNvPr>
              <p:cNvPicPr/>
              <p:nvPr/>
            </p:nvPicPr>
            <p:blipFill>
              <a:blip r:embed="rId6"/>
              <a:stretch>
                <a:fillRect/>
              </a:stretch>
            </p:blipFill>
            <p:spPr>
              <a:xfrm>
                <a:off x="8578124" y="2908550"/>
                <a:ext cx="1058040" cy="434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9052E342-D64B-7F52-09F4-5C7E9565909E}"/>
                  </a:ext>
                </a:extLst>
              </p14:cNvPr>
              <p14:cNvContentPartPr/>
              <p14:nvPr/>
            </p14:nvContentPartPr>
            <p14:xfrm>
              <a:off x="8238644" y="4132550"/>
              <a:ext cx="1733760" cy="30240"/>
            </p14:xfrm>
          </p:contentPart>
        </mc:Choice>
        <mc:Fallback xmlns="">
          <p:pic>
            <p:nvPicPr>
              <p:cNvPr id="3" name="Ink 2">
                <a:extLst>
                  <a:ext uri="{FF2B5EF4-FFF2-40B4-BE49-F238E27FC236}">
                    <a16:creationId xmlns:a16="http://schemas.microsoft.com/office/drawing/2014/main" id="{9052E342-D64B-7F52-09F4-5C7E9565909E}"/>
                  </a:ext>
                </a:extLst>
              </p:cNvPr>
              <p:cNvPicPr/>
              <p:nvPr/>
            </p:nvPicPr>
            <p:blipFill>
              <a:blip r:embed="rId8"/>
              <a:stretch>
                <a:fillRect/>
              </a:stretch>
            </p:blipFill>
            <p:spPr>
              <a:xfrm>
                <a:off x="8148644" y="3952910"/>
                <a:ext cx="1913400" cy="389880"/>
              </a:xfrm>
              <a:prstGeom prst="rect">
                <a:avLst/>
              </a:prstGeom>
            </p:spPr>
          </p:pic>
        </mc:Fallback>
      </mc:AlternateContent>
    </p:spTree>
    <p:extLst>
      <p:ext uri="{BB962C8B-B14F-4D97-AF65-F5344CB8AC3E}">
        <p14:creationId xmlns:p14="http://schemas.microsoft.com/office/powerpoint/2010/main" val="8820943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9E06D5ED-573A-4FD8-B277-A7A39A250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E6785E3-BCA3-4B19-B84C-ACB70CA8F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652" name="Picture 4">
            <a:extLst>
              <a:ext uri="{FF2B5EF4-FFF2-40B4-BE49-F238E27FC236}">
                <a16:creationId xmlns:a16="http://schemas.microsoft.com/office/drawing/2014/main" id="{593CA7E0-0335-DE2E-26F4-8AD439D93D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90" r="3" b="14369"/>
          <a:stretch/>
        </p:blipFill>
        <p:spPr bwMode="auto">
          <a:xfrm>
            <a:off x="6297299" y="1076385"/>
            <a:ext cx="3971711" cy="3952815"/>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a:extLst>
              <a:ext uri="{FF2B5EF4-FFF2-40B4-BE49-F238E27FC236}">
                <a16:creationId xmlns:a16="http://schemas.microsoft.com/office/drawing/2014/main" id="{3D7D669D-2F8C-A368-B93C-1AFD2A1653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8" r="19136" b="4"/>
          <a:stretch/>
        </p:blipFill>
        <p:spPr bwMode="auto">
          <a:xfrm>
            <a:off x="1922993" y="1076385"/>
            <a:ext cx="3971710" cy="3952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05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42" name="Picture 2" descr="Our Belief System - Kindle edition by p, Piyush. Politics &amp; Social Sciences  Kindle eBooks @ Amazon.com.">
            <a:extLst>
              <a:ext uri="{FF2B5EF4-FFF2-40B4-BE49-F238E27FC236}">
                <a16:creationId xmlns:a16="http://schemas.microsoft.com/office/drawing/2014/main" id="{A9F6F1D7-54CE-BA85-F8A3-1964A0B5AD2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10815" y="823304"/>
            <a:ext cx="2980610" cy="4482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7683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362" name="Picture 2" descr="Close up view of tangled black wires and cables plugged and microphone  stand on , #sponsored, #tangled, #black, #Close, #vi… | Cable plug,  Microphone stand, Tangled">
            <a:extLst>
              <a:ext uri="{FF2B5EF4-FFF2-40B4-BE49-F238E27FC236}">
                <a16:creationId xmlns:a16="http://schemas.microsoft.com/office/drawing/2014/main" id="{3BFE3B04-A1C3-4663-94F6-E6412D3B5C0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25832" y="914400"/>
            <a:ext cx="8359806"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1452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818" name="Picture 2" descr="Bob Proctor quote: The biggest gap in your life is between what you...">
            <a:extLst>
              <a:ext uri="{FF2B5EF4-FFF2-40B4-BE49-F238E27FC236}">
                <a16:creationId xmlns:a16="http://schemas.microsoft.com/office/drawing/2014/main" id="{01F68A0C-D635-FEEE-963F-28530E437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019" y="1114424"/>
            <a:ext cx="8359378"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97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s it time to challenge your career comfort zone? – Padraig Coaching &amp;  Consulting">
            <a:extLst>
              <a:ext uri="{FF2B5EF4-FFF2-40B4-BE49-F238E27FC236}">
                <a16:creationId xmlns:a16="http://schemas.microsoft.com/office/drawing/2014/main" id="{946A96F1-0788-4C0C-A06E-38267DC46DA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9971" y="3372334"/>
            <a:ext cx="4311468" cy="255454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ore Values Beyond Belief | Return on Integrity">
            <a:extLst>
              <a:ext uri="{FF2B5EF4-FFF2-40B4-BE49-F238E27FC236}">
                <a16:creationId xmlns:a16="http://schemas.microsoft.com/office/drawing/2014/main" id="{60A02736-46C8-4E5E-BB5A-272C6F6A57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47" b="-2"/>
          <a:stretch/>
        </p:blipFill>
        <p:spPr bwMode="auto">
          <a:xfrm>
            <a:off x="509971" y="238408"/>
            <a:ext cx="4309861" cy="23018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ive people jumping in a sunset on the beach">
            <a:extLst>
              <a:ext uri="{FF2B5EF4-FFF2-40B4-BE49-F238E27FC236}">
                <a16:creationId xmlns:a16="http://schemas.microsoft.com/office/drawing/2014/main" id="{1B78A3B4-382D-4214-B87A-484481C41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3928" y="294852"/>
            <a:ext cx="3314577" cy="22453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hart, diagram&#10;&#10;Description automatically generated">
            <a:extLst>
              <a:ext uri="{FF2B5EF4-FFF2-40B4-BE49-F238E27FC236}">
                <a16:creationId xmlns:a16="http://schemas.microsoft.com/office/drawing/2014/main" id="{ED18B3EA-5D77-4290-995A-4E87EE46FE8B}"/>
              </a:ext>
            </a:extLst>
          </p:cNvPr>
          <p:cNvPicPr>
            <a:picLocks noChangeAspect="1"/>
          </p:cNvPicPr>
          <p:nvPr/>
        </p:nvPicPr>
        <p:blipFill>
          <a:blip r:embed="rId6"/>
          <a:stretch>
            <a:fillRect/>
          </a:stretch>
        </p:blipFill>
        <p:spPr>
          <a:xfrm>
            <a:off x="5223701" y="288988"/>
            <a:ext cx="2560320" cy="2560320"/>
          </a:xfrm>
          <a:prstGeom prst="flowChartConnector">
            <a:avLst/>
          </a:prstGeom>
        </p:spPr>
      </p:pic>
      <p:pic>
        <p:nvPicPr>
          <p:cNvPr id="8194" name="Picture 2" descr="TLC (TV network) - Wikipedia">
            <a:extLst>
              <a:ext uri="{FF2B5EF4-FFF2-40B4-BE49-F238E27FC236}">
                <a16:creationId xmlns:a16="http://schemas.microsoft.com/office/drawing/2014/main" id="{E242863E-1C05-48C5-AB5F-E028432A30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8504" y="3999477"/>
            <a:ext cx="3810001" cy="1814513"/>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B283EFC-3DDA-47B1-A8EA-23EB5AC5D53B}"/>
              </a:ext>
            </a:extLst>
          </p:cNvPr>
          <p:cNvSpPr txBox="1"/>
          <p:nvPr/>
        </p:nvSpPr>
        <p:spPr>
          <a:xfrm>
            <a:off x="5223701" y="3245508"/>
            <a:ext cx="2266245" cy="2062103"/>
          </a:xfrm>
          <a:prstGeom prst="rect">
            <a:avLst/>
          </a:prstGeom>
          <a:noFill/>
        </p:spPr>
        <p:txBody>
          <a:bodyPr wrap="square">
            <a:spAutoFit/>
          </a:bodyPr>
          <a:lstStyle/>
          <a:p>
            <a:r>
              <a:rPr kumimoji="0" lang="en-US" sz="3200" b="0" i="0" u="none" strike="noStrike" kern="1200" cap="all" spc="0" normalizeH="0" baseline="0" noProof="0" dirty="0">
                <a:ln>
                  <a:noFill/>
                </a:ln>
                <a:solidFill>
                  <a:prstClr val="black"/>
                </a:solidFill>
                <a:effectLst/>
                <a:uLnTx/>
                <a:uFillTx/>
                <a:latin typeface="Gill Sans MT" panose="020B0502020104020203"/>
                <a:ea typeface="+mj-ea"/>
                <a:cs typeface="+mj-cs"/>
              </a:rPr>
              <a:t>5-step road map for a mindshift</a:t>
            </a:r>
            <a:endParaRPr lang="en-US" dirty="0"/>
          </a:p>
        </p:txBody>
      </p:sp>
    </p:spTree>
    <p:extLst>
      <p:ext uri="{BB962C8B-B14F-4D97-AF65-F5344CB8AC3E}">
        <p14:creationId xmlns:p14="http://schemas.microsoft.com/office/powerpoint/2010/main" val="3035081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CAC3D59-B18E-47AC-BAC4-6D40C9C4F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60D0E55C-3C32-4FD2-A2F8-EEA12C285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solidFill>
            <a:srgbClr val="FFFFFF"/>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81FEC21E-102D-426A-9A93-48E62F378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4256" y="910754"/>
            <a:ext cx="8303491" cy="4322618"/>
          </a:xfrm>
          <a:prstGeom prst="rect">
            <a:avLst/>
          </a:prstGeom>
          <a:solidFill>
            <a:srgbClr val="FFFF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Mónica Feliú-Mójer on Twitter | Cultural competence, Diversity activities,  Equality and diversity">
            <a:extLst>
              <a:ext uri="{FF2B5EF4-FFF2-40B4-BE49-F238E27FC236}">
                <a16:creationId xmlns:a16="http://schemas.microsoft.com/office/drawing/2014/main" id="{400A4C4F-8928-3C12-B70A-6C0020078CB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63418" y="910754"/>
            <a:ext cx="4308782" cy="4319582"/>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Spike TV's Bar Rescue looking for participants in Pittsburgh | Blogh">
            <a:extLst>
              <a:ext uri="{FF2B5EF4-FFF2-40B4-BE49-F238E27FC236}">
                <a16:creationId xmlns:a16="http://schemas.microsoft.com/office/drawing/2014/main" id="{945874C9-37BA-70CF-98A1-5C2C85EB1A0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29762" y="2133672"/>
            <a:ext cx="3331102" cy="1873745"/>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95085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A close up of a sign&#10;&#10;Description automatically generated">
            <a:extLst>
              <a:ext uri="{FF2B5EF4-FFF2-40B4-BE49-F238E27FC236}">
                <a16:creationId xmlns:a16="http://schemas.microsoft.com/office/drawing/2014/main" id="{AF7F3268-8BCE-4010-B65D-A2C15A1C16A6}"/>
              </a:ext>
            </a:extLst>
          </p:cNvPr>
          <p:cNvPicPr>
            <a:picLocks noChangeAspect="1"/>
          </p:cNvPicPr>
          <p:nvPr/>
        </p:nvPicPr>
        <p:blipFill>
          <a:blip r:embed="rId3"/>
          <a:stretch>
            <a:fillRect/>
          </a:stretch>
        </p:blipFill>
        <p:spPr>
          <a:xfrm>
            <a:off x="3867150" y="843212"/>
            <a:ext cx="4452688" cy="4452688"/>
          </a:xfrm>
          <a:prstGeom prst="rect">
            <a:avLst/>
          </a:prstGeom>
        </p:spPr>
      </p:pic>
    </p:spTree>
    <p:extLst>
      <p:ext uri="{BB962C8B-B14F-4D97-AF65-F5344CB8AC3E}">
        <p14:creationId xmlns:p14="http://schemas.microsoft.com/office/powerpoint/2010/main" val="15073168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AC3D59-B18E-47AC-BAC4-6D40C9C4F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0D0E55C-3C32-4FD2-A2F8-EEA12C285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solidFill>
            <a:srgbClr val="FFFFFF"/>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1FEC21E-102D-426A-9A93-48E62F378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4256" y="910754"/>
            <a:ext cx="8303491" cy="4322618"/>
          </a:xfrm>
          <a:prstGeom prst="rect">
            <a:avLst/>
          </a:prstGeom>
          <a:solidFill>
            <a:srgbClr val="FFFF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 arrow&#10;&#10;Description automatically generated">
            <a:extLst>
              <a:ext uri="{FF2B5EF4-FFF2-40B4-BE49-F238E27FC236}">
                <a16:creationId xmlns:a16="http://schemas.microsoft.com/office/drawing/2014/main" id="{B4B6E0DC-134D-4DCE-AEF5-566EC80C8B4C}"/>
              </a:ext>
            </a:extLst>
          </p:cNvPr>
          <p:cNvPicPr>
            <a:picLocks noChangeAspect="1"/>
          </p:cNvPicPr>
          <p:nvPr/>
        </p:nvPicPr>
        <p:blipFill rotWithShape="1">
          <a:blip r:embed="rId2"/>
          <a:srcRect r="13014" b="-3"/>
          <a:stretch/>
        </p:blipFill>
        <p:spPr>
          <a:xfrm>
            <a:off x="2061771" y="1208115"/>
            <a:ext cx="3978712" cy="3727896"/>
          </a:xfrm>
          <a:prstGeom prst="rect">
            <a:avLst/>
          </a:prstGeom>
          <a:ln w="38100">
            <a:solidFill>
              <a:srgbClr val="0070C0"/>
            </a:solidFill>
          </a:ln>
        </p:spPr>
      </p:pic>
      <p:pic>
        <p:nvPicPr>
          <p:cNvPr id="3" name="Picture 2" descr="A close-up of a clock&#10;&#10;Description automatically generated with medium confidence">
            <a:extLst>
              <a:ext uri="{FF2B5EF4-FFF2-40B4-BE49-F238E27FC236}">
                <a16:creationId xmlns:a16="http://schemas.microsoft.com/office/drawing/2014/main" id="{98F84788-8162-4616-B2CF-0DA2E02D3120}"/>
              </a:ext>
            </a:extLst>
          </p:cNvPr>
          <p:cNvPicPr>
            <a:picLocks noChangeAspect="1"/>
          </p:cNvPicPr>
          <p:nvPr/>
        </p:nvPicPr>
        <p:blipFill rotWithShape="1">
          <a:blip r:embed="rId3"/>
          <a:srcRect l="10179" r="9776" b="2"/>
          <a:stretch/>
        </p:blipFill>
        <p:spPr>
          <a:xfrm>
            <a:off x="6157998" y="1208115"/>
            <a:ext cx="3978741" cy="3727896"/>
          </a:xfrm>
          <a:prstGeom prst="rect">
            <a:avLst/>
          </a:prstGeom>
          <a:ln w="38100">
            <a:solidFill>
              <a:schemeClr val="tx1"/>
            </a:solidFill>
          </a:ln>
        </p:spPr>
      </p:pic>
    </p:spTree>
    <p:extLst>
      <p:ext uri="{BB962C8B-B14F-4D97-AF65-F5344CB8AC3E}">
        <p14:creationId xmlns:p14="http://schemas.microsoft.com/office/powerpoint/2010/main" val="225253647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AC3D59-B18E-47AC-BAC4-6D40C9C4F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0D0E55C-3C32-4FD2-A2F8-EEA12C285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solidFill>
            <a:srgbClr val="FFFFFF"/>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1FEC21E-102D-426A-9A93-48E62F378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4256" y="910754"/>
            <a:ext cx="8303491" cy="4322618"/>
          </a:xfrm>
          <a:prstGeom prst="rect">
            <a:avLst/>
          </a:prstGeom>
          <a:solidFill>
            <a:srgbClr val="FFFF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Shape&#10;&#10;Description automatically generated">
            <a:extLst>
              <a:ext uri="{FF2B5EF4-FFF2-40B4-BE49-F238E27FC236}">
                <a16:creationId xmlns:a16="http://schemas.microsoft.com/office/drawing/2014/main" id="{B08EA5F7-B5C5-49F8-A3E2-F3F0590023E7}"/>
              </a:ext>
            </a:extLst>
          </p:cNvPr>
          <p:cNvPicPr>
            <a:picLocks noChangeAspect="1"/>
          </p:cNvPicPr>
          <p:nvPr/>
        </p:nvPicPr>
        <p:blipFill>
          <a:blip r:embed="rId2"/>
          <a:stretch>
            <a:fillRect/>
          </a:stretch>
        </p:blipFill>
        <p:spPr>
          <a:xfrm>
            <a:off x="1944253" y="910754"/>
            <a:ext cx="4257779" cy="4322618"/>
          </a:xfrm>
          <a:prstGeom prst="rect">
            <a:avLst/>
          </a:prstGeom>
        </p:spPr>
      </p:pic>
      <p:pic>
        <p:nvPicPr>
          <p:cNvPr id="3" name="Picture 2" descr="Logo, company name&#10;&#10;Description automatically generated">
            <a:extLst>
              <a:ext uri="{FF2B5EF4-FFF2-40B4-BE49-F238E27FC236}">
                <a16:creationId xmlns:a16="http://schemas.microsoft.com/office/drawing/2014/main" id="{3625E8EA-B368-4B69-B3AF-D0F41028E5AA}"/>
              </a:ext>
            </a:extLst>
          </p:cNvPr>
          <p:cNvPicPr>
            <a:picLocks noChangeAspect="1"/>
          </p:cNvPicPr>
          <p:nvPr/>
        </p:nvPicPr>
        <p:blipFill>
          <a:blip r:embed="rId3"/>
          <a:stretch>
            <a:fillRect/>
          </a:stretch>
        </p:blipFill>
        <p:spPr>
          <a:xfrm>
            <a:off x="7277100" y="1992207"/>
            <a:ext cx="2151168" cy="2151168"/>
          </a:xfrm>
          <a:prstGeom prst="rect">
            <a:avLst/>
          </a:prstGeom>
        </p:spPr>
      </p:pic>
    </p:spTree>
    <p:extLst>
      <p:ext uri="{BB962C8B-B14F-4D97-AF65-F5344CB8AC3E}">
        <p14:creationId xmlns:p14="http://schemas.microsoft.com/office/powerpoint/2010/main" val="2948897118"/>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AC3D59-B18E-47AC-BAC4-6D40C9C4F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0D0E55C-3C32-4FD2-A2F8-EEA12C285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solidFill>
            <a:srgbClr val="FFFFFF"/>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1FEC21E-102D-426A-9A93-48E62F378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4256" y="910754"/>
            <a:ext cx="8303491" cy="4322618"/>
          </a:xfrm>
          <a:prstGeom prst="rect">
            <a:avLst/>
          </a:prstGeom>
          <a:solidFill>
            <a:srgbClr val="FFFF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Book Review: The Five Dysfunctions of a Team by Patrick Lencioni - Bold  Clarity">
            <a:extLst>
              <a:ext uri="{FF2B5EF4-FFF2-40B4-BE49-F238E27FC236}">
                <a16:creationId xmlns:a16="http://schemas.microsoft.com/office/drawing/2014/main" id="{33A4B312-3584-4DE8-A541-CE01D3F4DE6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44253" y="910753"/>
            <a:ext cx="5763491" cy="4322617"/>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6" name="Picture 2" descr="GREAT IDEAS: The Five Dysfunctions of a Team by Patrick Lencioni  {Interview} - The Growth Faculty">
            <a:extLst>
              <a:ext uri="{FF2B5EF4-FFF2-40B4-BE49-F238E27FC236}">
                <a16:creationId xmlns:a16="http://schemas.microsoft.com/office/drawing/2014/main" id="{0D931B61-58FC-427E-8ADE-9A87EAF759C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36264" y="2359418"/>
            <a:ext cx="2131543" cy="146010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9306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7F17890-8685-40D2-80BD-1F5EBACB5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2638196" cy="61274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ltitasking Quote funny | Funny wood signs, Multi tasking, Multitasking  quotes">
            <a:extLst>
              <a:ext uri="{FF2B5EF4-FFF2-40B4-BE49-F238E27FC236}">
                <a16:creationId xmlns:a16="http://schemas.microsoft.com/office/drawing/2014/main" id="{D542BBBC-2D78-44EB-BC39-72227F3BC0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8197" y="1476376"/>
            <a:ext cx="9562572" cy="47653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C6F6B8D-6336-451B-9611-3ABEEBDF99C6}"/>
              </a:ext>
            </a:extLst>
          </p:cNvPr>
          <p:cNvSpPr txBox="1"/>
          <p:nvPr/>
        </p:nvSpPr>
        <p:spPr>
          <a:xfrm>
            <a:off x="2923332" y="268911"/>
            <a:ext cx="8937818" cy="461665"/>
          </a:xfrm>
          <a:prstGeom prst="rect">
            <a:avLst/>
          </a:prstGeom>
          <a:noFill/>
        </p:spPr>
        <p:txBody>
          <a:bodyPr wrap="square">
            <a:spAutoFit/>
          </a:bodyPr>
          <a:lstStyle/>
          <a:p>
            <a:r>
              <a:rPr lang="en-US" sz="2400" dirty="0">
                <a:solidFill>
                  <a:srgbClr val="FF0000"/>
                </a:solidFill>
              </a:rPr>
              <a:t>Studies have found that multitasking reduces your productivity by 40%!</a:t>
            </a:r>
          </a:p>
        </p:txBody>
      </p:sp>
    </p:spTree>
    <p:extLst>
      <p:ext uri="{BB962C8B-B14F-4D97-AF65-F5344CB8AC3E}">
        <p14:creationId xmlns:p14="http://schemas.microsoft.com/office/powerpoint/2010/main" val="2734343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fltVal val="0"/>
                                          </p:val>
                                        </p:tav>
                                        <p:tav tm="100000">
                                          <p:val>
                                            <p:strVal val="#ppt_w"/>
                                          </p:val>
                                        </p:tav>
                                      </p:tavLst>
                                    </p:anim>
                                    <p:anim calcmode="lin" valueType="num">
                                      <p:cBhvr>
                                        <p:cTn id="8" dur="1000" fill="hold"/>
                                        <p:tgtEl>
                                          <p:spTgt spid="1028"/>
                                        </p:tgtEl>
                                        <p:attrNameLst>
                                          <p:attrName>ppt_h</p:attrName>
                                        </p:attrNameLst>
                                      </p:cBhvr>
                                      <p:tavLst>
                                        <p:tav tm="0">
                                          <p:val>
                                            <p:fltVal val="0"/>
                                          </p:val>
                                        </p:tav>
                                        <p:tav tm="100000">
                                          <p:val>
                                            <p:strVal val="#ppt_h"/>
                                          </p:val>
                                        </p:tav>
                                      </p:tavLst>
                                    </p:anim>
                                    <p:anim calcmode="lin" valueType="num">
                                      <p:cBhvr>
                                        <p:cTn id="9" dur="1000" fill="hold"/>
                                        <p:tgtEl>
                                          <p:spTgt spid="1028"/>
                                        </p:tgtEl>
                                        <p:attrNameLst>
                                          <p:attrName>style.rotation</p:attrName>
                                        </p:attrNameLst>
                                      </p:cBhvr>
                                      <p:tavLst>
                                        <p:tav tm="0">
                                          <p:val>
                                            <p:fltVal val="90"/>
                                          </p:val>
                                        </p:tav>
                                        <p:tav tm="100000">
                                          <p:val>
                                            <p:fltVal val="0"/>
                                          </p:val>
                                        </p:tav>
                                      </p:tavLst>
                                    </p:anim>
                                    <p:animEffect transition="in" filter="fade">
                                      <p:cBhvr>
                                        <p:cTn id="10" dur="10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410" name="Picture 2" descr="Top 34 Communication Conflict Quotes: Famous Quotes &amp; Sayings About  Communication Conflict">
            <a:extLst>
              <a:ext uri="{FF2B5EF4-FFF2-40B4-BE49-F238E27FC236}">
                <a16:creationId xmlns:a16="http://schemas.microsoft.com/office/drawing/2014/main" id="{09F8C7BB-D8BC-4939-8127-A093F5AA33F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6669" y="836384"/>
            <a:ext cx="6698661" cy="4471357"/>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085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s it time to challenge your career comfort zone? – Padraig Coaching &amp;  Consulting">
            <a:extLst>
              <a:ext uri="{FF2B5EF4-FFF2-40B4-BE49-F238E27FC236}">
                <a16:creationId xmlns:a16="http://schemas.microsoft.com/office/drawing/2014/main" id="{946A96F1-0788-4C0C-A06E-38267DC46DA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9971" y="3372334"/>
            <a:ext cx="4311468" cy="255454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ore Values Beyond Belief | Return on Integrity">
            <a:extLst>
              <a:ext uri="{FF2B5EF4-FFF2-40B4-BE49-F238E27FC236}">
                <a16:creationId xmlns:a16="http://schemas.microsoft.com/office/drawing/2014/main" id="{60A02736-46C8-4E5E-BB5A-272C6F6A57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47" b="-2"/>
          <a:stretch/>
        </p:blipFill>
        <p:spPr bwMode="auto">
          <a:xfrm>
            <a:off x="509971" y="238408"/>
            <a:ext cx="4309861" cy="23018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ive people jumping in a sunset on the beach">
            <a:extLst>
              <a:ext uri="{FF2B5EF4-FFF2-40B4-BE49-F238E27FC236}">
                <a16:creationId xmlns:a16="http://schemas.microsoft.com/office/drawing/2014/main" id="{1B78A3B4-382D-4214-B87A-484481C41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3928" y="294852"/>
            <a:ext cx="3314577" cy="22453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hart, diagram&#10;&#10;Description automatically generated">
            <a:extLst>
              <a:ext uri="{FF2B5EF4-FFF2-40B4-BE49-F238E27FC236}">
                <a16:creationId xmlns:a16="http://schemas.microsoft.com/office/drawing/2014/main" id="{ED18B3EA-5D77-4290-995A-4E87EE46FE8B}"/>
              </a:ext>
            </a:extLst>
          </p:cNvPr>
          <p:cNvPicPr>
            <a:picLocks noChangeAspect="1"/>
          </p:cNvPicPr>
          <p:nvPr/>
        </p:nvPicPr>
        <p:blipFill>
          <a:blip r:embed="rId6"/>
          <a:stretch>
            <a:fillRect/>
          </a:stretch>
        </p:blipFill>
        <p:spPr>
          <a:xfrm>
            <a:off x="5223701" y="288988"/>
            <a:ext cx="2560320" cy="2560320"/>
          </a:xfrm>
          <a:prstGeom prst="flowChartConnector">
            <a:avLst/>
          </a:prstGeom>
        </p:spPr>
      </p:pic>
      <p:pic>
        <p:nvPicPr>
          <p:cNvPr id="8194" name="Picture 2" descr="TLC (TV network) - Wikipedia">
            <a:extLst>
              <a:ext uri="{FF2B5EF4-FFF2-40B4-BE49-F238E27FC236}">
                <a16:creationId xmlns:a16="http://schemas.microsoft.com/office/drawing/2014/main" id="{E242863E-1C05-48C5-AB5F-E028432A30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8504" y="3999477"/>
            <a:ext cx="3810001" cy="18145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B283EFC-3DDA-47B1-A8EA-23EB5AC5D53B}"/>
              </a:ext>
            </a:extLst>
          </p:cNvPr>
          <p:cNvSpPr txBox="1"/>
          <p:nvPr/>
        </p:nvSpPr>
        <p:spPr>
          <a:xfrm>
            <a:off x="5223701" y="3245508"/>
            <a:ext cx="2266245" cy="2062103"/>
          </a:xfrm>
          <a:prstGeom prst="rect">
            <a:avLst/>
          </a:prstGeom>
          <a:noFill/>
          <a:ln w="76200">
            <a:solidFill>
              <a:srgbClr val="FFFF00"/>
            </a:solidFill>
          </a:ln>
        </p:spPr>
        <p:txBody>
          <a:bodyPr wrap="square">
            <a:spAutoFit/>
          </a:bodyPr>
          <a:lstStyle/>
          <a:p>
            <a:r>
              <a:rPr kumimoji="0" lang="en-US" sz="3200" b="0" i="0" u="none" strike="noStrike" kern="1200" cap="all" spc="0" normalizeH="0" baseline="0" noProof="0" dirty="0">
                <a:ln>
                  <a:noFill/>
                </a:ln>
                <a:solidFill>
                  <a:prstClr val="black"/>
                </a:solidFill>
                <a:effectLst/>
                <a:uLnTx/>
                <a:uFillTx/>
                <a:latin typeface="Gill Sans MT" panose="020B0502020104020203"/>
                <a:ea typeface="+mj-ea"/>
                <a:cs typeface="+mj-cs"/>
              </a:rPr>
              <a:t>5-step road map for a mindshift</a:t>
            </a:r>
            <a:endParaRPr lang="en-US" dirty="0"/>
          </a:p>
        </p:txBody>
      </p:sp>
    </p:spTree>
    <p:extLst>
      <p:ext uri="{BB962C8B-B14F-4D97-AF65-F5344CB8AC3E}">
        <p14:creationId xmlns:p14="http://schemas.microsoft.com/office/powerpoint/2010/main" val="3485711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290" name="Picture 2">
            <a:extLst>
              <a:ext uri="{FF2B5EF4-FFF2-40B4-BE49-F238E27FC236}">
                <a16:creationId xmlns:a16="http://schemas.microsoft.com/office/drawing/2014/main" id="{E445C7A9-BA78-0C8A-6BE4-5AD2C068A2E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57625" y="952875"/>
            <a:ext cx="8476750" cy="4238375"/>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291157"/>
      </p:ext>
    </p:extLst>
  </p:cSld>
  <p:clrMapOvr>
    <a:masterClrMapping/>
  </p:clrMapOvr>
  <p:transition spd="slow">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9CAC3D59-B18E-47AC-BAC4-6D40C9C4F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60D0E55C-3C32-4FD2-A2F8-EEA12C285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solidFill>
            <a:srgbClr val="FFFFFF"/>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81FEC21E-102D-426A-9A93-48E62F378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4256" y="910754"/>
            <a:ext cx="8303491" cy="4322618"/>
          </a:xfrm>
          <a:prstGeom prst="rect">
            <a:avLst/>
          </a:prstGeom>
          <a:solidFill>
            <a:srgbClr val="FFFF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266" name="Picture 2" descr="What is Canned Software? | TTR">
            <a:extLst>
              <a:ext uri="{FF2B5EF4-FFF2-40B4-BE49-F238E27FC236}">
                <a16:creationId xmlns:a16="http://schemas.microsoft.com/office/drawing/2014/main" id="{3988AABC-1728-07D4-A5E4-427E52E50D9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44253" y="2041030"/>
            <a:ext cx="3665897" cy="20620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 Customized Approach">
            <a:extLst>
              <a:ext uri="{FF2B5EF4-FFF2-40B4-BE49-F238E27FC236}">
                <a16:creationId xmlns:a16="http://schemas.microsoft.com/office/drawing/2014/main" id="{FBC7E65C-8C68-AE78-02DC-94B8A2D7166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71911" y="910754"/>
            <a:ext cx="6475833" cy="4322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5872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anim calcmode="lin" valueType="num">
                                      <p:cBhvr>
                                        <p:cTn id="8" dur="2000" fill="hold"/>
                                        <p:tgtEl>
                                          <p:spTgt spid="11266"/>
                                        </p:tgtEl>
                                        <p:attrNameLst>
                                          <p:attrName>ppt_w</p:attrName>
                                        </p:attrNameLst>
                                      </p:cBhvr>
                                      <p:tavLst>
                                        <p:tav tm="0" fmla="#ppt_w*sin(2.5*pi*$)">
                                          <p:val>
                                            <p:fltVal val="0"/>
                                          </p:val>
                                        </p:tav>
                                        <p:tav tm="100000">
                                          <p:val>
                                            <p:fltVal val="1"/>
                                          </p:val>
                                        </p:tav>
                                      </p:tavLst>
                                    </p:anim>
                                    <p:anim calcmode="lin" valueType="num">
                                      <p:cBhvr>
                                        <p:cTn id="9" dur="2000" fill="hold"/>
                                        <p:tgtEl>
                                          <p:spTgt spid="1126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Elevate Commitment By Elevating Employee Engagement | by Rob Peters | Medium">
            <a:extLst>
              <a:ext uri="{FF2B5EF4-FFF2-40B4-BE49-F238E27FC236}">
                <a16:creationId xmlns:a16="http://schemas.microsoft.com/office/drawing/2014/main" id="{D72C223F-6007-6F70-FA01-4D3A0066ED0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2192422"/>
            <a:ext cx="10905066" cy="3816773"/>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F813F8-BA1D-82FA-7A95-262367B919A6}"/>
              </a:ext>
            </a:extLst>
          </p:cNvPr>
          <p:cNvPicPr>
            <a:picLocks noChangeAspect="1"/>
          </p:cNvPicPr>
          <p:nvPr/>
        </p:nvPicPr>
        <p:blipFill>
          <a:blip r:embed="rId3"/>
          <a:stretch>
            <a:fillRect/>
          </a:stretch>
        </p:blipFill>
        <p:spPr>
          <a:xfrm>
            <a:off x="3825043" y="532282"/>
            <a:ext cx="4541914" cy="1127858"/>
          </a:xfrm>
          <a:prstGeom prst="rect">
            <a:avLst/>
          </a:prstGeom>
          <a:ln w="38100">
            <a:solidFill>
              <a:srgbClr val="00B050"/>
            </a:solidFill>
          </a:ln>
        </p:spPr>
      </p:pic>
    </p:spTree>
    <p:extLst>
      <p:ext uri="{BB962C8B-B14F-4D97-AF65-F5344CB8AC3E}">
        <p14:creationId xmlns:p14="http://schemas.microsoft.com/office/powerpoint/2010/main" val="383234208"/>
      </p:ext>
    </p:extLst>
  </p:cSld>
  <p:clrMapOvr>
    <a:masterClrMapping/>
  </p:clrMapOvr>
  <p:transition spd="slow">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oolproof strategies to resolve conflict in the workplace">
            <a:extLst>
              <a:ext uri="{FF2B5EF4-FFF2-40B4-BE49-F238E27FC236}">
                <a16:creationId xmlns:a16="http://schemas.microsoft.com/office/drawing/2014/main" id="{6F37A23F-C008-D36F-2AB6-ABDA8C76DB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96" r="11256" b="4"/>
          <a:stretch/>
        </p:blipFill>
        <p:spPr bwMode="auto">
          <a:xfrm>
            <a:off x="189772" y="889600"/>
            <a:ext cx="4199355" cy="419935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w="3175">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13316" name="Picture 4" descr="Or Gallery (@OrGallery) / Twitter">
            <a:extLst>
              <a:ext uri="{FF2B5EF4-FFF2-40B4-BE49-F238E27FC236}">
                <a16:creationId xmlns:a16="http://schemas.microsoft.com/office/drawing/2014/main" id="{B8AE59D6-E250-C4C2-3B39-A4612A57FA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979445" y="1934926"/>
            <a:ext cx="2108697" cy="2108697"/>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w="57150">
            <a:solidFill>
              <a:srgbClr val="FF0000"/>
            </a:solidFill>
          </a:ln>
          <a:extLst>
            <a:ext uri="{909E8E84-426E-40DD-AFC4-6F175D3DCCD1}">
              <a14:hiddenFill xmlns:a14="http://schemas.microsoft.com/office/drawing/2010/main">
                <a:solidFill>
                  <a:srgbClr val="FFFFFF"/>
                </a:solidFill>
              </a14:hiddenFill>
            </a:ext>
          </a:extLst>
        </p:spPr>
      </p:pic>
      <p:pic>
        <p:nvPicPr>
          <p:cNvPr id="6" name="Picture 2" descr="Elevate Commitment By Elevating Employee Engagement | by Rob Peters | Medium">
            <a:extLst>
              <a:ext uri="{FF2B5EF4-FFF2-40B4-BE49-F238E27FC236}">
                <a16:creationId xmlns:a16="http://schemas.microsoft.com/office/drawing/2014/main" id="{9E2A46C4-69E3-2354-9F36-F833674769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749" r="29251" b="-1"/>
          <a:stretch/>
        </p:blipFill>
        <p:spPr bwMode="auto">
          <a:xfrm>
            <a:off x="7678460" y="889598"/>
            <a:ext cx="4199355" cy="419935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w="7620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3546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wipe(down)">
                                      <p:cBhvr>
                                        <p:cTn id="7" dur="580">
                                          <p:stCondLst>
                                            <p:cond delay="0"/>
                                          </p:stCondLst>
                                        </p:cTn>
                                        <p:tgtEl>
                                          <p:spTgt spid="13316"/>
                                        </p:tgtEl>
                                      </p:cBhvr>
                                    </p:animEffect>
                                    <p:anim calcmode="lin" valueType="num">
                                      <p:cBhvr>
                                        <p:cTn id="8" dur="1822" tmFilter="0,0; 0.14,0.36; 0.43,0.73; 0.71,0.91; 1.0,1.0">
                                          <p:stCondLst>
                                            <p:cond delay="0"/>
                                          </p:stCondLst>
                                        </p:cTn>
                                        <p:tgtEl>
                                          <p:spTgt spid="133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3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3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3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3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3316"/>
                                        </p:tgtEl>
                                      </p:cBhvr>
                                      <p:to x="100000" y="60000"/>
                                    </p:animScale>
                                    <p:animScale>
                                      <p:cBhvr>
                                        <p:cTn id="14" dur="166" decel="50000">
                                          <p:stCondLst>
                                            <p:cond delay="676"/>
                                          </p:stCondLst>
                                        </p:cTn>
                                        <p:tgtEl>
                                          <p:spTgt spid="13316"/>
                                        </p:tgtEl>
                                      </p:cBhvr>
                                      <p:to x="100000" y="100000"/>
                                    </p:animScale>
                                    <p:animScale>
                                      <p:cBhvr>
                                        <p:cTn id="15" dur="26">
                                          <p:stCondLst>
                                            <p:cond delay="1312"/>
                                          </p:stCondLst>
                                        </p:cTn>
                                        <p:tgtEl>
                                          <p:spTgt spid="13316"/>
                                        </p:tgtEl>
                                      </p:cBhvr>
                                      <p:to x="100000" y="80000"/>
                                    </p:animScale>
                                    <p:animScale>
                                      <p:cBhvr>
                                        <p:cTn id="16" dur="166" decel="50000">
                                          <p:stCondLst>
                                            <p:cond delay="1338"/>
                                          </p:stCondLst>
                                        </p:cTn>
                                        <p:tgtEl>
                                          <p:spTgt spid="13316"/>
                                        </p:tgtEl>
                                      </p:cBhvr>
                                      <p:to x="100000" y="100000"/>
                                    </p:animScale>
                                    <p:animScale>
                                      <p:cBhvr>
                                        <p:cTn id="17" dur="26">
                                          <p:stCondLst>
                                            <p:cond delay="1642"/>
                                          </p:stCondLst>
                                        </p:cTn>
                                        <p:tgtEl>
                                          <p:spTgt spid="13316"/>
                                        </p:tgtEl>
                                      </p:cBhvr>
                                      <p:to x="100000" y="90000"/>
                                    </p:animScale>
                                    <p:animScale>
                                      <p:cBhvr>
                                        <p:cTn id="18" dur="166" decel="50000">
                                          <p:stCondLst>
                                            <p:cond delay="1668"/>
                                          </p:stCondLst>
                                        </p:cTn>
                                        <p:tgtEl>
                                          <p:spTgt spid="13316"/>
                                        </p:tgtEl>
                                      </p:cBhvr>
                                      <p:to x="100000" y="100000"/>
                                    </p:animScale>
                                    <p:animScale>
                                      <p:cBhvr>
                                        <p:cTn id="19" dur="26">
                                          <p:stCondLst>
                                            <p:cond delay="1808"/>
                                          </p:stCondLst>
                                        </p:cTn>
                                        <p:tgtEl>
                                          <p:spTgt spid="13316"/>
                                        </p:tgtEl>
                                      </p:cBhvr>
                                      <p:to x="100000" y="95000"/>
                                    </p:animScale>
                                    <p:animScale>
                                      <p:cBhvr>
                                        <p:cTn id="20" dur="166" decel="50000">
                                          <p:stCondLst>
                                            <p:cond delay="1834"/>
                                          </p:stCondLst>
                                        </p:cTn>
                                        <p:tgtEl>
                                          <p:spTgt spid="1331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F040-B404-5B3D-7C5A-F4A083F80D2A}"/>
              </a:ext>
            </a:extLst>
          </p:cNvPr>
          <p:cNvSpPr>
            <a:spLocks noGrp="1"/>
          </p:cNvSpPr>
          <p:nvPr>
            <p:ph type="title"/>
          </p:nvPr>
        </p:nvSpPr>
        <p:spPr/>
        <p:txBody>
          <a:bodyPr/>
          <a:lstStyle/>
          <a:p>
            <a:r>
              <a:rPr lang="en-US" dirty="0"/>
              <a:t>What’s next?</a:t>
            </a:r>
          </a:p>
        </p:txBody>
      </p:sp>
      <p:sp>
        <p:nvSpPr>
          <p:cNvPr id="3" name="Content Placeholder 2">
            <a:extLst>
              <a:ext uri="{FF2B5EF4-FFF2-40B4-BE49-F238E27FC236}">
                <a16:creationId xmlns:a16="http://schemas.microsoft.com/office/drawing/2014/main" id="{27FFC11E-A480-AEFC-CB31-F2C761750ADB}"/>
              </a:ext>
            </a:extLst>
          </p:cNvPr>
          <p:cNvSpPr>
            <a:spLocks noGrp="1"/>
          </p:cNvSpPr>
          <p:nvPr>
            <p:ph idx="1"/>
          </p:nvPr>
        </p:nvSpPr>
        <p:spPr/>
        <p:txBody>
          <a:bodyPr/>
          <a:lstStyle/>
          <a:p>
            <a:r>
              <a:rPr lang="en-US" dirty="0"/>
              <a:t>Do the multi-switching exercise with friends, family and co-workers</a:t>
            </a:r>
          </a:p>
          <a:p>
            <a:r>
              <a:rPr lang="en-US" dirty="0"/>
              <a:t>Speak Your Peace</a:t>
            </a:r>
          </a:p>
          <a:p>
            <a:r>
              <a:rPr lang="en-US" dirty="0"/>
              <a:t>Commit to implementing at least one change from Todd’s Talent Engagement Cycle</a:t>
            </a:r>
          </a:p>
          <a:p>
            <a:r>
              <a:rPr lang="en-US" dirty="0"/>
              <a:t>Investigate your Core Values</a:t>
            </a:r>
          </a:p>
          <a:p>
            <a:r>
              <a:rPr lang="en-US" dirty="0"/>
              <a:t>Bring about change with the Wheel of Life</a:t>
            </a:r>
          </a:p>
          <a:p>
            <a:r>
              <a:rPr lang="en-US" i="1" dirty="0"/>
              <a:t>DISC your team</a:t>
            </a:r>
          </a:p>
          <a:p>
            <a:r>
              <a:rPr lang="en-US" dirty="0"/>
              <a:t>Elevate Employee Engagement Challenge</a:t>
            </a:r>
          </a:p>
        </p:txBody>
      </p:sp>
      <p:pic>
        <p:nvPicPr>
          <p:cNvPr id="5" name="Picture 4">
            <a:extLst>
              <a:ext uri="{FF2B5EF4-FFF2-40B4-BE49-F238E27FC236}">
                <a16:creationId xmlns:a16="http://schemas.microsoft.com/office/drawing/2014/main" id="{BD4082A7-C047-D89A-777A-534B6131506F}"/>
              </a:ext>
            </a:extLst>
          </p:cNvPr>
          <p:cNvPicPr>
            <a:picLocks noChangeAspect="1"/>
          </p:cNvPicPr>
          <p:nvPr/>
        </p:nvPicPr>
        <p:blipFill>
          <a:blip r:embed="rId2"/>
          <a:stretch>
            <a:fillRect/>
          </a:stretch>
        </p:blipFill>
        <p:spPr>
          <a:xfrm>
            <a:off x="10740421" y="3752042"/>
            <a:ext cx="1356478" cy="2301439"/>
          </a:xfrm>
          <a:prstGeom prst="rect">
            <a:avLst/>
          </a:prstGeom>
          <a:ln w="38100">
            <a:solidFill>
              <a:srgbClr val="FF0000"/>
            </a:solidFill>
          </a:ln>
        </p:spPr>
      </p:pic>
    </p:spTree>
    <p:extLst>
      <p:ext uri="{BB962C8B-B14F-4D97-AF65-F5344CB8AC3E}">
        <p14:creationId xmlns:p14="http://schemas.microsoft.com/office/powerpoint/2010/main" val="25682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anim calcmode="lin" valueType="num">
                                      <p:cBhvr>
                                        <p:cTn id="22"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anim calcmode="lin" valueType="num">
                                      <p:cBhvr>
                                        <p:cTn id="29"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2000"/>
                                        <p:tgtEl>
                                          <p:spTgt spid="3">
                                            <p:txEl>
                                              <p:pRg st="4" end="4"/>
                                            </p:txEl>
                                          </p:spTgt>
                                        </p:tgtEl>
                                      </p:cBhvr>
                                    </p:animEffect>
                                    <p:anim calcmode="lin" valueType="num">
                                      <p:cBhvr>
                                        <p:cTn id="36"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37"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2000"/>
                                        <p:tgtEl>
                                          <p:spTgt spid="3">
                                            <p:txEl>
                                              <p:pRg st="5" end="5"/>
                                            </p:txEl>
                                          </p:spTgt>
                                        </p:tgtEl>
                                      </p:cBhvr>
                                    </p:animEffect>
                                    <p:anim calcmode="lin" valueType="num">
                                      <p:cBhvr>
                                        <p:cTn id="43"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44"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2000"/>
                                        <p:tgtEl>
                                          <p:spTgt spid="3">
                                            <p:txEl>
                                              <p:pRg st="6" end="6"/>
                                            </p:txEl>
                                          </p:spTgt>
                                        </p:tgtEl>
                                      </p:cBhvr>
                                    </p:animEffect>
                                    <p:anim calcmode="lin" valueType="num">
                                      <p:cBhvr>
                                        <p:cTn id="50"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51"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E16B2-C5E0-41B1-9339-1EDBF296D4B6}"/>
              </a:ext>
            </a:extLst>
          </p:cNvPr>
          <p:cNvSpPr>
            <a:spLocks noGrp="1"/>
          </p:cNvSpPr>
          <p:nvPr>
            <p:ph type="title"/>
          </p:nvPr>
        </p:nvSpPr>
        <p:spPr>
          <a:xfrm>
            <a:off x="1451578" y="126093"/>
            <a:ext cx="9603275" cy="1997675"/>
          </a:xfrm>
        </p:spPr>
        <p:txBody>
          <a:bodyPr>
            <a:noAutofit/>
          </a:bodyPr>
          <a:lstStyle/>
          <a:p>
            <a:r>
              <a:rPr lang="en-US" sz="6000" b="1" dirty="0">
                <a:solidFill>
                  <a:srgbClr val="C00000"/>
                </a:solidFill>
              </a:rPr>
              <a:t>Special fox valley </a:t>
            </a:r>
            <a:r>
              <a:rPr lang="en-US" sz="6000" b="1" dirty="0" err="1">
                <a:solidFill>
                  <a:srgbClr val="C00000"/>
                </a:solidFill>
              </a:rPr>
              <a:t>shrm</a:t>
            </a:r>
            <a:r>
              <a:rPr lang="en-US" sz="6000" b="1" dirty="0">
                <a:solidFill>
                  <a:srgbClr val="C00000"/>
                </a:solidFill>
              </a:rPr>
              <a:t> offer</a:t>
            </a:r>
          </a:p>
        </p:txBody>
      </p:sp>
      <p:pic>
        <p:nvPicPr>
          <p:cNvPr id="4098" name="Picture 2">
            <a:extLst>
              <a:ext uri="{FF2B5EF4-FFF2-40B4-BE49-F238E27FC236}">
                <a16:creationId xmlns:a16="http://schemas.microsoft.com/office/drawing/2014/main" id="{81D6A940-DFE7-49B6-9E81-F1014890E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4234" y="1979743"/>
            <a:ext cx="2251587" cy="40044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chedule Appointment with Work Smart Coaching &amp;amp; Consulting">
            <a:extLst>
              <a:ext uri="{FF2B5EF4-FFF2-40B4-BE49-F238E27FC236}">
                <a16:creationId xmlns:a16="http://schemas.microsoft.com/office/drawing/2014/main" id="{94786B4A-6244-405D-97E4-30B6F8780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578" y="1979744"/>
            <a:ext cx="4004469" cy="400446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5F9F4D4A-5590-4C1C-82A6-39D4F7890E04}"/>
              </a:ext>
            </a:extLst>
          </p:cNvPr>
          <p:cNvSpPr txBox="1">
            <a:spLocks/>
          </p:cNvSpPr>
          <p:nvPr/>
        </p:nvSpPr>
        <p:spPr>
          <a:xfrm>
            <a:off x="1554817" y="5041198"/>
            <a:ext cx="4004469" cy="58834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dirty="0"/>
              <a:t>30 min.=$247 value</a:t>
            </a:r>
          </a:p>
        </p:txBody>
      </p:sp>
      <p:pic>
        <p:nvPicPr>
          <p:cNvPr id="8" name="Picture 6" descr="White Desert | Luxury adventures in Antarctica">
            <a:extLst>
              <a:ext uri="{FF2B5EF4-FFF2-40B4-BE49-F238E27FC236}">
                <a16:creationId xmlns:a16="http://schemas.microsoft.com/office/drawing/2014/main" id="{46832C81-1BB2-44FB-9AD2-3E55D5D2A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8302" y="5456902"/>
            <a:ext cx="2857500" cy="345273"/>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1751DC20-2882-4B0E-B2E4-D70C58139DA2}"/>
              </a:ext>
            </a:extLst>
          </p:cNvPr>
          <p:cNvSpPr/>
          <p:nvPr/>
        </p:nvSpPr>
        <p:spPr>
          <a:xfrm>
            <a:off x="5456047" y="3677265"/>
            <a:ext cx="2124624" cy="588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F870307-817C-4ECA-B8ED-73E2FDB0A62A}"/>
                  </a:ext>
                </a:extLst>
              </p14:cNvPr>
              <p14:cNvContentPartPr/>
              <p14:nvPr/>
            </p14:nvContentPartPr>
            <p14:xfrm>
              <a:off x="2752870" y="2339868"/>
              <a:ext cx="1316160" cy="30960"/>
            </p14:xfrm>
          </p:contentPart>
        </mc:Choice>
        <mc:Fallback xmlns="">
          <p:pic>
            <p:nvPicPr>
              <p:cNvPr id="3" name="Ink 2">
                <a:extLst>
                  <a:ext uri="{FF2B5EF4-FFF2-40B4-BE49-F238E27FC236}">
                    <a16:creationId xmlns:a16="http://schemas.microsoft.com/office/drawing/2014/main" id="{AF870307-817C-4ECA-B8ED-73E2FDB0A62A}"/>
                  </a:ext>
                </a:extLst>
              </p:cNvPr>
              <p:cNvPicPr/>
              <p:nvPr/>
            </p:nvPicPr>
            <p:blipFill>
              <a:blip r:embed="rId6"/>
              <a:stretch>
                <a:fillRect/>
              </a:stretch>
            </p:blipFill>
            <p:spPr>
              <a:xfrm>
                <a:off x="2662870" y="2159868"/>
                <a:ext cx="1495800" cy="390600"/>
              </a:xfrm>
              <a:prstGeom prst="rect">
                <a:avLst/>
              </a:prstGeom>
            </p:spPr>
          </p:pic>
        </mc:Fallback>
      </mc:AlternateContent>
    </p:spTree>
    <p:extLst>
      <p:ext uri="{BB962C8B-B14F-4D97-AF65-F5344CB8AC3E}">
        <p14:creationId xmlns:p14="http://schemas.microsoft.com/office/powerpoint/2010/main" val="293450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Intentional Acts of Kindness – Improving Police: A Necessary Conversation">
            <a:extLst>
              <a:ext uri="{FF2B5EF4-FFF2-40B4-BE49-F238E27FC236}">
                <a16:creationId xmlns:a16="http://schemas.microsoft.com/office/drawing/2014/main" id="{04A6A136-BEAE-B8DB-491E-9CB1BAE32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5568" y="874671"/>
            <a:ext cx="4160864" cy="44280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50E63B-AD58-F837-9250-A027CA68C687}"/>
              </a:ext>
            </a:extLst>
          </p:cNvPr>
          <p:cNvSpPr txBox="1"/>
          <p:nvPr/>
        </p:nvSpPr>
        <p:spPr>
          <a:xfrm>
            <a:off x="5292328" y="1684050"/>
            <a:ext cx="1607344" cy="584775"/>
          </a:xfrm>
          <a:prstGeom prst="rect">
            <a:avLst/>
          </a:prstGeom>
          <a:noFill/>
        </p:spPr>
        <p:txBody>
          <a:bodyPr wrap="square">
            <a:spAutoFit/>
          </a:bodyPr>
          <a:lstStyle/>
          <a:p>
            <a:r>
              <a:rPr kumimoji="0" lang="en-US" sz="3200" b="0" i="0" u="none" strike="noStrike" kern="1200" cap="none" spc="0" normalizeH="0" baseline="0" noProof="0" dirty="0">
                <a:ln>
                  <a:noFill/>
                </a:ln>
                <a:solidFill>
                  <a:srgbClr val="008080"/>
                </a:solidFill>
                <a:effectLst/>
                <a:uLnTx/>
                <a:uFillTx/>
                <a:latin typeface="Gill Sans MT" panose="020B0502020104020203"/>
                <a:ea typeface="+mn-ea"/>
                <a:cs typeface="+mn-cs"/>
              </a:rPr>
              <a:t>Commit</a:t>
            </a:r>
            <a:endParaRPr lang="en-US" dirty="0">
              <a:solidFill>
                <a:srgbClr val="008080"/>
              </a:solidFill>
            </a:endParaRPr>
          </a:p>
        </p:txBody>
      </p:sp>
    </p:spTree>
    <p:extLst>
      <p:ext uri="{BB962C8B-B14F-4D97-AF65-F5344CB8AC3E}">
        <p14:creationId xmlns:p14="http://schemas.microsoft.com/office/powerpoint/2010/main" val="23231019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83048A-79C8-4E73-AAA3-6948C2015336}"/>
              </a:ext>
            </a:extLst>
          </p:cNvPr>
          <p:cNvPicPr>
            <a:picLocks noChangeAspect="1"/>
          </p:cNvPicPr>
          <p:nvPr/>
        </p:nvPicPr>
        <p:blipFill>
          <a:blip r:embed="rId3"/>
          <a:stretch>
            <a:fillRect/>
          </a:stretch>
        </p:blipFill>
        <p:spPr>
          <a:xfrm>
            <a:off x="6631895" y="0"/>
            <a:ext cx="5560105" cy="5482728"/>
          </a:xfrm>
          <a:prstGeom prst="rect">
            <a:avLst/>
          </a:prstGeom>
        </p:spPr>
      </p:pic>
      <p:pic>
        <p:nvPicPr>
          <p:cNvPr id="3074" name="Picture 2" descr="Your B&amp;B on Facebook and LinkedIn - Bed and Breakfast Innkeepers Blog |  Bedandbreakfast.eu">
            <a:extLst>
              <a:ext uri="{FF2B5EF4-FFF2-40B4-BE49-F238E27FC236}">
                <a16:creationId xmlns:a16="http://schemas.microsoft.com/office/drawing/2014/main" id="{CED5314C-5797-49A4-A492-865537FDD2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2230" y="5482729"/>
            <a:ext cx="1199254" cy="651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1242FE4-0FF3-17EE-1DE7-EEC78171633C}"/>
              </a:ext>
            </a:extLst>
          </p:cNvPr>
          <p:cNvPicPr>
            <a:picLocks noChangeAspect="1"/>
          </p:cNvPicPr>
          <p:nvPr/>
        </p:nvPicPr>
        <p:blipFill>
          <a:blip r:embed="rId5"/>
          <a:stretch>
            <a:fillRect/>
          </a:stretch>
        </p:blipFill>
        <p:spPr>
          <a:xfrm>
            <a:off x="0" y="0"/>
            <a:ext cx="6631895" cy="6134100"/>
          </a:xfrm>
          <a:prstGeom prst="rect">
            <a:avLst/>
          </a:prstGeom>
        </p:spPr>
      </p:pic>
    </p:spTree>
    <p:extLst>
      <p:ext uri="{BB962C8B-B14F-4D97-AF65-F5344CB8AC3E}">
        <p14:creationId xmlns:p14="http://schemas.microsoft.com/office/powerpoint/2010/main" val="15314207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2000"/>
                                        <p:tgtEl>
                                          <p:spTgt spid="3074"/>
                                        </p:tgtEl>
                                      </p:cBhvr>
                                    </p:animEffect>
                                    <p:anim calcmode="lin" valueType="num">
                                      <p:cBhvr>
                                        <p:cTn id="15" dur="2000" fill="hold"/>
                                        <p:tgtEl>
                                          <p:spTgt spid="3074"/>
                                        </p:tgtEl>
                                        <p:attrNameLst>
                                          <p:attrName>ppt_w</p:attrName>
                                        </p:attrNameLst>
                                      </p:cBhvr>
                                      <p:tavLst>
                                        <p:tav tm="0" fmla="#ppt_w*sin(2.5*pi*$)">
                                          <p:val>
                                            <p:fltVal val="0"/>
                                          </p:val>
                                        </p:tav>
                                        <p:tav tm="100000">
                                          <p:val>
                                            <p:fltVal val="1"/>
                                          </p:val>
                                        </p:tav>
                                      </p:tavLst>
                                    </p:anim>
                                    <p:anim calcmode="lin" valueType="num">
                                      <p:cBhvr>
                                        <p:cTn id="16"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6DEEA-80F1-4769-B50D-8F3E4D902739}"/>
              </a:ext>
            </a:extLst>
          </p:cNvPr>
          <p:cNvSpPr>
            <a:spLocks noGrp="1"/>
          </p:cNvSpPr>
          <p:nvPr>
            <p:ph type="title"/>
          </p:nvPr>
        </p:nvSpPr>
        <p:spPr>
          <a:xfrm>
            <a:off x="1311823" y="232784"/>
            <a:ext cx="9568354" cy="1049235"/>
          </a:xfrm>
        </p:spPr>
        <p:txBody>
          <a:bodyPr>
            <a:noAutofit/>
          </a:bodyPr>
          <a:lstStyle/>
          <a:p>
            <a:r>
              <a:rPr lang="en-US" sz="3600" dirty="0"/>
              <a:t>Return On Investment</a:t>
            </a:r>
          </a:p>
        </p:txBody>
      </p:sp>
      <p:pic>
        <p:nvPicPr>
          <p:cNvPr id="4102" name="Picture 6" descr="Fancy Stars Notepad - TCR5270 | Teacher Created Resources">
            <a:extLst>
              <a:ext uri="{FF2B5EF4-FFF2-40B4-BE49-F238E27FC236}">
                <a16:creationId xmlns:a16="http://schemas.microsoft.com/office/drawing/2014/main" id="{638F4E54-144C-402C-BD6A-F9603FF26B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80000">
            <a:off x="9456653" y="1800395"/>
            <a:ext cx="2003130" cy="20031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he 20 Best Montblanc Pens of All-Time">
            <a:extLst>
              <a:ext uri="{FF2B5EF4-FFF2-40B4-BE49-F238E27FC236}">
                <a16:creationId xmlns:a16="http://schemas.microsoft.com/office/drawing/2014/main" id="{E3A85F1B-499C-41EA-B7C3-B68CA1A9DA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1363" y="1168723"/>
            <a:ext cx="3881706" cy="2825882"/>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pic>
        <p:nvPicPr>
          <p:cNvPr id="4108" name="Picture 12" descr="ACT New Zealand - Wikipedia">
            <a:extLst>
              <a:ext uri="{FF2B5EF4-FFF2-40B4-BE49-F238E27FC236}">
                <a16:creationId xmlns:a16="http://schemas.microsoft.com/office/drawing/2014/main" id="{128B7770-5B6C-48CD-9934-67F43DA20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034" y="1106283"/>
            <a:ext cx="5155096" cy="250415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No Email Images, Stock Photos &amp; Vectors | Shutterstock">
            <a:extLst>
              <a:ext uri="{FF2B5EF4-FFF2-40B4-BE49-F238E27FC236}">
                <a16:creationId xmlns:a16="http://schemas.microsoft.com/office/drawing/2014/main" id="{6DA36A88-A45E-490E-9606-621E1698A1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573" y="3493817"/>
            <a:ext cx="1725994" cy="1858763"/>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No Cell Phone Zone Sign, 10&quot; X 7&quot;: Amazon.com: Industrial &amp; Scientific">
            <a:extLst>
              <a:ext uri="{FF2B5EF4-FFF2-40B4-BE49-F238E27FC236}">
                <a16:creationId xmlns:a16="http://schemas.microsoft.com/office/drawing/2014/main" id="{F26466E5-93B2-4E85-9AB6-C114EC16D4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4992" y="3493817"/>
            <a:ext cx="2340665" cy="18587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The Facts about Your Favorite Beverages (U.S.) | Home">
            <a:extLst>
              <a:ext uri="{FF2B5EF4-FFF2-40B4-BE49-F238E27FC236}">
                <a16:creationId xmlns:a16="http://schemas.microsoft.com/office/drawing/2014/main" id="{C5EBF1A1-107A-48D7-BBDA-49FA630649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4545" y="4056040"/>
            <a:ext cx="4405519" cy="222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8392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randombar(horizontal)">
                                      <p:cBhvr>
                                        <p:cTn id="12" dur="500"/>
                                        <p:tgtEl>
                                          <p:spTgt spid="410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112"/>
                                        </p:tgtEl>
                                        <p:attrNameLst>
                                          <p:attrName>style.visibility</p:attrName>
                                        </p:attrNameLst>
                                      </p:cBhvr>
                                      <p:to>
                                        <p:strVal val="visible"/>
                                      </p:to>
                                    </p:set>
                                    <p:animEffect transition="in" filter="randombar(horizontal)">
                                      <p:cBhvr>
                                        <p:cTn id="22" dur="500"/>
                                        <p:tgtEl>
                                          <p:spTgt spid="41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110"/>
                                        </p:tgtEl>
                                        <p:attrNameLst>
                                          <p:attrName>style.visibility</p:attrName>
                                        </p:attrNameLst>
                                      </p:cBhvr>
                                      <p:to>
                                        <p:strVal val="visible"/>
                                      </p:to>
                                    </p:set>
                                    <p:animEffect transition="in" filter="randombar(horizontal)">
                                      <p:cBhvr>
                                        <p:cTn id="27" dur="500"/>
                                        <p:tgtEl>
                                          <p:spTgt spid="41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108"/>
                                        </p:tgtEl>
                                        <p:attrNameLst>
                                          <p:attrName>style.visibility</p:attrName>
                                        </p:attrNameLst>
                                      </p:cBhvr>
                                      <p:to>
                                        <p:strVal val="visible"/>
                                      </p:to>
                                    </p:set>
                                    <p:animEffect transition="in" filter="randombar(horizontal)">
                                      <p:cBhvr>
                                        <p:cTn id="32" dur="5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9599F-CECB-4BDD-8166-3C3F4DEFBF7D}"/>
              </a:ext>
            </a:extLst>
          </p:cNvPr>
          <p:cNvSpPr>
            <a:spLocks noGrp="1"/>
          </p:cNvSpPr>
          <p:nvPr>
            <p:ph type="title"/>
          </p:nvPr>
        </p:nvSpPr>
        <p:spPr/>
        <p:txBody>
          <a:bodyPr/>
          <a:lstStyle/>
          <a:p>
            <a:r>
              <a:rPr lang="en-US" dirty="0"/>
              <a:t>Speak your peace</a:t>
            </a:r>
          </a:p>
        </p:txBody>
      </p:sp>
      <p:pic>
        <p:nvPicPr>
          <p:cNvPr id="6" name="Picture 5">
            <a:extLst>
              <a:ext uri="{FF2B5EF4-FFF2-40B4-BE49-F238E27FC236}">
                <a16:creationId xmlns:a16="http://schemas.microsoft.com/office/drawing/2014/main" id="{A2ACC4B2-BF58-4F18-B5E6-1CDE8B306484}"/>
              </a:ext>
            </a:extLst>
          </p:cNvPr>
          <p:cNvPicPr>
            <a:picLocks noChangeAspect="1"/>
          </p:cNvPicPr>
          <p:nvPr/>
        </p:nvPicPr>
        <p:blipFill>
          <a:blip r:embed="rId2"/>
          <a:stretch>
            <a:fillRect/>
          </a:stretch>
        </p:blipFill>
        <p:spPr>
          <a:xfrm>
            <a:off x="6460165" y="0"/>
            <a:ext cx="4594690" cy="6858000"/>
          </a:xfrm>
          <a:prstGeom prst="rect">
            <a:avLst/>
          </a:prstGeom>
        </p:spPr>
      </p:pic>
      <p:pic>
        <p:nvPicPr>
          <p:cNvPr id="33794" name="Picture 2" descr="Stop Meeting Madness!!! Meeting Ground Rules | Latham Consulting Group">
            <a:extLst>
              <a:ext uri="{FF2B5EF4-FFF2-40B4-BE49-F238E27FC236}">
                <a16:creationId xmlns:a16="http://schemas.microsoft.com/office/drawing/2014/main" id="{14E4A0A3-758F-CD15-2436-F43D85D55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579" y="3029322"/>
            <a:ext cx="4195762" cy="3104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3579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500" fill="hold"/>
                                        <p:tgtEl>
                                          <p:spTgt spid="33794"/>
                                        </p:tgtEl>
                                        <p:attrNameLst>
                                          <p:attrName>ppt_w</p:attrName>
                                        </p:attrNameLst>
                                      </p:cBhvr>
                                      <p:tavLst>
                                        <p:tav tm="0">
                                          <p:val>
                                            <p:fltVal val="0"/>
                                          </p:val>
                                        </p:tav>
                                        <p:tav tm="100000">
                                          <p:val>
                                            <p:strVal val="#ppt_w"/>
                                          </p:val>
                                        </p:tav>
                                      </p:tavLst>
                                    </p:anim>
                                    <p:anim calcmode="lin" valueType="num">
                                      <p:cBhvr>
                                        <p:cTn id="8" dur="500" fill="hold"/>
                                        <p:tgtEl>
                                          <p:spTgt spid="33794"/>
                                        </p:tgtEl>
                                        <p:attrNameLst>
                                          <p:attrName>ppt_h</p:attrName>
                                        </p:attrNameLst>
                                      </p:cBhvr>
                                      <p:tavLst>
                                        <p:tav tm="0">
                                          <p:val>
                                            <p:fltVal val="0"/>
                                          </p:val>
                                        </p:tav>
                                        <p:tav tm="100000">
                                          <p:val>
                                            <p:strVal val="#ppt_h"/>
                                          </p:val>
                                        </p:tav>
                                      </p:tavLst>
                                    </p:anim>
                                    <p:animEffect transition="in" filter="fade">
                                      <p:cBhvr>
                                        <p:cTn id="9" dur="500"/>
                                        <p:tgtEl>
                                          <p:spTgt spid="3379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41033</TotalTime>
  <Words>4080</Words>
  <Application>Microsoft Office PowerPoint</Application>
  <PresentationFormat>Widescreen</PresentationFormat>
  <Paragraphs>294</Paragraphs>
  <Slides>79</Slides>
  <Notes>35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79</vt:i4>
      </vt:variant>
    </vt:vector>
  </HeadingPairs>
  <TitlesOfParts>
    <vt:vector size="87" baseType="lpstr">
      <vt:lpstr>Arial</vt:lpstr>
      <vt:lpstr>Calibri</vt:lpstr>
      <vt:lpstr>Calibri Light</vt:lpstr>
      <vt:lpstr>Gill Sans MT</vt:lpstr>
      <vt:lpstr>Minion Pro</vt:lpstr>
      <vt:lpstr>Wingdings</vt:lpstr>
      <vt:lpstr>Gallery</vt:lpstr>
      <vt:lpstr>Office Theme</vt:lpstr>
      <vt:lpstr>Culture Eats Vision: Talent Attraction &amp; Retention 5-Step Road Map for a MindShift</vt:lpstr>
      <vt:lpstr>PowerPoint Presentation</vt:lpstr>
      <vt:lpstr>PowerPoint Presentation</vt:lpstr>
      <vt:lpstr>PowerPoint Presentation</vt:lpstr>
      <vt:lpstr>PowerPoint Presentation</vt:lpstr>
      <vt:lpstr>PowerPoint Presentation</vt:lpstr>
      <vt:lpstr>PowerPoint Presentation</vt:lpstr>
      <vt:lpstr>Return On Investment</vt:lpstr>
      <vt:lpstr>Speak your peace</vt:lpstr>
      <vt:lpstr>PowerPoint Presentation</vt:lpstr>
      <vt:lpstr>Todd’s Talent engagement Cycle</vt:lpstr>
      <vt:lpstr>Self-Engagement (leadership &amp; Change)</vt:lpstr>
      <vt:lpstr>PowerPoint Presentation</vt:lpstr>
      <vt:lpstr>Pre-Engagement (before they’re hired)</vt:lpstr>
      <vt:lpstr>Pre-Engagement solutions</vt:lpstr>
      <vt:lpstr>On-Engagement (“probationary”)</vt:lpstr>
      <vt:lpstr>On-Engagement solutions</vt:lpstr>
      <vt:lpstr>In-Engagement (ongoing retention)</vt:lpstr>
      <vt:lpstr>In-Engagement solutions</vt:lpstr>
      <vt:lpstr>Re-Engagement (bring ‘em back)</vt:lpstr>
      <vt:lpstr>Re-Engagement solutions</vt:lpstr>
      <vt:lpstr>Todd’s Talent engagement Cycle</vt:lpstr>
      <vt:lpstr>Do you like conflict?</vt:lpstr>
      <vt:lpstr>Silos, drama, &amp; barriers</vt:lpstr>
      <vt:lpstr>Define YOUR Corporate Culture</vt:lpstr>
      <vt:lpstr>DEFINE YOUR CORPORATE CULTURE</vt:lpstr>
      <vt:lpstr>PowerPoint Presentation</vt:lpstr>
      <vt:lpstr>PowerPoint Presentation</vt:lpstr>
      <vt:lpstr>PowerPoint Presentation</vt:lpstr>
      <vt:lpstr>PowerPoint Presentation</vt:lpstr>
      <vt:lpstr>PowerPoint Presentation</vt:lpstr>
      <vt:lpstr>PowerPoint Presentation</vt:lpstr>
      <vt:lpstr>We’re on a mission to revolutionize corporate culture and leadership.</vt:lpstr>
      <vt:lpstr>PowerPoint Presentation</vt:lpstr>
      <vt:lpstr>PowerPoint Presentation</vt:lpstr>
      <vt:lpstr>PowerPoint Presentation</vt:lpstr>
      <vt:lpstr>PEAKS &amp; valleys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next?</vt:lpstr>
      <vt:lpstr>Special fox valley shrm offer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Your Corporate Culture Impacts Talent Attraction &amp; Retention –  Are You Looking Inside Out?</dc:title>
  <dc:creator>Todd Kuckkahn</dc:creator>
  <cp:lastModifiedBy>Elaine Ruh</cp:lastModifiedBy>
  <cp:revision>107</cp:revision>
  <dcterms:created xsi:type="dcterms:W3CDTF">2019-05-07T01:55:10Z</dcterms:created>
  <dcterms:modified xsi:type="dcterms:W3CDTF">2022-08-09T13:26:07Z</dcterms:modified>
</cp:coreProperties>
</file>