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66"/>
  </p:notesMasterIdLst>
  <p:sldIdLst>
    <p:sldId id="256" r:id="rId2"/>
    <p:sldId id="258" r:id="rId3"/>
    <p:sldId id="570" r:id="rId4"/>
    <p:sldId id="373" r:id="rId5"/>
    <p:sldId id="372" r:id="rId6"/>
    <p:sldId id="375" r:id="rId7"/>
    <p:sldId id="376" r:id="rId8"/>
    <p:sldId id="377" r:id="rId9"/>
    <p:sldId id="385" r:id="rId10"/>
    <p:sldId id="386" r:id="rId11"/>
    <p:sldId id="259" r:id="rId12"/>
    <p:sldId id="371" r:id="rId13"/>
    <p:sldId id="308" r:id="rId14"/>
    <p:sldId id="357" r:id="rId15"/>
    <p:sldId id="341" r:id="rId16"/>
    <p:sldId id="388" r:id="rId17"/>
    <p:sldId id="390" r:id="rId18"/>
    <p:sldId id="394" r:id="rId19"/>
    <p:sldId id="532" r:id="rId20"/>
    <p:sldId id="511" r:id="rId21"/>
    <p:sldId id="378" r:id="rId22"/>
    <p:sldId id="379" r:id="rId23"/>
    <p:sldId id="602" r:id="rId24"/>
    <p:sldId id="603" r:id="rId25"/>
    <p:sldId id="264" r:id="rId26"/>
    <p:sldId id="270" r:id="rId27"/>
    <p:sldId id="280" r:id="rId28"/>
    <p:sldId id="273" r:id="rId29"/>
    <p:sldId id="268" r:id="rId30"/>
    <p:sldId id="281" r:id="rId31"/>
    <p:sldId id="269" r:id="rId32"/>
    <p:sldId id="580" r:id="rId33"/>
    <p:sldId id="296" r:id="rId34"/>
    <p:sldId id="572" r:id="rId35"/>
    <p:sldId id="535" r:id="rId36"/>
    <p:sldId id="288" r:id="rId37"/>
    <p:sldId id="289" r:id="rId38"/>
    <p:sldId id="537" r:id="rId39"/>
    <p:sldId id="538" r:id="rId40"/>
    <p:sldId id="539" r:id="rId41"/>
    <p:sldId id="541" r:id="rId42"/>
    <p:sldId id="547" r:id="rId43"/>
    <p:sldId id="548" r:id="rId44"/>
    <p:sldId id="549" r:id="rId45"/>
    <p:sldId id="550" r:id="rId46"/>
    <p:sldId id="551" r:id="rId47"/>
    <p:sldId id="552" r:id="rId48"/>
    <p:sldId id="553" r:id="rId49"/>
    <p:sldId id="554" r:id="rId50"/>
    <p:sldId id="555" r:id="rId51"/>
    <p:sldId id="556" r:id="rId52"/>
    <p:sldId id="559" r:id="rId53"/>
    <p:sldId id="560" r:id="rId54"/>
    <p:sldId id="561" r:id="rId55"/>
    <p:sldId id="562" r:id="rId56"/>
    <p:sldId id="287" r:id="rId57"/>
    <p:sldId id="291" r:id="rId58"/>
    <p:sldId id="295" r:id="rId59"/>
    <p:sldId id="564" r:id="rId60"/>
    <p:sldId id="566" r:id="rId61"/>
    <p:sldId id="299" r:id="rId62"/>
    <p:sldId id="567" r:id="rId63"/>
    <p:sldId id="568" r:id="rId64"/>
    <p:sldId id="569" r:id="rId65"/>
    <p:sldId id="574" r:id="rId66"/>
    <p:sldId id="525" r:id="rId67"/>
    <p:sldId id="362" r:id="rId68"/>
    <p:sldId id="527" r:id="rId69"/>
    <p:sldId id="336" r:id="rId70"/>
    <p:sldId id="337" r:id="rId71"/>
    <p:sldId id="339" r:id="rId72"/>
    <p:sldId id="340" r:id="rId73"/>
    <p:sldId id="514" r:id="rId74"/>
    <p:sldId id="515" r:id="rId75"/>
    <p:sldId id="344" r:id="rId76"/>
    <p:sldId id="360" r:id="rId77"/>
    <p:sldId id="367" r:id="rId78"/>
    <p:sldId id="290" r:id="rId79"/>
    <p:sldId id="282" r:id="rId80"/>
    <p:sldId id="530" r:id="rId81"/>
    <p:sldId id="392" r:id="rId82"/>
    <p:sldId id="396" r:id="rId83"/>
    <p:sldId id="531" r:id="rId84"/>
    <p:sldId id="521" r:id="rId85"/>
    <p:sldId id="399" r:id="rId86"/>
    <p:sldId id="522" r:id="rId87"/>
    <p:sldId id="523" r:id="rId88"/>
    <p:sldId id="389" r:id="rId89"/>
    <p:sldId id="524" r:id="rId90"/>
    <p:sldId id="516" r:id="rId91"/>
    <p:sldId id="332" r:id="rId92"/>
    <p:sldId id="265" r:id="rId93"/>
    <p:sldId id="266" r:id="rId94"/>
    <p:sldId id="500" r:id="rId95"/>
    <p:sldId id="501" r:id="rId96"/>
    <p:sldId id="502" r:id="rId97"/>
    <p:sldId id="503" r:id="rId98"/>
    <p:sldId id="504" r:id="rId99"/>
    <p:sldId id="505" r:id="rId100"/>
    <p:sldId id="334" r:id="rId101"/>
    <p:sldId id="506" r:id="rId102"/>
    <p:sldId id="326" r:id="rId103"/>
    <p:sldId id="327" r:id="rId104"/>
    <p:sldId id="328" r:id="rId105"/>
    <p:sldId id="403" r:id="rId106"/>
    <p:sldId id="406" r:id="rId107"/>
    <p:sldId id="507" r:id="rId108"/>
    <p:sldId id="508" r:id="rId109"/>
    <p:sldId id="331" r:id="rId110"/>
    <p:sldId id="321" r:id="rId111"/>
    <p:sldId id="320" r:id="rId112"/>
    <p:sldId id="509" r:id="rId113"/>
    <p:sldId id="407" r:id="rId114"/>
    <p:sldId id="408" r:id="rId115"/>
    <p:sldId id="596" r:id="rId116"/>
    <p:sldId id="597" r:id="rId117"/>
    <p:sldId id="607" r:id="rId118"/>
    <p:sldId id="608" r:id="rId119"/>
    <p:sldId id="609" r:id="rId120"/>
    <p:sldId id="610" r:id="rId121"/>
    <p:sldId id="611" r:id="rId122"/>
    <p:sldId id="612" r:id="rId123"/>
    <p:sldId id="614" r:id="rId124"/>
    <p:sldId id="395" r:id="rId125"/>
    <p:sldId id="397" r:id="rId126"/>
    <p:sldId id="398" r:id="rId127"/>
    <p:sldId id="284" r:id="rId128"/>
    <p:sldId id="257" r:id="rId129"/>
    <p:sldId id="261" r:id="rId130"/>
    <p:sldId id="262" r:id="rId131"/>
    <p:sldId id="263" r:id="rId132"/>
    <p:sldId id="285" r:id="rId133"/>
    <p:sldId id="286" r:id="rId134"/>
    <p:sldId id="322" r:id="rId135"/>
    <p:sldId id="598" r:id="rId136"/>
    <p:sldId id="599" r:id="rId137"/>
    <p:sldId id="600" r:id="rId138"/>
    <p:sldId id="601" r:id="rId139"/>
    <p:sldId id="578" r:id="rId140"/>
    <p:sldId id="581" r:id="rId141"/>
    <p:sldId id="297" r:id="rId142"/>
    <p:sldId id="301" r:id="rId143"/>
    <p:sldId id="302" r:id="rId144"/>
    <p:sldId id="533" r:id="rId145"/>
    <p:sldId id="300" r:id="rId146"/>
    <p:sldId id="604" r:id="rId147"/>
    <p:sldId id="306" r:id="rId148"/>
    <p:sldId id="605" r:id="rId149"/>
    <p:sldId id="307" r:id="rId150"/>
    <p:sldId id="582" r:id="rId151"/>
    <p:sldId id="345" r:id="rId152"/>
    <p:sldId id="588" r:id="rId153"/>
    <p:sldId id="589" r:id="rId154"/>
    <p:sldId id="606" r:id="rId155"/>
    <p:sldId id="590" r:id="rId156"/>
    <p:sldId id="370" r:id="rId157"/>
    <p:sldId id="584" r:id="rId158"/>
    <p:sldId id="585" r:id="rId159"/>
    <p:sldId id="587" r:id="rId160"/>
    <p:sldId id="368" r:id="rId161"/>
    <p:sldId id="318" r:id="rId162"/>
    <p:sldId id="369" r:id="rId163"/>
    <p:sldId id="333" r:id="rId164"/>
    <p:sldId id="481" r:id="rId165"/>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F92BF60-B5F0-4E37-9704-A2A90B20CBEA}">
          <p14:sldIdLst>
            <p14:sldId id="256"/>
            <p14:sldId id="258"/>
            <p14:sldId id="570"/>
            <p14:sldId id="373"/>
            <p14:sldId id="372"/>
            <p14:sldId id="375"/>
            <p14:sldId id="376"/>
            <p14:sldId id="377"/>
            <p14:sldId id="385"/>
            <p14:sldId id="386"/>
            <p14:sldId id="259"/>
            <p14:sldId id="371"/>
            <p14:sldId id="308"/>
            <p14:sldId id="357"/>
            <p14:sldId id="341"/>
            <p14:sldId id="388"/>
            <p14:sldId id="390"/>
            <p14:sldId id="394"/>
            <p14:sldId id="532"/>
            <p14:sldId id="511"/>
            <p14:sldId id="378"/>
            <p14:sldId id="379"/>
            <p14:sldId id="602"/>
            <p14:sldId id="603"/>
            <p14:sldId id="264"/>
            <p14:sldId id="270"/>
            <p14:sldId id="280"/>
            <p14:sldId id="273"/>
            <p14:sldId id="268"/>
            <p14:sldId id="281"/>
            <p14:sldId id="269"/>
            <p14:sldId id="580"/>
            <p14:sldId id="296"/>
            <p14:sldId id="572"/>
            <p14:sldId id="535"/>
            <p14:sldId id="288"/>
            <p14:sldId id="289"/>
            <p14:sldId id="537"/>
            <p14:sldId id="538"/>
            <p14:sldId id="539"/>
            <p14:sldId id="541"/>
            <p14:sldId id="547"/>
            <p14:sldId id="548"/>
            <p14:sldId id="549"/>
            <p14:sldId id="550"/>
            <p14:sldId id="551"/>
            <p14:sldId id="552"/>
            <p14:sldId id="553"/>
            <p14:sldId id="554"/>
            <p14:sldId id="555"/>
            <p14:sldId id="556"/>
            <p14:sldId id="559"/>
            <p14:sldId id="560"/>
            <p14:sldId id="561"/>
            <p14:sldId id="562"/>
            <p14:sldId id="287"/>
            <p14:sldId id="291"/>
            <p14:sldId id="295"/>
            <p14:sldId id="564"/>
            <p14:sldId id="566"/>
            <p14:sldId id="299"/>
            <p14:sldId id="567"/>
            <p14:sldId id="568"/>
            <p14:sldId id="569"/>
            <p14:sldId id="574"/>
            <p14:sldId id="525"/>
            <p14:sldId id="362"/>
            <p14:sldId id="527"/>
            <p14:sldId id="336"/>
            <p14:sldId id="337"/>
            <p14:sldId id="339"/>
            <p14:sldId id="340"/>
            <p14:sldId id="514"/>
            <p14:sldId id="515"/>
            <p14:sldId id="344"/>
            <p14:sldId id="360"/>
            <p14:sldId id="367"/>
            <p14:sldId id="290"/>
            <p14:sldId id="282"/>
            <p14:sldId id="530"/>
            <p14:sldId id="392"/>
            <p14:sldId id="396"/>
            <p14:sldId id="531"/>
            <p14:sldId id="521"/>
            <p14:sldId id="399"/>
            <p14:sldId id="522"/>
            <p14:sldId id="523"/>
            <p14:sldId id="389"/>
            <p14:sldId id="524"/>
            <p14:sldId id="516"/>
            <p14:sldId id="332"/>
            <p14:sldId id="265"/>
            <p14:sldId id="266"/>
            <p14:sldId id="500"/>
            <p14:sldId id="501"/>
            <p14:sldId id="502"/>
            <p14:sldId id="503"/>
            <p14:sldId id="504"/>
            <p14:sldId id="505"/>
            <p14:sldId id="334"/>
            <p14:sldId id="506"/>
            <p14:sldId id="326"/>
            <p14:sldId id="327"/>
            <p14:sldId id="328"/>
            <p14:sldId id="403"/>
            <p14:sldId id="406"/>
            <p14:sldId id="507"/>
            <p14:sldId id="508"/>
            <p14:sldId id="331"/>
            <p14:sldId id="321"/>
            <p14:sldId id="320"/>
            <p14:sldId id="509"/>
            <p14:sldId id="407"/>
            <p14:sldId id="408"/>
            <p14:sldId id="596"/>
            <p14:sldId id="597"/>
            <p14:sldId id="607"/>
            <p14:sldId id="608"/>
            <p14:sldId id="609"/>
            <p14:sldId id="610"/>
            <p14:sldId id="611"/>
            <p14:sldId id="612"/>
            <p14:sldId id="614"/>
            <p14:sldId id="395"/>
            <p14:sldId id="397"/>
            <p14:sldId id="398"/>
            <p14:sldId id="284"/>
            <p14:sldId id="257"/>
            <p14:sldId id="261"/>
            <p14:sldId id="262"/>
            <p14:sldId id="263"/>
            <p14:sldId id="285"/>
            <p14:sldId id="286"/>
            <p14:sldId id="322"/>
            <p14:sldId id="598"/>
            <p14:sldId id="599"/>
            <p14:sldId id="600"/>
            <p14:sldId id="601"/>
            <p14:sldId id="578"/>
            <p14:sldId id="581"/>
            <p14:sldId id="297"/>
            <p14:sldId id="301"/>
            <p14:sldId id="302"/>
            <p14:sldId id="533"/>
            <p14:sldId id="300"/>
            <p14:sldId id="604"/>
            <p14:sldId id="306"/>
            <p14:sldId id="605"/>
            <p14:sldId id="307"/>
            <p14:sldId id="582"/>
            <p14:sldId id="345"/>
            <p14:sldId id="588"/>
            <p14:sldId id="589"/>
            <p14:sldId id="606"/>
            <p14:sldId id="590"/>
            <p14:sldId id="370"/>
            <p14:sldId id="584"/>
            <p14:sldId id="585"/>
            <p14:sldId id="587"/>
            <p14:sldId id="368"/>
            <p14:sldId id="318"/>
            <p14:sldId id="369"/>
            <p14:sldId id="333"/>
            <p14:sldId id="4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99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tableStyles" Target="tableStyle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36" tIns="45718" rIns="91436" bIns="45718" rtlCol="0"/>
          <a:lstStyle>
            <a:lvl1pPr algn="l">
              <a:defRPr sz="1200"/>
            </a:lvl1pPr>
          </a:lstStyle>
          <a:p>
            <a:endParaRPr lang="en-US" dirty="0"/>
          </a:p>
        </p:txBody>
      </p:sp>
      <p:sp>
        <p:nvSpPr>
          <p:cNvPr id="3" name="Date Placeholder 2"/>
          <p:cNvSpPr>
            <a:spLocks noGrp="1"/>
          </p:cNvSpPr>
          <p:nvPr>
            <p:ph type="dt" idx="1"/>
          </p:nvPr>
        </p:nvSpPr>
        <p:spPr>
          <a:xfrm>
            <a:off x="3937000" y="0"/>
            <a:ext cx="3011488" cy="463550"/>
          </a:xfrm>
          <a:prstGeom prst="rect">
            <a:avLst/>
          </a:prstGeom>
        </p:spPr>
        <p:txBody>
          <a:bodyPr vert="horz" lIns="91436" tIns="45718" rIns="91436" bIns="45718" rtlCol="0"/>
          <a:lstStyle>
            <a:lvl1pPr algn="r">
              <a:defRPr sz="1200"/>
            </a:lvl1pPr>
          </a:lstStyle>
          <a:p>
            <a:fld id="{88FBAB44-D13A-4797-8F03-EDCC951286AC}" type="datetimeFigureOut">
              <a:rPr lang="en-US" smtClean="0"/>
              <a:t>3/7/2022</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36" tIns="45718" rIns="91436" bIns="45718" rtlCol="0" anchor="ctr"/>
          <a:lstStyle/>
          <a:p>
            <a:endParaRPr lang="en-US" dirty="0"/>
          </a:p>
        </p:txBody>
      </p:sp>
      <p:sp>
        <p:nvSpPr>
          <p:cNvPr id="5" name="Notes Placeholder 4"/>
          <p:cNvSpPr>
            <a:spLocks noGrp="1"/>
          </p:cNvSpPr>
          <p:nvPr>
            <p:ph type="body" sz="quarter" idx="3"/>
          </p:nvPr>
        </p:nvSpPr>
        <p:spPr>
          <a:xfrm>
            <a:off x="695326" y="4445001"/>
            <a:ext cx="5559425" cy="3636963"/>
          </a:xfrm>
          <a:prstGeom prst="rect">
            <a:avLst/>
          </a:prstGeom>
        </p:spPr>
        <p:txBody>
          <a:bodyPr vert="horz" lIns="91436" tIns="45718" rIns="91436" bIns="4571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6"/>
            <a:ext cx="3011488" cy="463550"/>
          </a:xfrm>
          <a:prstGeom prst="rect">
            <a:avLst/>
          </a:prstGeom>
        </p:spPr>
        <p:txBody>
          <a:bodyPr vert="horz" lIns="91436" tIns="45718" rIns="91436" bIns="457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6"/>
            <a:ext cx="3011488" cy="463550"/>
          </a:xfrm>
          <a:prstGeom prst="rect">
            <a:avLst/>
          </a:prstGeom>
        </p:spPr>
        <p:txBody>
          <a:bodyPr vert="horz" lIns="91436" tIns="45718" rIns="91436" bIns="45718" rtlCol="0" anchor="b"/>
          <a:lstStyle>
            <a:lvl1pPr algn="r">
              <a:defRPr sz="1200"/>
            </a:lvl1pPr>
          </a:lstStyle>
          <a:p>
            <a:fld id="{8BA9D0D8-6692-4B6B-A8AE-943DD6D3CCA3}" type="slidenum">
              <a:rPr lang="en-US" smtClean="0"/>
              <a:t>‹#›</a:t>
            </a:fld>
            <a:endParaRPr lang="en-US" dirty="0"/>
          </a:p>
        </p:txBody>
      </p:sp>
    </p:spTree>
    <p:extLst>
      <p:ext uri="{BB962C8B-B14F-4D97-AF65-F5344CB8AC3E}">
        <p14:creationId xmlns:p14="http://schemas.microsoft.com/office/powerpoint/2010/main" val="1400543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dirty="0"/>
          </a:p>
        </p:txBody>
      </p:sp>
      <p:sp>
        <p:nvSpPr>
          <p:cNvPr id="4" name="Slide Number Placeholder 3"/>
          <p:cNvSpPr>
            <a:spLocks noGrp="1"/>
          </p:cNvSpPr>
          <p:nvPr>
            <p:ph type="sldNum" sz="quarter" idx="10"/>
          </p:nvPr>
        </p:nvSpPr>
        <p:spPr/>
        <p:txBody>
          <a:bodyPr/>
          <a:lstStyle/>
          <a:p>
            <a:endParaRPr dirty="0"/>
          </a:p>
        </p:txBody>
      </p:sp>
    </p:spTree>
    <p:extLst>
      <p:ext uri="{BB962C8B-B14F-4D97-AF65-F5344CB8AC3E}">
        <p14:creationId xmlns:p14="http://schemas.microsoft.com/office/powerpoint/2010/main" val="1966838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endParaRPr lang="en-US" dirty="0"/>
          </a:p>
        </p:txBody>
      </p:sp>
      <p:sp>
        <p:nvSpPr>
          <p:cNvPr id="5" name="Date Placeholder 4"/>
          <p:cNvSpPr>
            <a:spLocks noGrp="1"/>
          </p:cNvSpPr>
          <p:nvPr>
            <p:ph type="dt" sz="quarter" idx="1"/>
          </p:nvPr>
        </p:nvSpPr>
        <p:spPr/>
        <p:txBody>
          <a:bodyPr/>
          <a:lstStyle/>
          <a:p>
            <a:pPr>
              <a:defRPr/>
            </a:pPr>
            <a:endParaRPr lang="en-US" dirty="0"/>
          </a:p>
        </p:txBody>
      </p:sp>
    </p:spTree>
    <p:extLst>
      <p:ext uri="{BB962C8B-B14F-4D97-AF65-F5344CB8AC3E}">
        <p14:creationId xmlns:p14="http://schemas.microsoft.com/office/powerpoint/2010/main" val="3609668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3354336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endParaRPr lang="en-US" dirty="0"/>
          </a:p>
        </p:txBody>
      </p:sp>
      <p:sp>
        <p:nvSpPr>
          <p:cNvPr id="5" name="Date Placeholder 4"/>
          <p:cNvSpPr>
            <a:spLocks noGrp="1"/>
          </p:cNvSpPr>
          <p:nvPr>
            <p:ph type="dt" sz="quarter" idx="1"/>
          </p:nvPr>
        </p:nvSpPr>
        <p:spPr/>
        <p:txBody>
          <a:bodyPr/>
          <a:lstStyle/>
          <a:p>
            <a:pPr>
              <a:defRPr/>
            </a:pPr>
            <a:endParaRPr lang="en-US" dirty="0"/>
          </a:p>
        </p:txBody>
      </p:sp>
    </p:spTree>
    <p:extLst>
      <p:ext uri="{BB962C8B-B14F-4D97-AF65-F5344CB8AC3E}">
        <p14:creationId xmlns:p14="http://schemas.microsoft.com/office/powerpoint/2010/main" val="864442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endParaRPr lang="en-US" dirty="0"/>
          </a:p>
        </p:txBody>
      </p:sp>
    </p:spTree>
    <p:extLst>
      <p:ext uri="{BB962C8B-B14F-4D97-AF65-F5344CB8AC3E}">
        <p14:creationId xmlns:p14="http://schemas.microsoft.com/office/powerpoint/2010/main" val="3169610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endParaRPr lang="en-US" dirty="0"/>
          </a:p>
        </p:txBody>
      </p:sp>
      <p:sp>
        <p:nvSpPr>
          <p:cNvPr id="5" name="Date Placeholder 4"/>
          <p:cNvSpPr>
            <a:spLocks noGrp="1"/>
          </p:cNvSpPr>
          <p:nvPr>
            <p:ph type="dt" sz="quarter" idx="1"/>
          </p:nvPr>
        </p:nvSpPr>
        <p:spPr/>
        <p:txBody>
          <a:bodyPr/>
          <a:lstStyle/>
          <a:p>
            <a:pPr>
              <a:defRPr/>
            </a:pPr>
            <a:endParaRPr lang="en-US" dirty="0"/>
          </a:p>
        </p:txBody>
      </p:sp>
    </p:spTree>
    <p:extLst>
      <p:ext uri="{BB962C8B-B14F-4D97-AF65-F5344CB8AC3E}">
        <p14:creationId xmlns:p14="http://schemas.microsoft.com/office/powerpoint/2010/main" val="973298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585412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35215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175408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006054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118172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dirty="0"/>
          </a:p>
        </p:txBody>
      </p:sp>
      <p:sp>
        <p:nvSpPr>
          <p:cNvPr id="4" name="Slide Number Placeholder 3"/>
          <p:cNvSpPr>
            <a:spLocks noGrp="1"/>
          </p:cNvSpPr>
          <p:nvPr>
            <p:ph type="sldNum" sz="quarter" idx="10"/>
          </p:nvPr>
        </p:nvSpPr>
        <p:spPr/>
        <p:txBody>
          <a:bodyPr/>
          <a:lstStyle/>
          <a:p>
            <a:endParaRPr dirty="0"/>
          </a:p>
        </p:txBody>
      </p:sp>
    </p:spTree>
    <p:extLst>
      <p:ext uri="{BB962C8B-B14F-4D97-AF65-F5344CB8AC3E}">
        <p14:creationId xmlns:p14="http://schemas.microsoft.com/office/powerpoint/2010/main" val="42795447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4076219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34479062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7213681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9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3121384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29692215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41534101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3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15590230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
        <p:nvSpPr>
          <p:cNvPr id="28677"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38475672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
        <p:nvSpPr>
          <p:cNvPr id="3072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35593794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3446382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F75BFFE4-EC9A-4FA7-BBB9-F3E362A1E05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6B8E393-3E7B-49F7-8FE2-CAA363B26803}"/>
              </a:ext>
            </a:extLst>
          </p:cNvPr>
          <p:cNvSpPr>
            <a:spLocks noGrp="1" noChangeArrowheads="1"/>
          </p:cNvSpPr>
          <p:nvPr>
            <p:ph type="body" idx="1"/>
          </p:nvPr>
        </p:nvSpPr>
        <p:spPr>
          <a:noFill/>
        </p:spPr>
        <p:txBody>
          <a:bodyPr/>
          <a:lstStyle/>
          <a:p>
            <a:r>
              <a:rPr lang="en-US" altLang="en-US" dirty="0">
                <a:cs typeface="Arial" panose="020B0604020202020204" pitchFamily="34" charset="0"/>
              </a:rPr>
              <a:t>No right to even file briefs – employer state all positions </a:t>
            </a:r>
          </a:p>
        </p:txBody>
      </p:sp>
      <p:sp>
        <p:nvSpPr>
          <p:cNvPr id="14340" name="Slide Number Placeholder 3">
            <a:extLst>
              <a:ext uri="{FF2B5EF4-FFF2-40B4-BE49-F238E27FC236}">
                <a16:creationId xmlns:a16="http://schemas.microsoft.com/office/drawing/2014/main" id="{3E0ECE50-CB8B-4684-A17B-83D6CA0A322B}"/>
              </a:ext>
            </a:extLst>
          </p:cNvPr>
          <p:cNvSpPr>
            <a:spLocks noGrp="1"/>
          </p:cNvSpPr>
          <p:nvPr>
            <p:ph type="sldNum" sz="quarter" idx="5"/>
          </p:nvPr>
        </p:nvSpPr>
        <p:spPr>
          <a:noFill/>
        </p:spPr>
        <p:txBody>
          <a:bodyPr/>
          <a:lstStyle>
            <a:lvl1pPr defTabSz="923880">
              <a:defRPr>
                <a:solidFill>
                  <a:schemeClr val="tx1"/>
                </a:solidFill>
                <a:latin typeface="Arial" panose="020B0604020202020204" pitchFamily="34" charset="0"/>
                <a:cs typeface="Arial" panose="020B0604020202020204" pitchFamily="34" charset="0"/>
              </a:defRPr>
            </a:lvl1pPr>
            <a:lvl2pPr marL="742914" indent="-285736" defTabSz="923880">
              <a:defRPr>
                <a:solidFill>
                  <a:schemeClr val="tx1"/>
                </a:solidFill>
                <a:latin typeface="Arial" panose="020B0604020202020204" pitchFamily="34" charset="0"/>
                <a:cs typeface="Arial" panose="020B0604020202020204" pitchFamily="34" charset="0"/>
              </a:defRPr>
            </a:lvl2pPr>
            <a:lvl3pPr marL="1142944" indent="-228589" defTabSz="923880">
              <a:defRPr>
                <a:solidFill>
                  <a:schemeClr val="tx1"/>
                </a:solidFill>
                <a:latin typeface="Arial" panose="020B0604020202020204" pitchFamily="34" charset="0"/>
                <a:cs typeface="Arial" panose="020B0604020202020204" pitchFamily="34" charset="0"/>
              </a:defRPr>
            </a:lvl3pPr>
            <a:lvl4pPr marL="1600123" indent="-228589" defTabSz="923880">
              <a:defRPr>
                <a:solidFill>
                  <a:schemeClr val="tx1"/>
                </a:solidFill>
                <a:latin typeface="Arial" panose="020B0604020202020204" pitchFamily="34" charset="0"/>
                <a:cs typeface="Arial" panose="020B0604020202020204" pitchFamily="34" charset="0"/>
              </a:defRPr>
            </a:lvl4pPr>
            <a:lvl5pPr marL="2057301" indent="-228589" defTabSz="923880">
              <a:defRPr>
                <a:solidFill>
                  <a:schemeClr val="tx1"/>
                </a:solidFill>
                <a:latin typeface="Arial" panose="020B0604020202020204" pitchFamily="34" charset="0"/>
                <a:cs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7CD2A0-80D7-4DF0-B3D5-C20EB7CD16EF}" type="slidenum">
              <a:rPr lang="en-US" altLang="en-US"/>
              <a:pPr/>
              <a:t>38</a:t>
            </a:fld>
            <a:endParaRPr lang="en-US" altLang="en-US" dirty="0"/>
          </a:p>
        </p:txBody>
      </p:sp>
    </p:spTree>
    <p:extLst>
      <p:ext uri="{BB962C8B-B14F-4D97-AF65-F5344CB8AC3E}">
        <p14:creationId xmlns:p14="http://schemas.microsoft.com/office/powerpoint/2010/main" val="3778451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Date Placeholder 3"/>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
        <p:nvSpPr>
          <p:cNvPr id="35845" name="Slide Number Placeholder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29328813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8596056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78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36137375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Date Placeholder 3"/>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
        <p:nvSpPr>
          <p:cNvPr id="35845" name="Slide Number Placeholder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2113699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40626645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38281579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8189" indent="-287765">
              <a:defRPr>
                <a:solidFill>
                  <a:schemeClr val="tx1"/>
                </a:solidFill>
                <a:latin typeface="Trebuchet MS" pitchFamily="34" charset="0"/>
              </a:defRPr>
            </a:lvl2pPr>
            <a:lvl3pPr marL="1151059" indent="-230212">
              <a:defRPr>
                <a:solidFill>
                  <a:schemeClr val="tx1"/>
                </a:solidFill>
                <a:latin typeface="Trebuchet MS" pitchFamily="34" charset="0"/>
              </a:defRPr>
            </a:lvl3pPr>
            <a:lvl4pPr marL="1611483" indent="-230212">
              <a:defRPr>
                <a:solidFill>
                  <a:schemeClr val="tx1"/>
                </a:solidFill>
                <a:latin typeface="Trebuchet MS" pitchFamily="34" charset="0"/>
              </a:defRPr>
            </a:lvl4pPr>
            <a:lvl5pPr marL="2071908" indent="-230212">
              <a:defRPr>
                <a:solidFill>
                  <a:schemeClr val="tx1"/>
                </a:solidFill>
                <a:latin typeface="Trebuchet MS" pitchFamily="34" charset="0"/>
              </a:defRPr>
            </a:lvl5pPr>
            <a:lvl6pPr marL="2532332" indent="-230212" fontAlgn="base">
              <a:spcBef>
                <a:spcPct val="0"/>
              </a:spcBef>
              <a:spcAft>
                <a:spcPct val="0"/>
              </a:spcAft>
              <a:defRPr>
                <a:solidFill>
                  <a:schemeClr val="tx1"/>
                </a:solidFill>
                <a:latin typeface="Trebuchet MS" pitchFamily="34" charset="0"/>
              </a:defRPr>
            </a:lvl6pPr>
            <a:lvl7pPr marL="2992756" indent="-230212" fontAlgn="base">
              <a:spcBef>
                <a:spcPct val="0"/>
              </a:spcBef>
              <a:spcAft>
                <a:spcPct val="0"/>
              </a:spcAft>
              <a:defRPr>
                <a:solidFill>
                  <a:schemeClr val="tx1"/>
                </a:solidFill>
                <a:latin typeface="Trebuchet MS" pitchFamily="34" charset="0"/>
              </a:defRPr>
            </a:lvl7pPr>
            <a:lvl8pPr marL="3453179" indent="-230212" fontAlgn="base">
              <a:spcBef>
                <a:spcPct val="0"/>
              </a:spcBef>
              <a:spcAft>
                <a:spcPct val="0"/>
              </a:spcAft>
              <a:defRPr>
                <a:solidFill>
                  <a:schemeClr val="tx1"/>
                </a:solidFill>
                <a:latin typeface="Trebuchet MS" pitchFamily="34" charset="0"/>
              </a:defRPr>
            </a:lvl8pPr>
            <a:lvl9pPr marL="3913603" indent="-230212"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endParaRPr lang="en-US" altLang="en-US" dirty="0">
              <a:latin typeface="Calibri" pitchFamily="34" charset="0"/>
            </a:endParaRPr>
          </a:p>
        </p:txBody>
      </p:sp>
    </p:spTree>
    <p:extLst>
      <p:ext uri="{BB962C8B-B14F-4D97-AF65-F5344CB8AC3E}">
        <p14:creationId xmlns:p14="http://schemas.microsoft.com/office/powerpoint/2010/main" val="36070212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895667">
              <a:defRPr/>
            </a:pPr>
            <a:fld id="{DC553A12-D187-4305-A61D-506F4EA46244}" type="slidenum">
              <a:rPr lang="en-US">
                <a:solidFill>
                  <a:prstClr val="black"/>
                </a:solidFill>
                <a:latin typeface="Calibri"/>
              </a:rPr>
              <a:pPr defTabSz="895667">
                <a:defRPr/>
              </a:pPr>
              <a:t>159</a:t>
            </a:fld>
            <a:endParaRPr lang="en-US" dirty="0">
              <a:solidFill>
                <a:prstClr val="black"/>
              </a:solidFill>
              <a:latin typeface="Calibri"/>
            </a:endParaRPr>
          </a:p>
        </p:txBody>
      </p:sp>
    </p:spTree>
    <p:extLst>
      <p:ext uri="{BB962C8B-B14F-4D97-AF65-F5344CB8AC3E}">
        <p14:creationId xmlns:p14="http://schemas.microsoft.com/office/powerpoint/2010/main" val="6286782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895667">
              <a:defRPr/>
            </a:pPr>
            <a:fld id="{DC553A12-D187-4305-A61D-506F4EA46244}" type="slidenum">
              <a:rPr lang="en-US">
                <a:solidFill>
                  <a:prstClr val="black"/>
                </a:solidFill>
                <a:latin typeface="Calibri"/>
              </a:rPr>
              <a:pPr defTabSz="895667">
                <a:defRPr/>
              </a:pPr>
              <a:t>160</a:t>
            </a:fld>
            <a:endParaRPr lang="en-US" dirty="0">
              <a:solidFill>
                <a:prstClr val="black"/>
              </a:solidFill>
              <a:latin typeface="Calibri"/>
            </a:endParaRPr>
          </a:p>
        </p:txBody>
      </p:sp>
    </p:spTree>
    <p:extLst>
      <p:ext uri="{BB962C8B-B14F-4D97-AF65-F5344CB8AC3E}">
        <p14:creationId xmlns:p14="http://schemas.microsoft.com/office/powerpoint/2010/main" val="17011189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895667">
              <a:defRPr/>
            </a:pPr>
            <a:fld id="{DC553A12-D187-4305-A61D-506F4EA46244}" type="slidenum">
              <a:rPr lang="en-US">
                <a:solidFill>
                  <a:prstClr val="black"/>
                </a:solidFill>
                <a:latin typeface="Calibri"/>
              </a:rPr>
              <a:pPr defTabSz="895667">
                <a:defRPr/>
              </a:pPr>
              <a:t>161</a:t>
            </a:fld>
            <a:endParaRPr lang="en-US" dirty="0">
              <a:solidFill>
                <a:prstClr val="black"/>
              </a:solidFill>
              <a:latin typeface="Calibri"/>
            </a:endParaRPr>
          </a:p>
        </p:txBody>
      </p:sp>
    </p:spTree>
    <p:extLst>
      <p:ext uri="{BB962C8B-B14F-4D97-AF65-F5344CB8AC3E}">
        <p14:creationId xmlns:p14="http://schemas.microsoft.com/office/powerpoint/2010/main" val="636935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3303446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895667">
              <a:defRPr/>
            </a:pPr>
            <a:fld id="{DC553A12-D187-4305-A61D-506F4EA46244}" type="slidenum">
              <a:rPr lang="en-US">
                <a:solidFill>
                  <a:prstClr val="black"/>
                </a:solidFill>
                <a:latin typeface="Calibri"/>
              </a:rPr>
              <a:pPr defTabSz="895667">
                <a:defRPr/>
              </a:pPr>
              <a:t>162</a:t>
            </a:fld>
            <a:endParaRPr lang="en-US" dirty="0">
              <a:solidFill>
                <a:prstClr val="black"/>
              </a:solidFill>
              <a:latin typeface="Calibri"/>
            </a:endParaRPr>
          </a:p>
        </p:txBody>
      </p:sp>
    </p:spTree>
    <p:extLst>
      <p:ext uri="{BB962C8B-B14F-4D97-AF65-F5344CB8AC3E}">
        <p14:creationId xmlns:p14="http://schemas.microsoft.com/office/powerpoint/2010/main" val="1932661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552614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Date Placeholder 3"/>
          <p:cNvSpPr>
            <a:spLocks noGrp="1"/>
          </p:cNvSpPr>
          <p:nvPr>
            <p:ph type="dt" sz="quarter" idx="1"/>
          </p:nvPr>
        </p:nvSpPr>
        <p:spPr/>
        <p:txBody>
          <a:bodyPr/>
          <a:lstStyle/>
          <a:p>
            <a:pPr>
              <a:defRPr/>
            </a:pPr>
            <a:endParaRPr lang="en-US" dirty="0"/>
          </a:p>
        </p:txBody>
      </p:sp>
    </p:spTree>
    <p:extLst>
      <p:ext uri="{BB962C8B-B14F-4D97-AF65-F5344CB8AC3E}">
        <p14:creationId xmlns:p14="http://schemas.microsoft.com/office/powerpoint/2010/main" val="1911074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endParaRPr lang="en-US" dirty="0"/>
          </a:p>
        </p:txBody>
      </p:sp>
      <p:sp>
        <p:nvSpPr>
          <p:cNvPr id="5" name="Date Placeholder 4"/>
          <p:cNvSpPr>
            <a:spLocks noGrp="1"/>
          </p:cNvSpPr>
          <p:nvPr>
            <p:ph type="dt" sz="quarter" idx="1"/>
          </p:nvPr>
        </p:nvSpPr>
        <p:spPr/>
        <p:txBody>
          <a:bodyPr/>
          <a:lstStyle/>
          <a:p>
            <a:pPr>
              <a:defRPr/>
            </a:pPr>
            <a:endParaRPr lang="en-US" dirty="0"/>
          </a:p>
        </p:txBody>
      </p:sp>
    </p:spTree>
    <p:extLst>
      <p:ext uri="{BB962C8B-B14F-4D97-AF65-F5344CB8AC3E}">
        <p14:creationId xmlns:p14="http://schemas.microsoft.com/office/powerpoint/2010/main" val="488187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endParaRPr lang="en-US" dirty="0"/>
          </a:p>
        </p:txBody>
      </p:sp>
      <p:sp>
        <p:nvSpPr>
          <p:cNvPr id="5" name="Date Placeholder 4"/>
          <p:cNvSpPr>
            <a:spLocks noGrp="1"/>
          </p:cNvSpPr>
          <p:nvPr>
            <p:ph type="dt" sz="quarter" idx="1"/>
          </p:nvPr>
        </p:nvSpPr>
        <p:spPr/>
        <p:txBody>
          <a:bodyPr/>
          <a:lstStyle/>
          <a:p>
            <a:pPr>
              <a:defRPr/>
            </a:pPr>
            <a:endParaRPr lang="en-US" dirty="0"/>
          </a:p>
        </p:txBody>
      </p:sp>
    </p:spTree>
    <p:extLst>
      <p:ext uri="{BB962C8B-B14F-4D97-AF65-F5344CB8AC3E}">
        <p14:creationId xmlns:p14="http://schemas.microsoft.com/office/powerpoint/2010/main" val="2357952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endParaRPr lang="en-US" dirty="0"/>
          </a:p>
        </p:txBody>
      </p:sp>
      <p:sp>
        <p:nvSpPr>
          <p:cNvPr id="5" name="Date Placeholder 4"/>
          <p:cNvSpPr>
            <a:spLocks noGrp="1"/>
          </p:cNvSpPr>
          <p:nvPr>
            <p:ph type="dt" sz="quarter" idx="1"/>
          </p:nvPr>
        </p:nvSpPr>
        <p:spPr/>
        <p:txBody>
          <a:bodyPr/>
          <a:lstStyle/>
          <a:p>
            <a:pPr>
              <a:defRPr/>
            </a:pPr>
            <a:endParaRPr lang="en-US" dirty="0"/>
          </a:p>
        </p:txBody>
      </p:sp>
    </p:spTree>
    <p:extLst>
      <p:ext uri="{BB962C8B-B14F-4D97-AF65-F5344CB8AC3E}">
        <p14:creationId xmlns:p14="http://schemas.microsoft.com/office/powerpoint/2010/main" val="1368260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3A96D-AEE6-45E4-B09D-F6C9CAC1EE08}"/>
              </a:ext>
            </a:extLst>
          </p:cNvPr>
          <p:cNvSpPr>
            <a:spLocks noGrp="1"/>
          </p:cNvSpPr>
          <p:nvPr>
            <p:ph type="ctrTitle" hasCustomPrompt="1"/>
          </p:nvPr>
        </p:nvSpPr>
        <p:spPr>
          <a:xfrm>
            <a:off x="1143298" y="1122365"/>
            <a:ext cx="6857405" cy="2133599"/>
          </a:xfrm>
        </p:spPr>
        <p:txBody>
          <a:bodyPr anchor="ctr">
            <a:normAutofit/>
          </a:bodyPr>
          <a:lstStyle>
            <a:lvl1pPr algn="ctr">
              <a:defRPr lang="en-US" sz="4500" b="1" kern="1200" dirty="0">
                <a:solidFill>
                  <a:schemeClr val="tx1"/>
                </a:solidFill>
                <a:latin typeface="+mn-lt"/>
                <a:ea typeface="+mj-ea"/>
                <a:cs typeface="+mj-cs"/>
              </a:defRPr>
            </a:lvl1pPr>
          </a:lstStyle>
          <a:p>
            <a:r>
              <a:rPr lang="en-US" dirty="0"/>
              <a:t>Presentation Title</a:t>
            </a:r>
          </a:p>
        </p:txBody>
      </p:sp>
      <p:sp>
        <p:nvSpPr>
          <p:cNvPr id="3" name="Subtitle 2">
            <a:extLst>
              <a:ext uri="{FF2B5EF4-FFF2-40B4-BE49-F238E27FC236}">
                <a16:creationId xmlns:a16="http://schemas.microsoft.com/office/drawing/2014/main" id="{6AF64195-42B0-41B0-904C-46877E77653D}"/>
              </a:ext>
            </a:extLst>
          </p:cNvPr>
          <p:cNvSpPr>
            <a:spLocks noGrp="1"/>
          </p:cNvSpPr>
          <p:nvPr>
            <p:ph type="subTitle" idx="1" hasCustomPrompt="1"/>
          </p:nvPr>
        </p:nvSpPr>
        <p:spPr>
          <a:xfrm>
            <a:off x="1143298" y="3602038"/>
            <a:ext cx="6857405" cy="1655762"/>
          </a:xfrm>
          <a:prstGeom prst="rect">
            <a:avLst/>
          </a:prstGeom>
        </p:spPr>
        <p:txBody>
          <a:bodyPr/>
          <a:lstStyle>
            <a:lvl1pPr marL="0" indent="0" algn="ctr">
              <a:buNone/>
              <a:defRPr lang="en-US" sz="2400" kern="1200" dirty="0">
                <a:solidFill>
                  <a:schemeClr val="tx1"/>
                </a:solidFill>
                <a:latin typeface="+mn-lt"/>
                <a:ea typeface="+mn-ea"/>
                <a:cs typeface="+mn-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Date/Location/Presenter(s)</a:t>
            </a:r>
          </a:p>
        </p:txBody>
      </p:sp>
      <p:sp>
        <p:nvSpPr>
          <p:cNvPr id="6" name="Slide Number Placeholder 5">
            <a:extLst>
              <a:ext uri="{FF2B5EF4-FFF2-40B4-BE49-F238E27FC236}">
                <a16:creationId xmlns:a16="http://schemas.microsoft.com/office/drawing/2014/main" id="{8537AD39-8135-4964-823D-2AABAEF26F8E}"/>
              </a:ext>
            </a:extLst>
          </p:cNvPr>
          <p:cNvSpPr>
            <a:spLocks noGrp="1"/>
          </p:cNvSpPr>
          <p:nvPr>
            <p:ph type="sldNum" sz="quarter" idx="12"/>
          </p:nvPr>
        </p:nvSpPr>
        <p:spPr>
          <a:xfrm>
            <a:off x="7089813" y="6006813"/>
            <a:ext cx="2056745" cy="365125"/>
          </a:xfrm>
          <a:prstGeom prst="rect">
            <a:avLst/>
          </a:prstGeom>
        </p:spPr>
        <p:txBody>
          <a:bodyPr/>
          <a:lstStyle>
            <a:lvl1pPr algn="r">
              <a:defRPr>
                <a:solidFill>
                  <a:schemeClr val="bg1">
                    <a:lumMod val="50000"/>
                  </a:schemeClr>
                </a:solidFill>
              </a:defRPr>
            </a:lvl1pPr>
          </a:lstStyle>
          <a:p>
            <a:fld id="{2A2A6181-BD9D-4EEB-AAD6-40B54AE96A71}" type="slidenum">
              <a:rPr lang="en-US" smtClean="0"/>
              <a:t>‹#›</a:t>
            </a:fld>
            <a:endParaRPr lang="en-US" dirty="0"/>
          </a:p>
        </p:txBody>
      </p:sp>
    </p:spTree>
    <p:extLst>
      <p:ext uri="{BB962C8B-B14F-4D97-AF65-F5344CB8AC3E}">
        <p14:creationId xmlns:p14="http://schemas.microsoft.com/office/powerpoint/2010/main" val="3496020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DC85C-2985-499A-9C9E-AE519C42965C}"/>
              </a:ext>
            </a:extLst>
          </p:cNvPr>
          <p:cNvSpPr>
            <a:spLocks noGrp="1"/>
          </p:cNvSpPr>
          <p:nvPr>
            <p:ph type="title"/>
          </p:nvPr>
        </p:nvSpPr>
        <p:spPr>
          <a:xfrm>
            <a:off x="628651" y="907215"/>
            <a:ext cx="7886700" cy="1062990"/>
          </a:xfrm>
        </p:spPr>
        <p:txBody>
          <a:bodyPr>
            <a:normAutofit/>
          </a:bodyPr>
          <a:lstStyle>
            <a:lvl1pPr algn="ctr">
              <a:defRPr lang="en-US" sz="3000" b="1" kern="1200" dirty="0">
                <a:solidFill>
                  <a:schemeClr val="tx1"/>
                </a:solidFill>
                <a:latin typeface="+mn-lt"/>
                <a:ea typeface="+mj-ea"/>
                <a:cs typeface="+mj-cs"/>
              </a:defRPr>
            </a:lvl1pPr>
          </a:lstStyle>
          <a:p>
            <a:r>
              <a:rPr lang="en-US" dirty="0"/>
              <a:t>Click to edit Master title style</a:t>
            </a:r>
          </a:p>
        </p:txBody>
      </p:sp>
      <p:sp>
        <p:nvSpPr>
          <p:cNvPr id="3" name="Content Placeholder 2">
            <a:extLst>
              <a:ext uri="{FF2B5EF4-FFF2-40B4-BE49-F238E27FC236}">
                <a16:creationId xmlns:a16="http://schemas.microsoft.com/office/drawing/2014/main" id="{95486E07-18B7-4A44-9287-FB499CEE2154}"/>
              </a:ext>
            </a:extLst>
          </p:cNvPr>
          <p:cNvSpPr>
            <a:spLocks noGrp="1"/>
          </p:cNvSpPr>
          <p:nvPr>
            <p:ph idx="1" hasCustomPrompt="1"/>
          </p:nvPr>
        </p:nvSpPr>
        <p:spPr>
          <a:xfrm>
            <a:off x="628815" y="2033014"/>
            <a:ext cx="7886372" cy="4094411"/>
          </a:xfrm>
          <a:prstGeom prst="rect">
            <a:avLst/>
          </a:prstGeom>
        </p:spPr>
        <p:txBody>
          <a:bodyPr/>
          <a:lstStyle>
            <a:lvl1pPr marL="342900" indent="-342900">
              <a:lnSpc>
                <a:spcPct val="100000"/>
              </a:lnSpc>
              <a:spcBef>
                <a:spcPts val="1900"/>
              </a:spcBef>
              <a:buFont typeface="Arial" panose="020B0604020202020204" pitchFamily="34" charset="0"/>
              <a:buChar char="•"/>
              <a:defRPr lang="en-US" sz="2400" kern="1800" spc="0" baseline="0" dirty="0">
                <a:solidFill>
                  <a:schemeClr val="tx1"/>
                </a:solidFill>
                <a:latin typeface="+mn-lt"/>
                <a:ea typeface="+mn-ea"/>
                <a:cs typeface="+mn-cs"/>
              </a:defRPr>
            </a:lvl1pPr>
            <a:lvl2pPr marL="342900" indent="0">
              <a:lnSpc>
                <a:spcPct val="100000"/>
              </a:lnSpc>
              <a:buFont typeface="Arial" panose="020B0604020202020204" pitchFamily="34" charset="0"/>
              <a:buNone/>
              <a:defRPr lang="en-US" sz="2400" kern="1800" spc="0" baseline="0" dirty="0">
                <a:solidFill>
                  <a:schemeClr val="tx1"/>
                </a:solidFill>
                <a:latin typeface="+mn-lt"/>
                <a:ea typeface="+mn-ea"/>
                <a:cs typeface="+mn-cs"/>
              </a:defRPr>
            </a:lvl2pPr>
            <a:lvl3pPr marL="685800" indent="0">
              <a:lnSpc>
                <a:spcPct val="100000"/>
              </a:lnSpc>
              <a:buFont typeface="Arial" panose="020B0604020202020204" pitchFamily="34" charset="0"/>
              <a:buNone/>
              <a:defRPr lang="en-US" sz="2400" kern="1800" spc="0" baseline="0" dirty="0">
                <a:solidFill>
                  <a:schemeClr val="tx1"/>
                </a:solidFill>
                <a:latin typeface="+mn-lt"/>
                <a:ea typeface="+mn-ea"/>
                <a:cs typeface="+mn-cs"/>
              </a:defRPr>
            </a:lvl3pPr>
            <a:lvl4pPr marL="1028700" indent="0">
              <a:lnSpc>
                <a:spcPct val="100000"/>
              </a:lnSpc>
              <a:buFont typeface="Arial" panose="020B0604020202020204" pitchFamily="34" charset="0"/>
              <a:buNone/>
              <a:defRPr lang="en-US" sz="2400" kern="1800" spc="0" baseline="0" dirty="0">
                <a:solidFill>
                  <a:schemeClr val="tx1"/>
                </a:solidFill>
                <a:latin typeface="+mn-lt"/>
                <a:ea typeface="+mn-ea"/>
                <a:cs typeface="+mn-cs"/>
              </a:defRPr>
            </a:lvl4pPr>
            <a:lvl5pPr marL="1371600" indent="0">
              <a:lnSpc>
                <a:spcPct val="100000"/>
              </a:lnSpc>
              <a:buFont typeface="Arial" panose="020B0604020202020204" pitchFamily="34" charset="0"/>
              <a:buNone/>
              <a:defRPr lang="en-US" sz="2400" kern="1800" spc="0" baseline="0" dirty="0">
                <a:solidFill>
                  <a:schemeClr val="tx1"/>
                </a:solidFill>
                <a:latin typeface="+mn-lt"/>
                <a:ea typeface="+mn-ea"/>
                <a:cs typeface="+mn-cs"/>
              </a:defRPr>
            </a:lvl5pPr>
          </a:lstStyle>
          <a:p>
            <a:pPr lvl="0"/>
            <a:r>
              <a:rPr lang="en-US" dirty="0"/>
              <a:t>Bullet one</a:t>
            </a:r>
          </a:p>
          <a:p>
            <a:pPr lvl="0"/>
            <a:r>
              <a:rPr lang="en-US" dirty="0"/>
              <a:t>Bullet two</a:t>
            </a:r>
          </a:p>
          <a:p>
            <a:pPr lvl="0"/>
            <a:r>
              <a:rPr lang="en-US" dirty="0"/>
              <a:t>Bullet three</a:t>
            </a:r>
          </a:p>
          <a:p>
            <a:pPr lvl="0"/>
            <a:r>
              <a:rPr lang="en-US" dirty="0"/>
              <a:t>Bullet four</a:t>
            </a:r>
          </a:p>
        </p:txBody>
      </p:sp>
      <p:sp>
        <p:nvSpPr>
          <p:cNvPr id="6" name="Slide Number Placeholder 5">
            <a:extLst>
              <a:ext uri="{FF2B5EF4-FFF2-40B4-BE49-F238E27FC236}">
                <a16:creationId xmlns:a16="http://schemas.microsoft.com/office/drawing/2014/main" id="{3A4E6D48-DF17-4793-9A3F-DF2596C00E68}"/>
              </a:ext>
            </a:extLst>
          </p:cNvPr>
          <p:cNvSpPr>
            <a:spLocks noGrp="1"/>
          </p:cNvSpPr>
          <p:nvPr>
            <p:ph type="sldNum" sz="quarter" idx="12"/>
          </p:nvPr>
        </p:nvSpPr>
        <p:spPr>
          <a:xfrm>
            <a:off x="7089814" y="6001722"/>
            <a:ext cx="2056745" cy="365125"/>
          </a:xfrm>
          <a:prstGeom prst="rect">
            <a:avLst/>
          </a:prstGeom>
        </p:spPr>
        <p:txBody>
          <a:bodyPr/>
          <a:lstStyle>
            <a:lvl1pPr algn="r">
              <a:defRPr>
                <a:solidFill>
                  <a:schemeClr val="bg1">
                    <a:lumMod val="50000"/>
                  </a:schemeClr>
                </a:solidFill>
              </a:defRPr>
            </a:lvl1pPr>
          </a:lstStyle>
          <a:p>
            <a:fld id="{2A2A6181-BD9D-4EEB-AAD6-40B54AE96A71}" type="slidenum">
              <a:rPr lang="en-US" smtClean="0"/>
              <a:t>‹#›</a:t>
            </a:fld>
            <a:endParaRPr lang="en-US" dirty="0"/>
          </a:p>
        </p:txBody>
      </p:sp>
    </p:spTree>
    <p:extLst>
      <p:ext uri="{BB962C8B-B14F-4D97-AF65-F5344CB8AC3E}">
        <p14:creationId xmlns:p14="http://schemas.microsoft.com/office/powerpoint/2010/main" val="11029647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1774481"/>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7" name="Rectangle 2"/>
          <p:cNvSpPr>
            <a:spLocks noChangeArrowheads="1"/>
          </p:cNvSpPr>
          <p:nvPr/>
        </p:nvSpPr>
        <p:spPr bwMode="auto">
          <a:xfrm>
            <a:off x="1" y="0"/>
            <a:ext cx="9144000" cy="800100"/>
          </a:xfrm>
          <a:prstGeom prst="rect">
            <a:avLst/>
          </a:prstGeom>
          <a:solidFill>
            <a:schemeClr val="bg1">
              <a:lumMod val="50000"/>
            </a:schemeClr>
          </a:solidFill>
          <a:ln w="9525">
            <a:noFill/>
            <a:miter lim="800000"/>
            <a:headEnd/>
            <a:tailEnd/>
          </a:ln>
          <a:effectLst/>
        </p:spPr>
        <p:txBody>
          <a:bodyPr wrap="none" anchor="ctr"/>
          <a:lstStyle/>
          <a:p>
            <a:endParaRPr lang="en-US" sz="1350" dirty="0"/>
          </a:p>
        </p:txBody>
      </p:sp>
      <p:cxnSp>
        <p:nvCxnSpPr>
          <p:cNvPr id="8" name="Straight Connector 7"/>
          <p:cNvCxnSpPr/>
          <p:nvPr/>
        </p:nvCxnSpPr>
        <p:spPr bwMode="auto">
          <a:xfrm>
            <a:off x="-1" y="791711"/>
            <a:ext cx="9144000" cy="0"/>
          </a:xfrm>
          <a:prstGeom prst="line">
            <a:avLst/>
          </a:prstGeom>
          <a:blipFill dpi="0" rotWithShape="0">
            <a:blip/>
            <a:srcRect/>
            <a:tile tx="0" ty="0" sx="100000" sy="100000" flip="none" algn="tl"/>
          </a:blipFill>
          <a:ln w="9525" cap="flat" cmpd="sng" algn="ctr">
            <a:solidFill>
              <a:srgbClr val="FFFFFF"/>
            </a:solidFill>
            <a:prstDash val="solid"/>
            <a:round/>
            <a:headEnd type="none" w="med" len="med"/>
            <a:tailEnd type="none" w="med" len="med"/>
          </a:ln>
          <a:effectLst/>
        </p:spPr>
      </p:cxnSp>
      <p:sp>
        <p:nvSpPr>
          <p:cNvPr id="18" name="Rectangle 17"/>
          <p:cNvSpPr/>
          <p:nvPr/>
        </p:nvSpPr>
        <p:spPr>
          <a:xfrm>
            <a:off x="-1" y="6374587"/>
            <a:ext cx="9144000" cy="45719"/>
          </a:xfrm>
          <a:prstGeom prst="rect">
            <a:avLst/>
          </a:prstGeom>
          <a:solidFill>
            <a:srgbClr val="ED7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ectangle 18"/>
          <p:cNvSpPr/>
          <p:nvPr/>
        </p:nvSpPr>
        <p:spPr>
          <a:xfrm>
            <a:off x="-1" y="6462218"/>
            <a:ext cx="9144000" cy="14476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Rectangle 20"/>
          <p:cNvSpPr/>
          <p:nvPr/>
        </p:nvSpPr>
        <p:spPr>
          <a:xfrm>
            <a:off x="-1" y="6606986"/>
            <a:ext cx="9144000" cy="251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487" y="5932968"/>
            <a:ext cx="374904" cy="352388"/>
          </a:xfrm>
          <a:prstGeom prst="rect">
            <a:avLst/>
          </a:prstGeom>
        </p:spPr>
      </p:pic>
      <p:pic>
        <p:nvPicPr>
          <p:cNvPr id="6" name="Pictur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38684" y="112667"/>
            <a:ext cx="1590162" cy="546239"/>
          </a:xfrm>
          <a:prstGeom prst="rect">
            <a:avLst/>
          </a:prstGeom>
        </p:spPr>
      </p:pic>
    </p:spTree>
    <p:extLst>
      <p:ext uri="{BB962C8B-B14F-4D97-AF65-F5344CB8AC3E}">
        <p14:creationId xmlns:p14="http://schemas.microsoft.com/office/powerpoint/2010/main" val="3000225406"/>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mailto:john.Rubin@vonbriesen.com" TargetMode="External"/><Relationship Id="rId7" Type="http://schemas.openxmlformats.org/officeDocument/2006/relationships/image" Target="../media/image9.jpg"/><Relationship Id="rId2" Type="http://schemas.openxmlformats.org/officeDocument/2006/relationships/hyperlink" Target="mailto:Craig.papka@vonbriesen.com" TargetMode="Externa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hyperlink" Target="mailto:Robert.simandl@vonbriesen.com"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663" y="1571347"/>
            <a:ext cx="7960673" cy="2210541"/>
          </a:xfrm>
        </p:spPr>
        <p:txBody>
          <a:bodyPr>
            <a:normAutofit fontScale="90000"/>
          </a:bodyPr>
          <a:lstStyle/>
          <a:p>
            <a:pPr>
              <a:lnSpc>
                <a:spcPct val="100000"/>
              </a:lnSpc>
              <a:spcAft>
                <a:spcPts val="600"/>
              </a:spcAft>
            </a:pPr>
            <a:r>
              <a:rPr lang="en-US" sz="4900" dirty="0">
                <a:solidFill>
                  <a:schemeClr val="tx1"/>
                </a:solidFill>
              </a:rPr>
              <a:t>Fox Valley SHRM</a:t>
            </a:r>
            <a:br>
              <a:rPr lang="en-US" sz="4900" dirty="0">
                <a:solidFill>
                  <a:schemeClr val="tx1"/>
                </a:solidFill>
              </a:rPr>
            </a:br>
            <a:br>
              <a:rPr lang="en-US" sz="3100" dirty="0">
                <a:solidFill>
                  <a:schemeClr val="tx1"/>
                </a:solidFill>
              </a:rPr>
            </a:br>
            <a:r>
              <a:rPr lang="en-US" sz="3100" dirty="0"/>
              <a:t>March 8, 2022</a:t>
            </a:r>
            <a:br>
              <a:rPr lang="en-US" sz="4000" dirty="0"/>
            </a:br>
            <a:endParaRPr lang="en-US" sz="4000" dirty="0">
              <a:solidFill>
                <a:schemeClr val="tx1"/>
              </a:solidFill>
            </a:endParaRPr>
          </a:p>
        </p:txBody>
      </p:sp>
      <p:sp>
        <p:nvSpPr>
          <p:cNvPr id="3" name="Subtitle 2"/>
          <p:cNvSpPr>
            <a:spLocks noGrp="1"/>
          </p:cNvSpPr>
          <p:nvPr>
            <p:ph type="subTitle" idx="1"/>
          </p:nvPr>
        </p:nvSpPr>
        <p:spPr>
          <a:xfrm>
            <a:off x="1104350" y="3657601"/>
            <a:ext cx="6935300" cy="2104222"/>
          </a:xfrm>
        </p:spPr>
        <p:txBody>
          <a:bodyPr/>
          <a:lstStyle/>
          <a:p>
            <a:br>
              <a:rPr lang="en-US" sz="2800" b="1" dirty="0">
                <a:solidFill>
                  <a:schemeClr val="tx1"/>
                </a:solidFill>
              </a:rPr>
            </a:br>
            <a:r>
              <a:rPr lang="en-US" sz="2800" b="1" dirty="0">
                <a:solidFill>
                  <a:schemeClr val="tx1"/>
                </a:solidFill>
              </a:rPr>
              <a:t>Robert Simandl, Esq.</a:t>
            </a:r>
          </a:p>
          <a:p>
            <a:r>
              <a:rPr lang="en-US" sz="2800" b="1" dirty="0"/>
              <a:t>Craig Papka, Esq.</a:t>
            </a:r>
          </a:p>
          <a:p>
            <a:r>
              <a:rPr lang="en-US" sz="2800" b="1" dirty="0">
                <a:solidFill>
                  <a:schemeClr val="tx1"/>
                </a:solidFill>
              </a:rPr>
              <a:t>John Rubin, Esq.</a:t>
            </a:r>
            <a:br>
              <a:rPr lang="en-US" sz="2800" b="1" dirty="0">
                <a:solidFill>
                  <a:schemeClr val="tx1"/>
                </a:solidFill>
              </a:rPr>
            </a:br>
            <a:endParaRPr lang="en-US" sz="2000" i="1" kern="0" dirty="0"/>
          </a:p>
          <a:p>
            <a:pPr>
              <a:spcBef>
                <a:spcPct val="0"/>
              </a:spcBef>
              <a:defRPr/>
            </a:pPr>
            <a:endParaRPr lang="en-US" sz="2000" kern="0" dirty="0"/>
          </a:p>
          <a:p>
            <a:endParaRPr lang="en-US" sz="2800" b="1" dirty="0">
              <a:solidFill>
                <a:schemeClr val="tx1"/>
              </a:solidFill>
            </a:endParaRPr>
          </a:p>
        </p:txBody>
      </p:sp>
    </p:spTree>
    <p:extLst>
      <p:ext uri="{BB962C8B-B14F-4D97-AF65-F5344CB8AC3E}">
        <p14:creationId xmlns:p14="http://schemas.microsoft.com/office/powerpoint/2010/main" val="495259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2D604-1B3B-4911-B98A-E0B6C1652652}"/>
              </a:ext>
            </a:extLst>
          </p:cNvPr>
          <p:cNvSpPr>
            <a:spLocks noGrp="1"/>
          </p:cNvSpPr>
          <p:nvPr>
            <p:ph type="title"/>
          </p:nvPr>
        </p:nvSpPr>
        <p:spPr>
          <a:xfrm>
            <a:off x="628651" y="907215"/>
            <a:ext cx="7886700" cy="792951"/>
          </a:xfrm>
        </p:spPr>
        <p:txBody>
          <a:bodyPr/>
          <a:lstStyle/>
          <a:p>
            <a:r>
              <a:rPr lang="en-US" sz="4000" b="1" dirty="0"/>
              <a:t>Diversity and Inclusion</a:t>
            </a:r>
          </a:p>
        </p:txBody>
      </p:sp>
      <p:sp>
        <p:nvSpPr>
          <p:cNvPr id="3" name="Content Placeholder 2">
            <a:extLst>
              <a:ext uri="{FF2B5EF4-FFF2-40B4-BE49-F238E27FC236}">
                <a16:creationId xmlns:a16="http://schemas.microsoft.com/office/drawing/2014/main" id="{AB9A43DB-C298-4ECF-BF18-F5BC2F8DB1ED}"/>
              </a:ext>
            </a:extLst>
          </p:cNvPr>
          <p:cNvSpPr>
            <a:spLocks noGrp="1"/>
          </p:cNvSpPr>
          <p:nvPr>
            <p:ph idx="1"/>
          </p:nvPr>
        </p:nvSpPr>
        <p:spPr>
          <a:xfrm>
            <a:off x="337784" y="2082188"/>
            <a:ext cx="8383137" cy="3826156"/>
          </a:xfrm>
        </p:spPr>
        <p:txBody>
          <a:bodyPr/>
          <a:lstStyle/>
          <a:p>
            <a:pPr>
              <a:spcBef>
                <a:spcPts val="3000"/>
              </a:spcBef>
            </a:pPr>
            <a:r>
              <a:rPr lang="en-US" sz="2600" dirty="0"/>
              <a:t>“Diversity is being invited to the party. Inclusion is being asked to dance.” Verna Myers</a:t>
            </a:r>
          </a:p>
          <a:p>
            <a:pPr>
              <a:spcBef>
                <a:spcPts val="600"/>
              </a:spcBef>
            </a:pPr>
            <a:r>
              <a:rPr lang="en-US" sz="2600" dirty="0"/>
              <a:t>Diversity is about representation while inclusion is about engagement</a:t>
            </a:r>
          </a:p>
          <a:p>
            <a:pPr>
              <a:spcBef>
                <a:spcPts val="600"/>
              </a:spcBef>
            </a:pPr>
            <a:r>
              <a:rPr lang="en-US" sz="2600" i="1" dirty="0"/>
              <a:t>Inclusion</a:t>
            </a:r>
            <a:r>
              <a:rPr lang="en-US" sz="2600" dirty="0"/>
              <a:t> enables ability to realize benefits of a diverse workforce</a:t>
            </a:r>
          </a:p>
          <a:p>
            <a:pPr>
              <a:spcBef>
                <a:spcPts val="600"/>
              </a:spcBef>
            </a:pPr>
            <a:r>
              <a:rPr lang="en-US" sz="2600" dirty="0"/>
              <a:t>Requires a commitment by Managers to foster internal growth through commitment</a:t>
            </a:r>
          </a:p>
        </p:txBody>
      </p:sp>
      <p:sp>
        <p:nvSpPr>
          <p:cNvPr id="6" name="Slide Number Placeholder 5">
            <a:extLst>
              <a:ext uri="{FF2B5EF4-FFF2-40B4-BE49-F238E27FC236}">
                <a16:creationId xmlns:a16="http://schemas.microsoft.com/office/drawing/2014/main" id="{689D1F8E-2CA9-4457-8151-A1DD25C8BD9B}"/>
              </a:ext>
            </a:extLst>
          </p:cNvPr>
          <p:cNvSpPr>
            <a:spLocks noGrp="1"/>
          </p:cNvSpPr>
          <p:nvPr>
            <p:ph type="sldNum" sz="quarter" idx="12"/>
          </p:nvPr>
        </p:nvSpPr>
        <p:spPr/>
        <p:txBody>
          <a:bodyPr/>
          <a:lstStyle/>
          <a:p>
            <a:fld id="{2A2A6181-BD9D-4EEB-AAD6-40B54AE96A71}" type="slidenum">
              <a:rPr lang="en-US" smtClean="0"/>
              <a:t>10</a:t>
            </a:fld>
            <a:endParaRPr lang="en-US" dirty="0"/>
          </a:p>
        </p:txBody>
      </p:sp>
    </p:spTree>
    <p:extLst>
      <p:ext uri="{BB962C8B-B14F-4D97-AF65-F5344CB8AC3E}">
        <p14:creationId xmlns:p14="http://schemas.microsoft.com/office/powerpoint/2010/main" val="374312242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a:t>Examples of Disabilities</a:t>
            </a:r>
          </a:p>
        </p:txBody>
      </p:sp>
      <p:sp>
        <p:nvSpPr>
          <p:cNvPr id="5" name="Content Placeholder 2"/>
          <p:cNvSpPr txBox="1">
            <a:spLocks/>
          </p:cNvSpPr>
          <p:nvPr/>
        </p:nvSpPr>
        <p:spPr bwMode="auto">
          <a:xfrm>
            <a:off x="609600" y="1752600"/>
            <a:ext cx="3810000" cy="411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880" rIns="182880"/>
          <a:lstStyle>
            <a:lvl1pPr marL="342900" indent="-342900" algn="l" rtl="0" eaLnBrk="0" fontAlgn="base" hangingPunct="0">
              <a:spcBef>
                <a:spcPct val="5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800">
                <a:solidFill>
                  <a:schemeClr val="tx1"/>
                </a:solidFill>
                <a:latin typeface="+mn-lt"/>
              </a:defRPr>
            </a:lvl2pPr>
            <a:lvl3pPr marL="1143000" indent="-228600" algn="l" rtl="0" eaLnBrk="0" fontAlgn="base" hangingPunct="0">
              <a:spcBef>
                <a:spcPct val="50000"/>
              </a:spcBef>
              <a:spcAft>
                <a:spcPct val="0"/>
              </a:spcAft>
              <a:buChar char="•"/>
              <a:defRPr sz="2400">
                <a:solidFill>
                  <a:schemeClr val="tx1"/>
                </a:solidFill>
                <a:latin typeface="+mn-lt"/>
              </a:defRPr>
            </a:lvl3pPr>
            <a:lvl4pPr marL="1600200" indent="-228600" algn="l" rtl="0" eaLnBrk="0" fontAlgn="base" hangingPunct="0">
              <a:spcBef>
                <a:spcPct val="50000"/>
              </a:spcBef>
              <a:spcAft>
                <a:spcPct val="0"/>
              </a:spcAft>
              <a:buChar char="–"/>
              <a:defRPr sz="2000">
                <a:solidFill>
                  <a:schemeClr val="tx1"/>
                </a:solidFill>
                <a:latin typeface="+mn-lt"/>
              </a:defRPr>
            </a:lvl4pPr>
            <a:lvl5pPr marL="2057400" indent="-228600" algn="l" rtl="0" eaLnBrk="0" fontAlgn="base" hangingPunct="0">
              <a:spcBef>
                <a:spcPct val="50000"/>
              </a:spcBef>
              <a:spcAft>
                <a:spcPct val="0"/>
              </a:spcAft>
              <a:buChar char="»"/>
              <a:defRPr sz="20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a:lstStyle>
          <a:p>
            <a:pPr>
              <a:defRPr/>
            </a:pPr>
            <a:r>
              <a:rPr lang="en-US" altLang="en-US" sz="2400" kern="0" dirty="0"/>
              <a:t>Epilepsy</a:t>
            </a:r>
          </a:p>
          <a:p>
            <a:pPr>
              <a:defRPr/>
            </a:pPr>
            <a:r>
              <a:rPr lang="en-US" altLang="en-US" sz="2400" kern="0" dirty="0"/>
              <a:t>Hypertension</a:t>
            </a:r>
          </a:p>
          <a:p>
            <a:pPr>
              <a:defRPr/>
            </a:pPr>
            <a:r>
              <a:rPr lang="en-US" altLang="en-US" sz="2400" kern="0" dirty="0"/>
              <a:t>Multiple sclerosis</a:t>
            </a:r>
          </a:p>
          <a:p>
            <a:pPr>
              <a:defRPr/>
            </a:pPr>
            <a:r>
              <a:rPr lang="en-US" altLang="en-US" sz="2400" kern="0" dirty="0"/>
              <a:t>Asthma</a:t>
            </a:r>
          </a:p>
          <a:p>
            <a:pPr>
              <a:defRPr/>
            </a:pPr>
            <a:r>
              <a:rPr lang="en-US" altLang="en-US" sz="2400" kern="0" dirty="0"/>
              <a:t>Cancer</a:t>
            </a:r>
          </a:p>
          <a:p>
            <a:pPr>
              <a:defRPr/>
            </a:pPr>
            <a:r>
              <a:rPr lang="en-US" altLang="en-US" sz="2400" kern="0" dirty="0"/>
              <a:t>Infertility</a:t>
            </a:r>
          </a:p>
          <a:p>
            <a:pPr>
              <a:defRPr/>
            </a:pPr>
            <a:endParaRPr lang="en-US" altLang="en-US" kern="0" dirty="0"/>
          </a:p>
        </p:txBody>
      </p:sp>
      <p:sp>
        <p:nvSpPr>
          <p:cNvPr id="6" name="Content Placeholder 3"/>
          <p:cNvSpPr txBox="1">
            <a:spLocks/>
          </p:cNvSpPr>
          <p:nvPr/>
        </p:nvSpPr>
        <p:spPr>
          <a:xfrm>
            <a:off x="4686300" y="1752600"/>
            <a:ext cx="4305300" cy="4114800"/>
          </a:xfrm>
          <a:prstGeom prst="rect">
            <a:avLst/>
          </a:prstGeom>
        </p:spPr>
        <p:txBody>
          <a:bodyPr/>
          <a:lstStyle>
            <a:lvl1pPr marL="342900" indent="-342900" algn="l" rtl="0" eaLnBrk="0" fontAlgn="base" hangingPunct="0">
              <a:spcBef>
                <a:spcPct val="5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800">
                <a:solidFill>
                  <a:schemeClr val="tx1"/>
                </a:solidFill>
                <a:latin typeface="+mn-lt"/>
              </a:defRPr>
            </a:lvl2pPr>
            <a:lvl3pPr marL="1143000" indent="-228600" algn="l" rtl="0" eaLnBrk="0" fontAlgn="base" hangingPunct="0">
              <a:spcBef>
                <a:spcPct val="50000"/>
              </a:spcBef>
              <a:spcAft>
                <a:spcPct val="0"/>
              </a:spcAft>
              <a:buChar char="•"/>
              <a:defRPr sz="2400">
                <a:solidFill>
                  <a:schemeClr val="tx1"/>
                </a:solidFill>
                <a:latin typeface="+mn-lt"/>
              </a:defRPr>
            </a:lvl3pPr>
            <a:lvl4pPr marL="1600200" indent="-228600" algn="l" rtl="0" eaLnBrk="0" fontAlgn="base" hangingPunct="0">
              <a:spcBef>
                <a:spcPct val="50000"/>
              </a:spcBef>
              <a:spcAft>
                <a:spcPct val="0"/>
              </a:spcAft>
              <a:buChar char="–"/>
              <a:defRPr sz="2000">
                <a:solidFill>
                  <a:schemeClr val="tx1"/>
                </a:solidFill>
                <a:latin typeface="+mn-lt"/>
              </a:defRPr>
            </a:lvl4pPr>
            <a:lvl5pPr marL="2057400" indent="-228600" algn="l" rtl="0" eaLnBrk="0" fontAlgn="base" hangingPunct="0">
              <a:spcBef>
                <a:spcPct val="50000"/>
              </a:spcBef>
              <a:spcAft>
                <a:spcPct val="0"/>
              </a:spcAft>
              <a:buChar char="»"/>
              <a:defRPr sz="20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a:lstStyle>
          <a:p>
            <a:pPr>
              <a:defRPr/>
            </a:pPr>
            <a:r>
              <a:rPr lang="en-US" altLang="en-US" sz="2400" kern="0" dirty="0"/>
              <a:t>Depression</a:t>
            </a:r>
          </a:p>
          <a:p>
            <a:pPr>
              <a:defRPr/>
            </a:pPr>
            <a:r>
              <a:rPr lang="en-US" altLang="en-US" sz="2400" kern="0" dirty="0"/>
              <a:t>Bipolar disorder</a:t>
            </a:r>
          </a:p>
          <a:p>
            <a:pPr>
              <a:defRPr/>
            </a:pPr>
            <a:r>
              <a:rPr lang="en-US" altLang="en-US" sz="2400" kern="0" dirty="0"/>
              <a:t>Post-Traumatic Stress Disorder</a:t>
            </a:r>
          </a:p>
          <a:p>
            <a:pPr>
              <a:defRPr/>
            </a:pPr>
            <a:r>
              <a:rPr lang="en-US" altLang="en-US" sz="2400" kern="0" dirty="0"/>
              <a:t>Degenerative back disease</a:t>
            </a:r>
          </a:p>
        </p:txBody>
      </p:sp>
      <p:sp>
        <p:nvSpPr>
          <p:cNvPr id="3" name="Slide Number Placeholder 2">
            <a:extLst>
              <a:ext uri="{FF2B5EF4-FFF2-40B4-BE49-F238E27FC236}">
                <a16:creationId xmlns:a16="http://schemas.microsoft.com/office/drawing/2014/main" id="{5D4589FE-DC48-4B66-9C1B-4C2E4807301D}"/>
              </a:ext>
            </a:extLst>
          </p:cNvPr>
          <p:cNvSpPr>
            <a:spLocks noGrp="1"/>
          </p:cNvSpPr>
          <p:nvPr>
            <p:ph type="sldNum" sz="quarter" idx="12"/>
          </p:nvPr>
        </p:nvSpPr>
        <p:spPr/>
        <p:txBody>
          <a:bodyPr/>
          <a:lstStyle/>
          <a:p>
            <a:fld id="{2A2A6181-BD9D-4EEB-AAD6-40B54AE96A71}" type="slidenum">
              <a:rPr lang="en-US" smtClean="0"/>
              <a:t>100</a:t>
            </a:fld>
            <a:endParaRPr lang="en-US" dirty="0"/>
          </a:p>
        </p:txBody>
      </p:sp>
    </p:spTree>
    <p:extLst>
      <p:ext uri="{BB962C8B-B14F-4D97-AF65-F5344CB8AC3E}">
        <p14:creationId xmlns:p14="http://schemas.microsoft.com/office/powerpoint/2010/main" val="1114875366"/>
      </p:ext>
    </p:extLst>
  </p:cSld>
  <p:clrMapOvr>
    <a:masterClrMapping/>
  </p:clrMapOvr>
  <p:transition spd="slow"/>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altLang="en-US" sz="4000" dirty="0"/>
              <a:t>Reasonable Accommodations</a:t>
            </a:r>
          </a:p>
        </p:txBody>
      </p:sp>
      <p:sp>
        <p:nvSpPr>
          <p:cNvPr id="53251" name="Content Placeholder 2"/>
          <p:cNvSpPr>
            <a:spLocks noGrp="1"/>
          </p:cNvSpPr>
          <p:nvPr>
            <p:ph idx="1"/>
          </p:nvPr>
        </p:nvSpPr>
        <p:spPr/>
        <p:txBody>
          <a:bodyPr/>
          <a:lstStyle/>
          <a:p>
            <a:pPr eaLnBrk="1" hangingPunct="1"/>
            <a:r>
              <a:rPr lang="en-US" altLang="en-US" sz="2200" dirty="0"/>
              <a:t>In order to be protected under the ADA, an individual with a disability must be able to perform the </a:t>
            </a:r>
            <a:r>
              <a:rPr lang="en-US" altLang="en-US" sz="2200" u="sng" dirty="0"/>
              <a:t>essential functions</a:t>
            </a:r>
            <a:r>
              <a:rPr lang="en-US" altLang="en-US" sz="2200" dirty="0"/>
              <a:t> of the job with or without </a:t>
            </a:r>
            <a:r>
              <a:rPr lang="en-US" altLang="en-US" sz="2200" u="sng" dirty="0"/>
              <a:t>reasonable accommodation</a:t>
            </a:r>
            <a:r>
              <a:rPr lang="en-US" altLang="en-US" sz="2200" dirty="0"/>
              <a:t>.</a:t>
            </a:r>
          </a:p>
          <a:p>
            <a:pPr eaLnBrk="1" hangingPunct="1"/>
            <a:r>
              <a:rPr lang="en-US" altLang="en-US" sz="2200" dirty="0"/>
              <a:t>Employers are not obligated to provide reasonable accommodations if the accommodation creates an </a:t>
            </a:r>
            <a:r>
              <a:rPr lang="en-US" altLang="en-US" sz="2200" u="sng" dirty="0"/>
              <a:t>undue hardship</a:t>
            </a:r>
            <a:r>
              <a:rPr lang="en-US" altLang="en-US" sz="2200" dirty="0"/>
              <a:t>.</a:t>
            </a:r>
          </a:p>
          <a:p>
            <a:pPr eaLnBrk="1" hangingPunct="1">
              <a:spcBef>
                <a:spcPts val="600"/>
              </a:spcBef>
            </a:pPr>
            <a:r>
              <a:rPr lang="en-US" altLang="en-US" sz="2200" dirty="0"/>
              <a:t>To identify whether or not a reasonable accommodation exists or creates such an undue hardship, the employee and employer are required to engage in an </a:t>
            </a:r>
            <a:r>
              <a:rPr lang="en-US" altLang="en-US" sz="2200" u="sng" dirty="0"/>
              <a:t>Interactive Process</a:t>
            </a:r>
            <a:r>
              <a:rPr lang="en-US" altLang="en-US" sz="2200" dirty="0"/>
              <a:t>.</a:t>
            </a:r>
          </a:p>
        </p:txBody>
      </p:sp>
      <p:sp>
        <p:nvSpPr>
          <p:cNvPr id="2" name="Slide Number Placeholder 1">
            <a:extLst>
              <a:ext uri="{FF2B5EF4-FFF2-40B4-BE49-F238E27FC236}">
                <a16:creationId xmlns:a16="http://schemas.microsoft.com/office/drawing/2014/main" id="{67F38FF8-416B-411B-A36E-B46B9A902461}"/>
              </a:ext>
            </a:extLst>
          </p:cNvPr>
          <p:cNvSpPr>
            <a:spLocks noGrp="1"/>
          </p:cNvSpPr>
          <p:nvPr>
            <p:ph type="sldNum" sz="quarter" idx="12"/>
          </p:nvPr>
        </p:nvSpPr>
        <p:spPr/>
        <p:txBody>
          <a:bodyPr/>
          <a:lstStyle/>
          <a:p>
            <a:fld id="{2A2A6181-BD9D-4EEB-AAD6-40B54AE96A71}" type="slidenum">
              <a:rPr lang="en-US" smtClean="0"/>
              <a:t>101</a:t>
            </a:fld>
            <a:endParaRPr lang="en-US" dirty="0"/>
          </a:p>
        </p:txBody>
      </p:sp>
    </p:spTree>
    <p:extLst>
      <p:ext uri="{BB962C8B-B14F-4D97-AF65-F5344CB8AC3E}">
        <p14:creationId xmlns:p14="http://schemas.microsoft.com/office/powerpoint/2010/main" val="364668424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sz="4000" dirty="0"/>
              <a:t>Defining Reasonable</a:t>
            </a:r>
          </a:p>
        </p:txBody>
      </p:sp>
      <p:sp>
        <p:nvSpPr>
          <p:cNvPr id="3" name="Content Placeholder 2"/>
          <p:cNvSpPr>
            <a:spLocks noGrp="1"/>
          </p:cNvSpPr>
          <p:nvPr>
            <p:ph idx="1"/>
          </p:nvPr>
        </p:nvSpPr>
        <p:spPr/>
        <p:txBody>
          <a:bodyPr>
            <a:normAutofit fontScale="32500" lnSpcReduction="20000"/>
          </a:bodyPr>
          <a:lstStyle/>
          <a:p>
            <a:pPr eaLnBrk="1" hangingPunct="1">
              <a:lnSpc>
                <a:spcPct val="120000"/>
              </a:lnSpc>
              <a:spcBef>
                <a:spcPts val="0"/>
              </a:spcBef>
              <a:buFont typeface="Arial" panose="020B0604020202020204" pitchFamily="34" charset="0"/>
              <a:buChar char="•"/>
              <a:defRPr/>
            </a:pPr>
            <a:r>
              <a:rPr lang="en-US" sz="8600" dirty="0"/>
              <a:t>Reasonable accommodations are determined on a case by case basis.</a:t>
            </a:r>
          </a:p>
          <a:p>
            <a:pPr eaLnBrk="1" hangingPunct="1">
              <a:lnSpc>
                <a:spcPct val="120000"/>
              </a:lnSpc>
              <a:spcBef>
                <a:spcPts val="0"/>
              </a:spcBef>
              <a:buFont typeface="Arial" panose="020B0604020202020204" pitchFamily="34" charset="0"/>
              <a:buChar char="•"/>
              <a:defRPr/>
            </a:pPr>
            <a:r>
              <a:rPr lang="en-US" sz="8600" dirty="0"/>
              <a:t>The employee does </a:t>
            </a:r>
            <a:r>
              <a:rPr lang="en-US" sz="8600" u="sng" dirty="0"/>
              <a:t>not</a:t>
            </a:r>
            <a:r>
              <a:rPr lang="en-US" sz="8600" dirty="0"/>
              <a:t> determine what is reasonable and what is not. The employer gets to decide. For example, if an employee requests to work from home as an accommodation, an employer may instead choose to let that employee miss work without penalty as the reasonable accommodation.</a:t>
            </a:r>
            <a:endParaRPr lang="en-US" sz="7400" dirty="0"/>
          </a:p>
          <a:p>
            <a:pPr eaLnBrk="1" hangingPunct="1">
              <a:defRPr/>
            </a:pPr>
            <a:endParaRPr lang="en-US" sz="7200" dirty="0"/>
          </a:p>
          <a:p>
            <a:pPr eaLnBrk="1" hangingPunct="1">
              <a:defRPr/>
            </a:pPr>
            <a:endParaRPr lang="en-US" sz="2400" dirty="0"/>
          </a:p>
        </p:txBody>
      </p:sp>
      <p:sp>
        <p:nvSpPr>
          <p:cNvPr id="2" name="Slide Number Placeholder 1">
            <a:extLst>
              <a:ext uri="{FF2B5EF4-FFF2-40B4-BE49-F238E27FC236}">
                <a16:creationId xmlns:a16="http://schemas.microsoft.com/office/drawing/2014/main" id="{354F1289-0F64-4500-85A5-6FC7E55B238C}"/>
              </a:ext>
            </a:extLst>
          </p:cNvPr>
          <p:cNvSpPr>
            <a:spLocks noGrp="1"/>
          </p:cNvSpPr>
          <p:nvPr>
            <p:ph type="sldNum" sz="quarter" idx="12"/>
          </p:nvPr>
        </p:nvSpPr>
        <p:spPr/>
        <p:txBody>
          <a:bodyPr/>
          <a:lstStyle/>
          <a:p>
            <a:fld id="{2A2A6181-BD9D-4EEB-AAD6-40B54AE96A71}" type="slidenum">
              <a:rPr lang="en-US" smtClean="0"/>
              <a:t>102</a:t>
            </a:fld>
            <a:endParaRPr lang="en-US" dirty="0"/>
          </a:p>
        </p:txBody>
      </p:sp>
    </p:spTree>
    <p:extLst>
      <p:ext uri="{BB962C8B-B14F-4D97-AF65-F5344CB8AC3E}">
        <p14:creationId xmlns:p14="http://schemas.microsoft.com/office/powerpoint/2010/main" val="15254881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28651" y="907215"/>
            <a:ext cx="7886700" cy="692985"/>
          </a:xfrm>
        </p:spPr>
        <p:txBody>
          <a:bodyPr/>
          <a:lstStyle/>
          <a:p>
            <a:pPr eaLnBrk="1" hangingPunct="1"/>
            <a:r>
              <a:rPr lang="en-US" altLang="en-US" sz="3200" dirty="0"/>
              <a:t>“Accommodation”</a:t>
            </a:r>
          </a:p>
        </p:txBody>
      </p:sp>
      <p:sp>
        <p:nvSpPr>
          <p:cNvPr id="12291" name="Rectangle 3"/>
          <p:cNvSpPr>
            <a:spLocks noGrp="1" noChangeArrowheads="1"/>
          </p:cNvSpPr>
          <p:nvPr>
            <p:ph idx="1"/>
          </p:nvPr>
        </p:nvSpPr>
        <p:spPr>
          <a:xfrm>
            <a:off x="628815" y="1752600"/>
            <a:ext cx="7886372" cy="4374826"/>
          </a:xfrm>
        </p:spPr>
        <p:txBody>
          <a:bodyPr/>
          <a:lstStyle/>
          <a:p>
            <a:pPr marL="0" indent="0" eaLnBrk="1" hangingPunct="1">
              <a:spcBef>
                <a:spcPts val="600"/>
              </a:spcBef>
              <a:spcAft>
                <a:spcPts val="600"/>
              </a:spcAft>
              <a:buNone/>
            </a:pPr>
            <a:r>
              <a:rPr lang="en-US" altLang="en-US" sz="2800" dirty="0"/>
              <a:t>Is a process to allow the employee to perform the essential requirements of the job that is:</a:t>
            </a:r>
          </a:p>
          <a:p>
            <a:pPr marL="573088" lvl="1" indent="-341313">
              <a:spcBef>
                <a:spcPts val="600"/>
              </a:spcBef>
              <a:buFont typeface="Wingdings" panose="05000000000000000000" pitchFamily="2" charset="2"/>
              <a:buChar char="q"/>
            </a:pPr>
            <a:r>
              <a:rPr lang="en-US" altLang="en-US" sz="2600" dirty="0"/>
              <a:t>Not job transformational from the essence of the job</a:t>
            </a:r>
          </a:p>
          <a:p>
            <a:pPr marL="573088" lvl="1" indent="-341313">
              <a:spcBef>
                <a:spcPts val="600"/>
              </a:spcBef>
              <a:buFont typeface="Wingdings" panose="05000000000000000000" pitchFamily="2" charset="2"/>
              <a:buChar char="q"/>
            </a:pPr>
            <a:r>
              <a:rPr lang="en-US" altLang="en-US" sz="2600" dirty="0"/>
              <a:t>Not an obligation to create a job</a:t>
            </a:r>
          </a:p>
          <a:p>
            <a:pPr marL="573088" lvl="1" indent="-341313">
              <a:spcBef>
                <a:spcPts val="600"/>
              </a:spcBef>
              <a:buFont typeface="Wingdings" panose="05000000000000000000" pitchFamily="2" charset="2"/>
              <a:buChar char="q"/>
            </a:pPr>
            <a:r>
              <a:rPr lang="en-US" altLang="en-US" sz="2600" dirty="0"/>
              <a:t>Not an obligation to give the employee “what he wants”</a:t>
            </a:r>
          </a:p>
          <a:p>
            <a:pPr lvl="1">
              <a:spcBef>
                <a:spcPts val="600"/>
              </a:spcBef>
            </a:pPr>
            <a:endParaRPr lang="en-US" altLang="en-US" dirty="0"/>
          </a:p>
          <a:p>
            <a:pPr marL="0" lvl="1" indent="1588">
              <a:spcBef>
                <a:spcPts val="600"/>
              </a:spcBef>
            </a:pPr>
            <a:r>
              <a:rPr lang="en-US" altLang="en-US" dirty="0"/>
              <a:t>In every termination (nearly) is there an accommodation I need to consider?</a:t>
            </a:r>
          </a:p>
        </p:txBody>
      </p:sp>
      <p:sp>
        <p:nvSpPr>
          <p:cNvPr id="3" name="Slide Number Placeholder 2">
            <a:extLst>
              <a:ext uri="{FF2B5EF4-FFF2-40B4-BE49-F238E27FC236}">
                <a16:creationId xmlns:a16="http://schemas.microsoft.com/office/drawing/2014/main" id="{DC436AD9-746C-4DAE-B3AD-BB1A7400E33E}"/>
              </a:ext>
            </a:extLst>
          </p:cNvPr>
          <p:cNvSpPr>
            <a:spLocks noGrp="1"/>
          </p:cNvSpPr>
          <p:nvPr>
            <p:ph type="sldNum" sz="quarter" idx="12"/>
          </p:nvPr>
        </p:nvSpPr>
        <p:spPr/>
        <p:txBody>
          <a:bodyPr/>
          <a:lstStyle/>
          <a:p>
            <a:fld id="{2A2A6181-BD9D-4EEB-AAD6-40B54AE96A71}" type="slidenum">
              <a:rPr lang="en-US" smtClean="0"/>
              <a:t>103</a:t>
            </a:fld>
            <a:endParaRPr lang="en-US" dirty="0"/>
          </a:p>
        </p:txBody>
      </p:sp>
    </p:spTree>
    <p:extLst>
      <p:ext uri="{BB962C8B-B14F-4D97-AF65-F5344CB8AC3E}">
        <p14:creationId xmlns:p14="http://schemas.microsoft.com/office/powerpoint/2010/main" val="390179703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838200"/>
            <a:ext cx="8686800" cy="838200"/>
          </a:xfrm>
        </p:spPr>
        <p:txBody>
          <a:bodyPr/>
          <a:lstStyle/>
          <a:p>
            <a:pPr eaLnBrk="1" hangingPunct="1"/>
            <a:r>
              <a:rPr lang="en-US" altLang="en-US" sz="3200" dirty="0"/>
              <a:t>Accommodation is Interactive and Engaging</a:t>
            </a:r>
          </a:p>
        </p:txBody>
      </p:sp>
      <p:sp>
        <p:nvSpPr>
          <p:cNvPr id="13315" name="Rectangle 3"/>
          <p:cNvSpPr>
            <a:spLocks noGrp="1" noChangeArrowheads="1"/>
          </p:cNvSpPr>
          <p:nvPr>
            <p:ph idx="1"/>
          </p:nvPr>
        </p:nvSpPr>
        <p:spPr>
          <a:xfrm>
            <a:off x="228600" y="1676399"/>
            <a:ext cx="8763000" cy="4063389"/>
          </a:xfrm>
        </p:spPr>
        <p:txBody>
          <a:bodyPr/>
          <a:lstStyle/>
          <a:p>
            <a:pPr eaLnBrk="1" hangingPunct="1">
              <a:spcBef>
                <a:spcPts val="600"/>
              </a:spcBef>
              <a:buFont typeface="Wingdings" panose="05000000000000000000" pitchFamily="2" charset="2"/>
              <a:buChar char="q"/>
            </a:pPr>
            <a:r>
              <a:rPr lang="en-US" altLang="en-US" dirty="0"/>
              <a:t>Identify challenges to performance of the essential functions of the job</a:t>
            </a:r>
          </a:p>
          <a:p>
            <a:pPr eaLnBrk="1" hangingPunct="1">
              <a:spcBef>
                <a:spcPts val="600"/>
              </a:spcBef>
              <a:buFont typeface="Wingdings" panose="05000000000000000000" pitchFamily="2" charset="2"/>
              <a:buChar char="q"/>
            </a:pPr>
            <a:r>
              <a:rPr lang="en-US" altLang="en-US" dirty="0"/>
              <a:t>Identify accommodations that can be made in the job to allow for performance (of essential functions)</a:t>
            </a:r>
          </a:p>
          <a:p>
            <a:pPr eaLnBrk="1" hangingPunct="1">
              <a:spcBef>
                <a:spcPts val="600"/>
              </a:spcBef>
              <a:buFont typeface="Wingdings" panose="05000000000000000000" pitchFamily="2" charset="2"/>
              <a:buChar char="q"/>
            </a:pPr>
            <a:r>
              <a:rPr lang="en-US" altLang="en-US" dirty="0"/>
              <a:t>Are accommodations reasonable in nature [or do they change the essence of the job]</a:t>
            </a:r>
          </a:p>
          <a:p>
            <a:pPr eaLnBrk="1" hangingPunct="1">
              <a:spcBef>
                <a:spcPts val="600"/>
              </a:spcBef>
              <a:buFont typeface="Wingdings" panose="05000000000000000000" pitchFamily="2" charset="2"/>
              <a:buChar char="q"/>
            </a:pPr>
            <a:r>
              <a:rPr lang="en-US" altLang="en-US" dirty="0"/>
              <a:t>Is there an undue hardship under the accommodation:</a:t>
            </a:r>
          </a:p>
          <a:p>
            <a:pPr marL="396875" lvl="1">
              <a:spcBef>
                <a:spcPts val="600"/>
              </a:spcBef>
              <a:buFont typeface="Wingdings" panose="05000000000000000000" pitchFamily="2" charset="2"/>
              <a:buChar char="§"/>
            </a:pPr>
            <a:r>
              <a:rPr lang="en-US" altLang="en-US" sz="2200" dirty="0"/>
              <a:t>Cost</a:t>
            </a:r>
          </a:p>
          <a:p>
            <a:pPr marL="396875" lvl="1">
              <a:spcBef>
                <a:spcPts val="0"/>
              </a:spcBef>
              <a:buFont typeface="Wingdings" panose="05000000000000000000" pitchFamily="2" charset="2"/>
              <a:buChar char="§"/>
            </a:pPr>
            <a:r>
              <a:rPr lang="en-US" altLang="en-US" sz="2200" dirty="0"/>
              <a:t>Ineffective</a:t>
            </a:r>
          </a:p>
          <a:p>
            <a:pPr marL="396875" lvl="1">
              <a:spcBef>
                <a:spcPts val="0"/>
              </a:spcBef>
              <a:buFont typeface="Wingdings" panose="05000000000000000000" pitchFamily="2" charset="2"/>
              <a:buChar char="§"/>
            </a:pPr>
            <a:r>
              <a:rPr lang="en-US" altLang="en-US" sz="2200" dirty="0"/>
              <a:t>Direct Threat</a:t>
            </a:r>
          </a:p>
        </p:txBody>
      </p:sp>
      <p:sp>
        <p:nvSpPr>
          <p:cNvPr id="3" name="Slide Number Placeholder 2">
            <a:extLst>
              <a:ext uri="{FF2B5EF4-FFF2-40B4-BE49-F238E27FC236}">
                <a16:creationId xmlns:a16="http://schemas.microsoft.com/office/drawing/2014/main" id="{F9ECE973-F9B0-46C2-AE98-EC12D34743EE}"/>
              </a:ext>
            </a:extLst>
          </p:cNvPr>
          <p:cNvSpPr>
            <a:spLocks noGrp="1"/>
          </p:cNvSpPr>
          <p:nvPr>
            <p:ph type="sldNum" sz="quarter" idx="12"/>
          </p:nvPr>
        </p:nvSpPr>
        <p:spPr/>
        <p:txBody>
          <a:bodyPr/>
          <a:lstStyle/>
          <a:p>
            <a:fld id="{2A2A6181-BD9D-4EEB-AAD6-40B54AE96A71}" type="slidenum">
              <a:rPr lang="en-US" smtClean="0"/>
              <a:t>104</a:t>
            </a:fld>
            <a:endParaRPr lang="en-US" dirty="0"/>
          </a:p>
        </p:txBody>
      </p:sp>
    </p:spTree>
    <p:extLst>
      <p:ext uri="{BB962C8B-B14F-4D97-AF65-F5344CB8AC3E}">
        <p14:creationId xmlns:p14="http://schemas.microsoft.com/office/powerpoint/2010/main" val="413779534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907215"/>
            <a:ext cx="7886700" cy="899551"/>
          </a:xfrm>
        </p:spPr>
        <p:txBody>
          <a:bodyPr>
            <a:normAutofit/>
          </a:bodyPr>
          <a:lstStyle/>
          <a:p>
            <a:r>
              <a:rPr lang="en-US" sz="3200" dirty="0"/>
              <a:t>Your Greatest Risk</a:t>
            </a:r>
          </a:p>
        </p:txBody>
      </p:sp>
      <p:sp>
        <p:nvSpPr>
          <p:cNvPr id="3" name="Content Placeholder 2"/>
          <p:cNvSpPr>
            <a:spLocks noGrp="1"/>
          </p:cNvSpPr>
          <p:nvPr>
            <p:ph idx="1"/>
          </p:nvPr>
        </p:nvSpPr>
        <p:spPr>
          <a:xfrm>
            <a:off x="628815" y="1676400"/>
            <a:ext cx="7886372" cy="4451025"/>
          </a:xfrm>
        </p:spPr>
        <p:txBody>
          <a:bodyPr/>
          <a:lstStyle/>
          <a:p>
            <a:pPr>
              <a:buFont typeface="Wingdings" panose="05000000000000000000" pitchFamily="2" charset="2"/>
              <a:buChar char="q"/>
            </a:pPr>
            <a:endParaRPr lang="en-US" sz="3200" dirty="0"/>
          </a:p>
          <a:p>
            <a:pPr>
              <a:buFont typeface="Wingdings" panose="05000000000000000000" pitchFamily="2" charset="2"/>
              <a:buChar char="q"/>
            </a:pPr>
            <a:r>
              <a:rPr lang="en-US" sz="3200" dirty="0"/>
              <a:t> Failure to follow policy</a:t>
            </a:r>
          </a:p>
          <a:p>
            <a:pPr>
              <a:buFont typeface="Wingdings" panose="05000000000000000000" pitchFamily="2" charset="2"/>
              <a:buChar char="q"/>
            </a:pPr>
            <a:r>
              <a:rPr lang="en-US" sz="3200" dirty="0"/>
              <a:t> “Giving a break” – special favors</a:t>
            </a:r>
          </a:p>
          <a:p>
            <a:pPr marL="0" indent="0">
              <a:buNone/>
            </a:pPr>
            <a:endParaRPr lang="en-US" sz="1600" dirty="0"/>
          </a:p>
          <a:p>
            <a:pPr marL="0" indent="0">
              <a:buNone/>
            </a:pPr>
            <a:r>
              <a:rPr lang="en-US" sz="3200" dirty="0"/>
              <a:t>The deviation sets the standard</a:t>
            </a:r>
          </a:p>
        </p:txBody>
      </p:sp>
      <p:sp>
        <p:nvSpPr>
          <p:cNvPr id="4" name="Slide Number Placeholder 3">
            <a:extLst>
              <a:ext uri="{FF2B5EF4-FFF2-40B4-BE49-F238E27FC236}">
                <a16:creationId xmlns:a16="http://schemas.microsoft.com/office/drawing/2014/main" id="{7F1B3862-7664-4B13-B84E-0002C6722AEE}"/>
              </a:ext>
            </a:extLst>
          </p:cNvPr>
          <p:cNvSpPr>
            <a:spLocks noGrp="1"/>
          </p:cNvSpPr>
          <p:nvPr>
            <p:ph type="sldNum" sz="quarter" idx="12"/>
          </p:nvPr>
        </p:nvSpPr>
        <p:spPr/>
        <p:txBody>
          <a:bodyPr/>
          <a:lstStyle/>
          <a:p>
            <a:fld id="{2A2A6181-BD9D-4EEB-AAD6-40B54AE96A71}" type="slidenum">
              <a:rPr lang="en-US" smtClean="0"/>
              <a:t>105</a:t>
            </a:fld>
            <a:endParaRPr lang="en-US" dirty="0"/>
          </a:p>
        </p:txBody>
      </p:sp>
    </p:spTree>
    <p:extLst>
      <p:ext uri="{BB962C8B-B14F-4D97-AF65-F5344CB8AC3E}">
        <p14:creationId xmlns:p14="http://schemas.microsoft.com/office/powerpoint/2010/main" val="61847412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C56F0-E84A-40B5-AD2A-51D29CC48AF3}"/>
              </a:ext>
            </a:extLst>
          </p:cNvPr>
          <p:cNvSpPr>
            <a:spLocks noGrp="1"/>
          </p:cNvSpPr>
          <p:nvPr>
            <p:ph type="title"/>
          </p:nvPr>
        </p:nvSpPr>
        <p:spPr>
          <a:xfrm>
            <a:off x="228600" y="838200"/>
            <a:ext cx="8686800" cy="1066800"/>
          </a:xfrm>
        </p:spPr>
        <p:txBody>
          <a:bodyPr>
            <a:normAutofit/>
          </a:bodyPr>
          <a:lstStyle/>
          <a:p>
            <a:r>
              <a:rPr lang="en-US" altLang="en-US" sz="3200" dirty="0"/>
              <a:t>What Am I Looking At For Accommodation?</a:t>
            </a:r>
            <a:endParaRPr lang="en-US" sz="3200" dirty="0"/>
          </a:p>
        </p:txBody>
      </p:sp>
      <p:sp>
        <p:nvSpPr>
          <p:cNvPr id="3" name="Content Placeholder 2">
            <a:extLst>
              <a:ext uri="{FF2B5EF4-FFF2-40B4-BE49-F238E27FC236}">
                <a16:creationId xmlns:a16="http://schemas.microsoft.com/office/drawing/2014/main" id="{4A1501DD-F9CF-4483-B820-4B74E4582EE5}"/>
              </a:ext>
            </a:extLst>
          </p:cNvPr>
          <p:cNvSpPr>
            <a:spLocks noGrp="1"/>
          </p:cNvSpPr>
          <p:nvPr>
            <p:ph idx="1"/>
          </p:nvPr>
        </p:nvSpPr>
        <p:spPr>
          <a:xfrm>
            <a:off x="228600" y="2368626"/>
            <a:ext cx="8763000" cy="3117773"/>
          </a:xfrm>
        </p:spPr>
        <p:txBody>
          <a:bodyPr/>
          <a:lstStyle/>
          <a:p>
            <a:pPr marL="457200" indent="-457200">
              <a:buFont typeface="Wingdings" panose="05000000000000000000" pitchFamily="2" charset="2"/>
              <a:buChar char="q"/>
            </a:pPr>
            <a:r>
              <a:rPr lang="en-US" sz="3000" dirty="0"/>
              <a:t>What has a medical professional identified as the  barrier?</a:t>
            </a:r>
          </a:p>
          <a:p>
            <a:pPr marL="800100" lvl="2" indent="-338138">
              <a:buFont typeface="Wingdings" panose="05000000000000000000" pitchFamily="2" charset="2"/>
              <a:buChar char="§"/>
            </a:pPr>
            <a:r>
              <a:rPr lang="en-US" sz="2600" dirty="0"/>
              <a:t>Its in relation to essential job function completion</a:t>
            </a:r>
          </a:p>
          <a:p>
            <a:pPr marL="800100" lvl="2" indent="-338138">
              <a:buFont typeface="Wingdings" panose="05000000000000000000" pitchFamily="2" charset="2"/>
              <a:buChar char="§"/>
            </a:pPr>
            <a:r>
              <a:rPr lang="en-US" sz="2600" dirty="0"/>
              <a:t>Ask the employee – get them involved</a:t>
            </a:r>
          </a:p>
          <a:p>
            <a:pPr marL="1143000" lvl="3" indent="-338138">
              <a:buFont typeface="Courier New" panose="02070309020205020404" pitchFamily="49" charset="0"/>
              <a:buChar char="o"/>
            </a:pPr>
            <a:r>
              <a:rPr lang="en-US" dirty="0"/>
              <a:t>If they do not want to be – OK - document</a:t>
            </a:r>
          </a:p>
        </p:txBody>
      </p:sp>
      <p:sp>
        <p:nvSpPr>
          <p:cNvPr id="5" name="Slide Number Placeholder 4">
            <a:extLst>
              <a:ext uri="{FF2B5EF4-FFF2-40B4-BE49-F238E27FC236}">
                <a16:creationId xmlns:a16="http://schemas.microsoft.com/office/drawing/2014/main" id="{1673891E-F107-4124-8772-FF6828FF3584}"/>
              </a:ext>
            </a:extLst>
          </p:cNvPr>
          <p:cNvSpPr>
            <a:spLocks noGrp="1"/>
          </p:cNvSpPr>
          <p:nvPr>
            <p:ph type="sldNum" sz="quarter" idx="12"/>
          </p:nvPr>
        </p:nvSpPr>
        <p:spPr/>
        <p:txBody>
          <a:bodyPr/>
          <a:lstStyle/>
          <a:p>
            <a:fld id="{2A2A6181-BD9D-4EEB-AAD6-40B54AE96A71}" type="slidenum">
              <a:rPr lang="en-US" smtClean="0"/>
              <a:t>106</a:t>
            </a:fld>
            <a:endParaRPr lang="en-US" dirty="0"/>
          </a:p>
        </p:txBody>
      </p:sp>
    </p:spTree>
    <p:extLst>
      <p:ext uri="{BB962C8B-B14F-4D97-AF65-F5344CB8AC3E}">
        <p14:creationId xmlns:p14="http://schemas.microsoft.com/office/powerpoint/2010/main" val="355185000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815248"/>
            <a:ext cx="8686800" cy="815248"/>
          </a:xfrm>
        </p:spPr>
        <p:txBody>
          <a:bodyPr/>
          <a:lstStyle/>
          <a:p>
            <a:pPr eaLnBrk="1" hangingPunct="1"/>
            <a:r>
              <a:rPr lang="en-US" altLang="en-US" sz="4000" dirty="0"/>
              <a:t>Accommodation Examples</a:t>
            </a:r>
          </a:p>
        </p:txBody>
      </p:sp>
      <p:sp>
        <p:nvSpPr>
          <p:cNvPr id="55299" name="Content Placeholder 2"/>
          <p:cNvSpPr>
            <a:spLocks noGrp="1"/>
          </p:cNvSpPr>
          <p:nvPr>
            <p:ph idx="1"/>
          </p:nvPr>
        </p:nvSpPr>
        <p:spPr>
          <a:xfrm>
            <a:off x="228600" y="1961002"/>
            <a:ext cx="8763000" cy="3756752"/>
          </a:xfrm>
        </p:spPr>
        <p:txBody>
          <a:bodyPr/>
          <a:lstStyle/>
          <a:p>
            <a:pPr>
              <a:spcBef>
                <a:spcPts val="600"/>
              </a:spcBef>
            </a:pPr>
            <a:r>
              <a:rPr lang="en-US" altLang="en-US" sz="2600" dirty="0"/>
              <a:t>Leave beyond 12 weeks of FMLA.</a:t>
            </a:r>
          </a:p>
          <a:p>
            <a:pPr>
              <a:spcBef>
                <a:spcPts val="600"/>
              </a:spcBef>
            </a:pPr>
            <a:r>
              <a:rPr lang="en-US" altLang="en-US" sz="2600" dirty="0"/>
              <a:t>Re-tooling workplace to allow wheelchair access, etc.</a:t>
            </a:r>
          </a:p>
          <a:p>
            <a:pPr>
              <a:spcBef>
                <a:spcPts val="600"/>
              </a:spcBef>
            </a:pPr>
            <a:r>
              <a:rPr lang="en-US" altLang="en-US" sz="2600" dirty="0"/>
              <a:t>Change in schedule.</a:t>
            </a:r>
          </a:p>
          <a:p>
            <a:pPr>
              <a:spcBef>
                <a:spcPts val="600"/>
              </a:spcBef>
            </a:pPr>
            <a:r>
              <a:rPr lang="en-US" altLang="en-US" sz="2600" dirty="0"/>
              <a:t>Providing assistive devices.</a:t>
            </a:r>
          </a:p>
          <a:p>
            <a:pPr>
              <a:spcBef>
                <a:spcPts val="600"/>
              </a:spcBef>
            </a:pPr>
            <a:r>
              <a:rPr lang="en-US" altLang="en-US" sz="2600" dirty="0"/>
              <a:t>Reassignment of certain job duties.</a:t>
            </a:r>
          </a:p>
          <a:p>
            <a:pPr>
              <a:spcBef>
                <a:spcPts val="600"/>
              </a:spcBef>
            </a:pPr>
            <a:r>
              <a:rPr lang="en-US" altLang="en-US" sz="2600" dirty="0"/>
              <a:t>Providing more time for tasks.</a:t>
            </a:r>
          </a:p>
          <a:p>
            <a:pPr>
              <a:spcBef>
                <a:spcPts val="600"/>
              </a:spcBef>
            </a:pPr>
            <a:r>
              <a:rPr lang="en-US" altLang="en-US" sz="2600" dirty="0"/>
              <a:t>“Clemency and forbearance” on work rules.</a:t>
            </a:r>
          </a:p>
          <a:p>
            <a:pPr>
              <a:spcBef>
                <a:spcPts val="600"/>
              </a:spcBef>
            </a:pPr>
            <a:r>
              <a:rPr lang="en-US" altLang="en-US" sz="2600" dirty="0"/>
              <a:t>Reassign certain tasks to others (non-essential functions).</a:t>
            </a:r>
          </a:p>
        </p:txBody>
      </p:sp>
      <p:sp>
        <p:nvSpPr>
          <p:cNvPr id="2" name="Slide Number Placeholder 1">
            <a:extLst>
              <a:ext uri="{FF2B5EF4-FFF2-40B4-BE49-F238E27FC236}">
                <a16:creationId xmlns:a16="http://schemas.microsoft.com/office/drawing/2014/main" id="{E5EB515E-000E-441A-8264-E6FB4E827E9C}"/>
              </a:ext>
            </a:extLst>
          </p:cNvPr>
          <p:cNvSpPr>
            <a:spLocks noGrp="1"/>
          </p:cNvSpPr>
          <p:nvPr>
            <p:ph type="sldNum" sz="quarter" idx="12"/>
          </p:nvPr>
        </p:nvSpPr>
        <p:spPr/>
        <p:txBody>
          <a:bodyPr/>
          <a:lstStyle/>
          <a:p>
            <a:fld id="{2A2A6181-BD9D-4EEB-AAD6-40B54AE96A71}" type="slidenum">
              <a:rPr lang="en-US" smtClean="0"/>
              <a:t>107</a:t>
            </a:fld>
            <a:endParaRPr lang="en-US" dirty="0"/>
          </a:p>
        </p:txBody>
      </p:sp>
    </p:spTree>
    <p:extLst>
      <p:ext uri="{BB962C8B-B14F-4D97-AF65-F5344CB8AC3E}">
        <p14:creationId xmlns:p14="http://schemas.microsoft.com/office/powerpoint/2010/main" val="19566345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28600" y="685800"/>
            <a:ext cx="8686800" cy="1249363"/>
          </a:xfrm>
        </p:spPr>
        <p:txBody>
          <a:bodyPr/>
          <a:lstStyle/>
          <a:p>
            <a:pPr eaLnBrk="1" hangingPunct="1"/>
            <a:r>
              <a:rPr lang="en-US" altLang="en-US" sz="3800" dirty="0"/>
              <a:t>Examples of Unreasonable Requests</a:t>
            </a:r>
          </a:p>
        </p:txBody>
      </p:sp>
      <p:sp>
        <p:nvSpPr>
          <p:cNvPr id="56323" name="Content Placeholder 2"/>
          <p:cNvSpPr>
            <a:spLocks noGrp="1"/>
          </p:cNvSpPr>
          <p:nvPr>
            <p:ph idx="1"/>
          </p:nvPr>
        </p:nvSpPr>
        <p:spPr>
          <a:xfrm>
            <a:off x="304800" y="1828800"/>
            <a:ext cx="8153400" cy="4038600"/>
          </a:xfrm>
        </p:spPr>
        <p:txBody>
          <a:bodyPr/>
          <a:lstStyle/>
          <a:p>
            <a:pPr eaLnBrk="1" hangingPunct="1">
              <a:lnSpc>
                <a:spcPct val="120000"/>
              </a:lnSpc>
              <a:spcBef>
                <a:spcPct val="0"/>
              </a:spcBef>
            </a:pPr>
            <a:r>
              <a:rPr lang="en-US" altLang="en-US" sz="2400" dirty="0"/>
              <a:t>An accommodation that led to other employees having to work longer and harder.</a:t>
            </a:r>
          </a:p>
          <a:p>
            <a:pPr eaLnBrk="1" hangingPunct="1">
              <a:lnSpc>
                <a:spcPct val="120000"/>
              </a:lnSpc>
              <a:spcBef>
                <a:spcPct val="0"/>
              </a:spcBef>
            </a:pPr>
            <a:r>
              <a:rPr lang="en-US" altLang="en-US" sz="2400" dirty="0"/>
              <a:t>A modified schedule that created a significant cost of keeping the facility open which included additional hours for other personnel (i.e. security guards).</a:t>
            </a:r>
          </a:p>
          <a:p>
            <a:pPr eaLnBrk="1" hangingPunct="1">
              <a:lnSpc>
                <a:spcPct val="120000"/>
              </a:lnSpc>
              <a:spcBef>
                <a:spcPct val="0"/>
              </a:spcBef>
            </a:pPr>
            <a:r>
              <a:rPr lang="en-US" altLang="en-US" sz="2400" dirty="0"/>
              <a:t>One that violated the seniority rights of union employees. This would have exposed the employer to potential union grievances and costly remedies.</a:t>
            </a:r>
          </a:p>
          <a:p>
            <a:pPr marL="0" indent="0" eaLnBrk="1" hangingPunct="1">
              <a:lnSpc>
                <a:spcPct val="120000"/>
              </a:lnSpc>
              <a:spcBef>
                <a:spcPct val="0"/>
              </a:spcBef>
              <a:buNone/>
            </a:pPr>
            <a:r>
              <a:rPr lang="en-US" altLang="en-US" sz="2200" dirty="0"/>
              <a:t>NOTE:  Engage union in accommodation issues!</a:t>
            </a:r>
          </a:p>
          <a:p>
            <a:pPr eaLnBrk="1" hangingPunct="1"/>
            <a:endParaRPr lang="en-US" altLang="en-US" sz="2500" dirty="0"/>
          </a:p>
          <a:p>
            <a:pPr eaLnBrk="1" hangingPunct="1"/>
            <a:endParaRPr lang="en-US" altLang="en-US" dirty="0"/>
          </a:p>
        </p:txBody>
      </p:sp>
      <p:sp>
        <p:nvSpPr>
          <p:cNvPr id="2" name="Slide Number Placeholder 1">
            <a:extLst>
              <a:ext uri="{FF2B5EF4-FFF2-40B4-BE49-F238E27FC236}">
                <a16:creationId xmlns:a16="http://schemas.microsoft.com/office/drawing/2014/main" id="{FDA76228-82AB-47EA-B950-E198ACA9E65B}"/>
              </a:ext>
            </a:extLst>
          </p:cNvPr>
          <p:cNvSpPr>
            <a:spLocks noGrp="1"/>
          </p:cNvSpPr>
          <p:nvPr>
            <p:ph type="sldNum" sz="quarter" idx="12"/>
          </p:nvPr>
        </p:nvSpPr>
        <p:spPr/>
        <p:txBody>
          <a:bodyPr/>
          <a:lstStyle/>
          <a:p>
            <a:fld id="{2A2A6181-BD9D-4EEB-AAD6-40B54AE96A71}" type="slidenum">
              <a:rPr lang="en-US" smtClean="0"/>
              <a:t>108</a:t>
            </a:fld>
            <a:endParaRPr lang="en-US" dirty="0"/>
          </a:p>
        </p:txBody>
      </p:sp>
    </p:spTree>
    <p:extLst>
      <p:ext uri="{BB962C8B-B14F-4D97-AF65-F5344CB8AC3E}">
        <p14:creationId xmlns:p14="http://schemas.microsoft.com/office/powerpoint/2010/main" val="86055801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628651" y="907215"/>
            <a:ext cx="7886700" cy="811416"/>
          </a:xfrm>
        </p:spPr>
        <p:txBody>
          <a:bodyPr/>
          <a:lstStyle/>
          <a:p>
            <a:pPr eaLnBrk="1" hangingPunct="1"/>
            <a:r>
              <a:rPr lang="en-US" altLang="en-US" sz="4000" dirty="0"/>
              <a:t>Interactive Process </a:t>
            </a:r>
          </a:p>
        </p:txBody>
      </p:sp>
      <p:sp>
        <p:nvSpPr>
          <p:cNvPr id="57347" name="Content Placeholder 2"/>
          <p:cNvSpPr>
            <a:spLocks noGrp="1"/>
          </p:cNvSpPr>
          <p:nvPr>
            <p:ph idx="1"/>
          </p:nvPr>
        </p:nvSpPr>
        <p:spPr>
          <a:xfrm>
            <a:off x="0" y="1839816"/>
            <a:ext cx="9144000" cy="3875183"/>
          </a:xfrm>
        </p:spPr>
        <p:txBody>
          <a:bodyPr/>
          <a:lstStyle/>
          <a:p>
            <a:pPr marL="685800" lvl="1" indent="-342900" eaLnBrk="1" hangingPunct="1">
              <a:buFont typeface="Wingdings" panose="05000000000000000000" pitchFamily="2" charset="2"/>
              <a:buChar char="§"/>
            </a:pPr>
            <a:r>
              <a:rPr lang="en-US" altLang="en-US" sz="2600" dirty="0"/>
              <a:t>Includes meeting with the employee, discussing restrictions, abilities and ideas for accommodation;</a:t>
            </a:r>
          </a:p>
          <a:p>
            <a:pPr marL="685800" lvl="1" indent="-342900" eaLnBrk="1" hangingPunct="1">
              <a:buFont typeface="Wingdings" panose="05000000000000000000" pitchFamily="2" charset="2"/>
              <a:buChar char="§"/>
            </a:pPr>
            <a:r>
              <a:rPr lang="en-US" altLang="en-US" sz="2600" dirty="0"/>
              <a:t>May include meeting with employee’s supervisor to discuss accommodation;</a:t>
            </a:r>
          </a:p>
          <a:p>
            <a:pPr marL="685800" lvl="1" indent="-342900" eaLnBrk="1" hangingPunct="1">
              <a:buFont typeface="Wingdings" panose="05000000000000000000" pitchFamily="2" charset="2"/>
              <a:buChar char="§"/>
            </a:pPr>
            <a:r>
              <a:rPr lang="en-US" altLang="en-US" sz="2600" dirty="0"/>
              <a:t>Ask if the employee is disabled;</a:t>
            </a:r>
          </a:p>
          <a:p>
            <a:pPr marL="685800" lvl="1" indent="-342900" eaLnBrk="1" hangingPunct="1">
              <a:buFont typeface="Wingdings" panose="05000000000000000000" pitchFamily="2" charset="2"/>
              <a:buChar char="§"/>
            </a:pPr>
            <a:r>
              <a:rPr lang="en-US" altLang="en-US" sz="2600" dirty="0"/>
              <a:t>Request of medical information; and</a:t>
            </a:r>
          </a:p>
          <a:p>
            <a:pPr marL="685800" lvl="1" indent="-342900" eaLnBrk="1" hangingPunct="1">
              <a:buFont typeface="Wingdings" panose="05000000000000000000" pitchFamily="2" charset="2"/>
              <a:buChar char="§"/>
            </a:pPr>
            <a:r>
              <a:rPr lang="en-US" altLang="en-US" sz="2600" b="1" u="sng" dirty="0"/>
              <a:t>DOCUMENT THE MEETING AND COMMUNICATE WITH EMPLOYEE IN WRITING</a:t>
            </a:r>
          </a:p>
          <a:p>
            <a:pPr eaLnBrk="1" hangingPunct="1"/>
            <a:endParaRPr lang="en-US" altLang="en-US" sz="2400" dirty="0"/>
          </a:p>
        </p:txBody>
      </p:sp>
      <p:sp>
        <p:nvSpPr>
          <p:cNvPr id="2" name="Slide Number Placeholder 1">
            <a:extLst>
              <a:ext uri="{FF2B5EF4-FFF2-40B4-BE49-F238E27FC236}">
                <a16:creationId xmlns:a16="http://schemas.microsoft.com/office/drawing/2014/main" id="{48F9BFDA-B64D-4CDA-8ECF-5D024F035486}"/>
              </a:ext>
            </a:extLst>
          </p:cNvPr>
          <p:cNvSpPr>
            <a:spLocks noGrp="1"/>
          </p:cNvSpPr>
          <p:nvPr>
            <p:ph type="sldNum" sz="quarter" idx="12"/>
          </p:nvPr>
        </p:nvSpPr>
        <p:spPr/>
        <p:txBody>
          <a:bodyPr/>
          <a:lstStyle/>
          <a:p>
            <a:fld id="{2A2A6181-BD9D-4EEB-AAD6-40B54AE96A71}" type="slidenum">
              <a:rPr lang="en-US" smtClean="0"/>
              <a:t>109</a:t>
            </a:fld>
            <a:endParaRPr lang="en-US" dirty="0"/>
          </a:p>
        </p:txBody>
      </p:sp>
    </p:spTree>
    <p:extLst>
      <p:ext uri="{BB962C8B-B14F-4D97-AF65-F5344CB8AC3E}">
        <p14:creationId xmlns:p14="http://schemas.microsoft.com/office/powerpoint/2010/main" val="3408024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D8DF-4302-4396-A522-41D57A605560}"/>
              </a:ext>
            </a:extLst>
          </p:cNvPr>
          <p:cNvSpPr>
            <a:spLocks noGrp="1"/>
          </p:cNvSpPr>
          <p:nvPr>
            <p:ph type="title"/>
          </p:nvPr>
        </p:nvSpPr>
        <p:spPr/>
        <p:txBody>
          <a:bodyPr/>
          <a:lstStyle/>
          <a:p>
            <a:r>
              <a:rPr lang="en-US" sz="4000" b="1" dirty="0"/>
              <a:t>Review Diversity-Related Policies</a:t>
            </a:r>
          </a:p>
        </p:txBody>
      </p:sp>
      <p:sp>
        <p:nvSpPr>
          <p:cNvPr id="3" name="Content Placeholder 2">
            <a:extLst>
              <a:ext uri="{FF2B5EF4-FFF2-40B4-BE49-F238E27FC236}">
                <a16:creationId xmlns:a16="http://schemas.microsoft.com/office/drawing/2014/main" id="{B6132FDC-059B-461C-AAEE-23864BF764BA}"/>
              </a:ext>
            </a:extLst>
          </p:cNvPr>
          <p:cNvSpPr>
            <a:spLocks noGrp="1"/>
          </p:cNvSpPr>
          <p:nvPr>
            <p:ph idx="1"/>
          </p:nvPr>
        </p:nvSpPr>
        <p:spPr/>
        <p:txBody>
          <a:bodyPr/>
          <a:lstStyle/>
          <a:p>
            <a:r>
              <a:rPr lang="en-US" sz="2800" dirty="0"/>
              <a:t>Equal Employment Opportunity</a:t>
            </a:r>
          </a:p>
          <a:p>
            <a:pPr marL="685800" lvl="1" indent="-342900">
              <a:buFont typeface="Wingdings" panose="05000000000000000000" pitchFamily="2" charset="2"/>
              <a:buChar char="§"/>
            </a:pPr>
            <a:r>
              <a:rPr lang="en-US" sz="2400" dirty="0"/>
              <a:t>Hiring</a:t>
            </a:r>
          </a:p>
          <a:p>
            <a:pPr marL="685800" lvl="1" indent="-342900">
              <a:spcBef>
                <a:spcPts val="600"/>
              </a:spcBef>
              <a:buFont typeface="Wingdings" panose="05000000000000000000" pitchFamily="2" charset="2"/>
              <a:buChar char="§"/>
            </a:pPr>
            <a:r>
              <a:rPr lang="en-US" sz="2400" dirty="0"/>
              <a:t>Employee referral programs </a:t>
            </a:r>
          </a:p>
          <a:p>
            <a:pPr>
              <a:spcBef>
                <a:spcPts val="600"/>
              </a:spcBef>
            </a:pPr>
            <a:r>
              <a:rPr lang="en-US" sz="2800" dirty="0"/>
              <a:t>Anti-Harassment Complaint Procedure</a:t>
            </a:r>
          </a:p>
          <a:p>
            <a:pPr>
              <a:spcBef>
                <a:spcPts val="600"/>
              </a:spcBef>
            </a:pPr>
            <a:r>
              <a:rPr lang="en-US" sz="2800" dirty="0"/>
              <a:t>Electronic Communications</a:t>
            </a:r>
          </a:p>
          <a:p>
            <a:pPr>
              <a:spcBef>
                <a:spcPts val="600"/>
              </a:spcBef>
            </a:pPr>
            <a:r>
              <a:rPr lang="en-US" sz="2800" dirty="0"/>
              <a:t>Training Opportunities</a:t>
            </a:r>
          </a:p>
          <a:p>
            <a:pPr>
              <a:spcBef>
                <a:spcPts val="600"/>
              </a:spcBef>
            </a:pPr>
            <a:r>
              <a:rPr lang="en-US" sz="2800" dirty="0"/>
              <a:t>Open Door Policy </a:t>
            </a:r>
          </a:p>
          <a:p>
            <a:pPr>
              <a:spcBef>
                <a:spcPts val="600"/>
              </a:spcBef>
            </a:pPr>
            <a:r>
              <a:rPr lang="en-US" sz="2800" dirty="0"/>
              <a:t>Protects Against Fraud</a:t>
            </a:r>
          </a:p>
        </p:txBody>
      </p:sp>
      <p:sp>
        <p:nvSpPr>
          <p:cNvPr id="6" name="Slide Number Placeholder 5">
            <a:extLst>
              <a:ext uri="{FF2B5EF4-FFF2-40B4-BE49-F238E27FC236}">
                <a16:creationId xmlns:a16="http://schemas.microsoft.com/office/drawing/2014/main" id="{CACCF040-DAC3-4931-85A7-7EE14C67A734}"/>
              </a:ext>
            </a:extLst>
          </p:cNvPr>
          <p:cNvSpPr>
            <a:spLocks noGrp="1"/>
          </p:cNvSpPr>
          <p:nvPr>
            <p:ph type="sldNum" sz="quarter" idx="12"/>
          </p:nvPr>
        </p:nvSpPr>
        <p:spPr/>
        <p:txBody>
          <a:bodyPr/>
          <a:lstStyle/>
          <a:p>
            <a:fld id="{2A2A6181-BD9D-4EEB-AAD6-40B54AE96A71}" type="slidenum">
              <a:rPr lang="en-US" smtClean="0"/>
              <a:t>11</a:t>
            </a:fld>
            <a:endParaRPr lang="en-US" dirty="0"/>
          </a:p>
        </p:txBody>
      </p:sp>
    </p:spTree>
    <p:extLst>
      <p:ext uri="{BB962C8B-B14F-4D97-AF65-F5344CB8AC3E}">
        <p14:creationId xmlns:p14="http://schemas.microsoft.com/office/powerpoint/2010/main" val="7902520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228600" y="990600"/>
            <a:ext cx="8686800" cy="762000"/>
          </a:xfrm>
        </p:spPr>
        <p:txBody>
          <a:bodyPr>
            <a:normAutofit fontScale="90000"/>
          </a:bodyPr>
          <a:lstStyle/>
          <a:p>
            <a:pPr eaLnBrk="1" hangingPunct="1"/>
            <a:r>
              <a:rPr lang="en-US" altLang="en-US" sz="3800" dirty="0"/>
              <a:t>Reasonable Accommodation </a:t>
            </a:r>
            <a:br>
              <a:rPr lang="en-US" altLang="en-US" sz="3800" dirty="0"/>
            </a:br>
            <a:r>
              <a:rPr lang="en-US" altLang="en-US" sz="3800" dirty="0"/>
              <a:t>Evaluation Best Practices</a:t>
            </a:r>
          </a:p>
        </p:txBody>
      </p:sp>
      <p:sp>
        <p:nvSpPr>
          <p:cNvPr id="12291" name="Content Placeholder 2"/>
          <p:cNvSpPr>
            <a:spLocks noGrp="1"/>
          </p:cNvSpPr>
          <p:nvPr>
            <p:ph idx="1"/>
          </p:nvPr>
        </p:nvSpPr>
        <p:spPr>
          <a:xfrm>
            <a:off x="228600" y="1981200"/>
            <a:ext cx="8805863" cy="4038600"/>
          </a:xfrm>
        </p:spPr>
        <p:txBody>
          <a:bodyPr/>
          <a:lstStyle/>
          <a:p>
            <a:pPr marL="0" indent="0" eaLnBrk="1" hangingPunct="1">
              <a:buFontTx/>
              <a:buNone/>
              <a:defRPr/>
            </a:pPr>
            <a:r>
              <a:rPr lang="en-US" altLang="en-US" sz="2400" dirty="0"/>
              <a:t>Employers can reduce exposure to failure to accommodate claims by following certain best practices. </a:t>
            </a:r>
            <a:br>
              <a:rPr lang="en-US" altLang="en-US" sz="2400" dirty="0"/>
            </a:br>
            <a:r>
              <a:rPr lang="en-US" altLang="en-US" sz="2400" dirty="0"/>
              <a:t>For example, Employers should:</a:t>
            </a:r>
          </a:p>
          <a:p>
            <a:pPr eaLnBrk="1" hangingPunct="1">
              <a:spcBef>
                <a:spcPts val="600"/>
              </a:spcBef>
              <a:defRPr/>
            </a:pPr>
            <a:r>
              <a:rPr lang="en-US" altLang="en-US" sz="2400" dirty="0"/>
              <a:t>Maintain a Reasonable Accommodation Policy</a:t>
            </a:r>
          </a:p>
          <a:p>
            <a:pPr lvl="1" eaLnBrk="1" hangingPunct="1">
              <a:spcBef>
                <a:spcPct val="0"/>
              </a:spcBef>
              <a:defRPr/>
            </a:pPr>
            <a:r>
              <a:rPr lang="en-US" altLang="en-US" sz="1800" dirty="0"/>
              <a:t>Include the policy in the handbook. State that under the ADA, </a:t>
            </a:r>
            <a:r>
              <a:rPr lang="en-US" altLang="en-US" sz="1800" u="sng" dirty="0"/>
              <a:t>both</a:t>
            </a:r>
            <a:r>
              <a:rPr lang="en-US" altLang="en-US" sz="1800" dirty="0"/>
              <a:t> parties are obligated to communicate with each other regarding requests for reasonable accommodations (this is the Interactive Process) .</a:t>
            </a:r>
          </a:p>
          <a:p>
            <a:pPr eaLnBrk="1" hangingPunct="1">
              <a:spcBef>
                <a:spcPts val="600"/>
              </a:spcBef>
              <a:defRPr/>
            </a:pPr>
            <a:r>
              <a:rPr lang="en-US" altLang="en-US" sz="2400" dirty="0"/>
              <a:t>Analyze and Review All Job Descriptions &amp; Postings</a:t>
            </a:r>
          </a:p>
          <a:p>
            <a:pPr lvl="1" eaLnBrk="1" hangingPunct="1">
              <a:spcBef>
                <a:spcPct val="0"/>
              </a:spcBef>
              <a:defRPr/>
            </a:pPr>
            <a:r>
              <a:rPr lang="en-US" altLang="en-US" sz="1800" dirty="0"/>
              <a:t>Ensure all job descriptions and postings accurately describe the “essential functions” of the job. If the employee cannot perform the “essential functions” of the job with a reasonable accommodation, the employer is not obligated to accommodate that employee.</a:t>
            </a:r>
          </a:p>
        </p:txBody>
      </p:sp>
      <p:sp>
        <p:nvSpPr>
          <p:cNvPr id="2" name="Slide Number Placeholder 1">
            <a:extLst>
              <a:ext uri="{FF2B5EF4-FFF2-40B4-BE49-F238E27FC236}">
                <a16:creationId xmlns:a16="http://schemas.microsoft.com/office/drawing/2014/main" id="{F8D8C0CE-BB6B-4462-825E-7A4916B753FA}"/>
              </a:ext>
            </a:extLst>
          </p:cNvPr>
          <p:cNvSpPr>
            <a:spLocks noGrp="1"/>
          </p:cNvSpPr>
          <p:nvPr>
            <p:ph type="sldNum" sz="quarter" idx="12"/>
          </p:nvPr>
        </p:nvSpPr>
        <p:spPr/>
        <p:txBody>
          <a:bodyPr/>
          <a:lstStyle/>
          <a:p>
            <a:fld id="{2A2A6181-BD9D-4EEB-AAD6-40B54AE96A71}" type="slidenum">
              <a:rPr lang="en-US" smtClean="0"/>
              <a:t>110</a:t>
            </a:fld>
            <a:endParaRPr lang="en-US" dirty="0"/>
          </a:p>
        </p:txBody>
      </p:sp>
    </p:spTree>
    <p:extLst>
      <p:ext uri="{BB962C8B-B14F-4D97-AF65-F5344CB8AC3E}">
        <p14:creationId xmlns:p14="http://schemas.microsoft.com/office/powerpoint/2010/main" val="377437817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228600" y="1066800"/>
            <a:ext cx="8686800" cy="762000"/>
          </a:xfrm>
        </p:spPr>
        <p:txBody>
          <a:bodyPr>
            <a:normAutofit fontScale="90000"/>
          </a:bodyPr>
          <a:lstStyle/>
          <a:p>
            <a:pPr eaLnBrk="1" hangingPunct="1"/>
            <a:r>
              <a:rPr lang="en-US" altLang="en-US" sz="3800" dirty="0"/>
              <a:t>Reasonable Accommodation </a:t>
            </a:r>
            <a:br>
              <a:rPr lang="en-US" altLang="en-US" sz="3800" dirty="0"/>
            </a:br>
            <a:r>
              <a:rPr lang="en-US" altLang="en-US" sz="3800" dirty="0"/>
              <a:t>Evaluation Best Practices cont.</a:t>
            </a:r>
          </a:p>
        </p:txBody>
      </p:sp>
      <p:sp>
        <p:nvSpPr>
          <p:cNvPr id="59395" name="Content Placeholder 2"/>
          <p:cNvSpPr>
            <a:spLocks noGrp="1"/>
          </p:cNvSpPr>
          <p:nvPr>
            <p:ph idx="1"/>
          </p:nvPr>
        </p:nvSpPr>
        <p:spPr>
          <a:xfrm>
            <a:off x="228600" y="2133600"/>
            <a:ext cx="8915400" cy="3581400"/>
          </a:xfrm>
        </p:spPr>
        <p:txBody>
          <a:bodyPr/>
          <a:lstStyle/>
          <a:p>
            <a:pPr eaLnBrk="1" hangingPunct="1">
              <a:spcBef>
                <a:spcPts val="600"/>
              </a:spcBef>
            </a:pPr>
            <a:r>
              <a:rPr lang="en-US" altLang="en-US" sz="2400" dirty="0"/>
              <a:t>Train Frontline Supervisors On How to Recognize Reasonable Accommodation Requests</a:t>
            </a:r>
          </a:p>
          <a:p>
            <a:pPr lvl="1" eaLnBrk="1" hangingPunct="1">
              <a:spcBef>
                <a:spcPct val="0"/>
              </a:spcBef>
            </a:pPr>
            <a:r>
              <a:rPr lang="en-US" altLang="en-US" sz="2000" dirty="0"/>
              <a:t>Employee accommodation requests are not always clear or obvious.</a:t>
            </a:r>
          </a:p>
          <a:p>
            <a:pPr lvl="1" eaLnBrk="1" hangingPunct="1">
              <a:spcBef>
                <a:spcPct val="0"/>
              </a:spcBef>
            </a:pPr>
            <a:r>
              <a:rPr lang="en-US" altLang="en-US" sz="2000" dirty="0"/>
              <a:t>It is often a simple statement, “</a:t>
            </a:r>
            <a:r>
              <a:rPr lang="en-US" altLang="en-US" sz="2000" i="1" dirty="0"/>
              <a:t>I am having trouble doing my job because of back pains. I might need to go see a doctor.”</a:t>
            </a:r>
            <a:r>
              <a:rPr lang="en-US" altLang="en-US" sz="2000" dirty="0"/>
              <a:t> This simple statement could constitute an accommodation request. </a:t>
            </a:r>
          </a:p>
          <a:p>
            <a:pPr lvl="1" eaLnBrk="1" hangingPunct="1">
              <a:spcBef>
                <a:spcPct val="0"/>
              </a:spcBef>
            </a:pPr>
            <a:r>
              <a:rPr lang="en-US" altLang="en-US" sz="2000" dirty="0"/>
              <a:t>Once the frontline supervisor is aware of the request for an accommodation, they should immediately inform HR of the request.</a:t>
            </a:r>
          </a:p>
          <a:p>
            <a:pPr lvl="1" eaLnBrk="1" hangingPunct="1">
              <a:spcBef>
                <a:spcPct val="0"/>
              </a:spcBef>
            </a:pPr>
            <a:r>
              <a:rPr lang="en-US" altLang="en-US" sz="2000" dirty="0"/>
              <a:t>HR should then determine whether or not the employee is requesting an accommodation, and if so, whether a reasonable accommodation exists.</a:t>
            </a:r>
          </a:p>
        </p:txBody>
      </p:sp>
      <p:sp>
        <p:nvSpPr>
          <p:cNvPr id="2" name="Slide Number Placeholder 1">
            <a:extLst>
              <a:ext uri="{FF2B5EF4-FFF2-40B4-BE49-F238E27FC236}">
                <a16:creationId xmlns:a16="http://schemas.microsoft.com/office/drawing/2014/main" id="{09D1D14C-6BD3-44B7-A973-C52E35E7D31B}"/>
              </a:ext>
            </a:extLst>
          </p:cNvPr>
          <p:cNvSpPr>
            <a:spLocks noGrp="1"/>
          </p:cNvSpPr>
          <p:nvPr>
            <p:ph type="sldNum" sz="quarter" idx="12"/>
          </p:nvPr>
        </p:nvSpPr>
        <p:spPr/>
        <p:txBody>
          <a:bodyPr/>
          <a:lstStyle/>
          <a:p>
            <a:fld id="{2A2A6181-BD9D-4EEB-AAD6-40B54AE96A71}" type="slidenum">
              <a:rPr lang="en-US" smtClean="0"/>
              <a:t>111</a:t>
            </a:fld>
            <a:endParaRPr lang="en-US" dirty="0"/>
          </a:p>
        </p:txBody>
      </p:sp>
    </p:spTree>
    <p:extLst>
      <p:ext uri="{BB962C8B-B14F-4D97-AF65-F5344CB8AC3E}">
        <p14:creationId xmlns:p14="http://schemas.microsoft.com/office/powerpoint/2010/main" val="69158053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228600" y="914400"/>
            <a:ext cx="8686800" cy="762000"/>
          </a:xfrm>
        </p:spPr>
        <p:txBody>
          <a:bodyPr>
            <a:normAutofit fontScale="90000"/>
          </a:bodyPr>
          <a:lstStyle/>
          <a:p>
            <a:pPr eaLnBrk="1" hangingPunct="1"/>
            <a:r>
              <a:rPr lang="en-US" altLang="en-US" sz="3800" dirty="0"/>
              <a:t>Reasonable Accommodation </a:t>
            </a:r>
            <a:br>
              <a:rPr lang="en-US" altLang="en-US" sz="3800" dirty="0"/>
            </a:br>
            <a:r>
              <a:rPr lang="en-US" altLang="en-US" sz="3800" dirty="0"/>
              <a:t>Evaluation Best Practices cont.</a:t>
            </a:r>
          </a:p>
        </p:txBody>
      </p:sp>
      <p:sp>
        <p:nvSpPr>
          <p:cNvPr id="60419" name="Content Placeholder 2"/>
          <p:cNvSpPr>
            <a:spLocks noGrp="1"/>
          </p:cNvSpPr>
          <p:nvPr>
            <p:ph idx="1"/>
          </p:nvPr>
        </p:nvSpPr>
        <p:spPr>
          <a:xfrm>
            <a:off x="228600" y="1905000"/>
            <a:ext cx="8763000" cy="3886200"/>
          </a:xfrm>
        </p:spPr>
        <p:txBody>
          <a:bodyPr/>
          <a:lstStyle/>
          <a:p>
            <a:pPr eaLnBrk="1" hangingPunct="1">
              <a:spcBef>
                <a:spcPts val="600"/>
              </a:spcBef>
            </a:pPr>
            <a:r>
              <a:rPr lang="en-US" altLang="en-US" sz="2400" dirty="0"/>
              <a:t>Schedule An In-Person Meeting With The Employee</a:t>
            </a:r>
          </a:p>
          <a:p>
            <a:pPr lvl="1" eaLnBrk="1" hangingPunct="1">
              <a:spcBef>
                <a:spcPct val="0"/>
              </a:spcBef>
            </a:pPr>
            <a:r>
              <a:rPr lang="en-US" altLang="en-US" sz="1900" dirty="0"/>
              <a:t>This is the </a:t>
            </a:r>
            <a:r>
              <a:rPr lang="en-US" altLang="en-US" sz="1900" u="sng" dirty="0"/>
              <a:t>interactive process</a:t>
            </a:r>
            <a:r>
              <a:rPr lang="en-US" altLang="en-US" sz="1900" dirty="0"/>
              <a:t>.</a:t>
            </a:r>
          </a:p>
          <a:p>
            <a:pPr lvl="1" eaLnBrk="1" hangingPunct="1">
              <a:spcBef>
                <a:spcPct val="0"/>
              </a:spcBef>
            </a:pPr>
            <a:r>
              <a:rPr lang="en-US" altLang="en-US" sz="1900" dirty="0"/>
              <a:t>Compare accommodation request with </a:t>
            </a:r>
            <a:r>
              <a:rPr lang="en-US" altLang="en-US" sz="1900" u="sng" dirty="0"/>
              <a:t>essential functions</a:t>
            </a:r>
            <a:r>
              <a:rPr lang="en-US" altLang="en-US" sz="1900" dirty="0"/>
              <a:t> of the job to determine if the request is reasonable.</a:t>
            </a:r>
          </a:p>
          <a:p>
            <a:pPr lvl="1" eaLnBrk="1" hangingPunct="1">
              <a:spcBef>
                <a:spcPct val="0"/>
              </a:spcBef>
            </a:pPr>
            <a:r>
              <a:rPr lang="en-US" altLang="en-US" sz="1900" dirty="0"/>
              <a:t>Employer should also determine if it needs more medical information from the employee’s physician.</a:t>
            </a:r>
          </a:p>
          <a:p>
            <a:pPr lvl="1" eaLnBrk="1" hangingPunct="1">
              <a:spcBef>
                <a:spcPct val="0"/>
              </a:spcBef>
            </a:pPr>
            <a:r>
              <a:rPr lang="en-US" altLang="en-US" sz="1900" dirty="0"/>
              <a:t>Instruct employee to notify supervisor if accommodation is not working.</a:t>
            </a:r>
          </a:p>
          <a:p>
            <a:pPr lvl="1" eaLnBrk="1" hangingPunct="1">
              <a:spcBef>
                <a:spcPct val="0"/>
              </a:spcBef>
            </a:pPr>
            <a:r>
              <a:rPr lang="en-US" altLang="en-US" sz="1900" b="1" dirty="0"/>
              <a:t>Notes should be taken during all meetings with the employee</a:t>
            </a:r>
            <a:r>
              <a:rPr lang="en-US" altLang="en-US" sz="1900" dirty="0"/>
              <a:t>.</a:t>
            </a:r>
          </a:p>
          <a:p>
            <a:pPr eaLnBrk="1" hangingPunct="1">
              <a:spcBef>
                <a:spcPts val="600"/>
              </a:spcBef>
            </a:pPr>
            <a:r>
              <a:rPr lang="en-US" altLang="en-US" sz="2400" dirty="0"/>
              <a:t>Continue Communication With Employee</a:t>
            </a:r>
          </a:p>
          <a:p>
            <a:pPr lvl="1" eaLnBrk="1" hangingPunct="1">
              <a:spcBef>
                <a:spcPct val="0"/>
              </a:spcBef>
            </a:pPr>
            <a:r>
              <a:rPr lang="en-US" altLang="en-US" sz="1900" dirty="0"/>
              <a:t>The interactive process is not over after the initial meeting. </a:t>
            </a:r>
          </a:p>
          <a:p>
            <a:pPr lvl="1" eaLnBrk="1" hangingPunct="1">
              <a:spcBef>
                <a:spcPct val="0"/>
              </a:spcBef>
            </a:pPr>
            <a:r>
              <a:rPr lang="en-US" altLang="en-US" sz="1900" dirty="0"/>
              <a:t>Best practice is to follow up with the employee on a regular basis to ensure the accommodation is still working.</a:t>
            </a:r>
          </a:p>
        </p:txBody>
      </p:sp>
      <p:sp>
        <p:nvSpPr>
          <p:cNvPr id="2" name="Slide Number Placeholder 1">
            <a:extLst>
              <a:ext uri="{FF2B5EF4-FFF2-40B4-BE49-F238E27FC236}">
                <a16:creationId xmlns:a16="http://schemas.microsoft.com/office/drawing/2014/main" id="{A96153FB-3EE8-4712-A7D7-3CDCE242E9BC}"/>
              </a:ext>
            </a:extLst>
          </p:cNvPr>
          <p:cNvSpPr>
            <a:spLocks noGrp="1"/>
          </p:cNvSpPr>
          <p:nvPr>
            <p:ph type="sldNum" sz="quarter" idx="12"/>
          </p:nvPr>
        </p:nvSpPr>
        <p:spPr/>
        <p:txBody>
          <a:bodyPr/>
          <a:lstStyle/>
          <a:p>
            <a:fld id="{2A2A6181-BD9D-4EEB-AAD6-40B54AE96A71}" type="slidenum">
              <a:rPr lang="en-US" smtClean="0"/>
              <a:t>112</a:t>
            </a:fld>
            <a:endParaRPr lang="en-US" dirty="0"/>
          </a:p>
        </p:txBody>
      </p:sp>
    </p:spTree>
    <p:extLst>
      <p:ext uri="{BB962C8B-B14F-4D97-AF65-F5344CB8AC3E}">
        <p14:creationId xmlns:p14="http://schemas.microsoft.com/office/powerpoint/2010/main" val="288758244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28651" y="907215"/>
            <a:ext cx="7886700" cy="769185"/>
          </a:xfrm>
        </p:spPr>
        <p:txBody>
          <a:bodyPr/>
          <a:lstStyle/>
          <a:p>
            <a:pPr eaLnBrk="1" hangingPunct="1"/>
            <a:r>
              <a:rPr lang="en-US" altLang="en-US" sz="3500" dirty="0"/>
              <a:t>Wisconsin Fair Employment Act</a:t>
            </a:r>
          </a:p>
        </p:txBody>
      </p:sp>
      <p:sp>
        <p:nvSpPr>
          <p:cNvPr id="50179" name="Rectangle 3"/>
          <p:cNvSpPr>
            <a:spLocks noGrp="1" noChangeArrowheads="1"/>
          </p:cNvSpPr>
          <p:nvPr>
            <p:ph idx="1"/>
          </p:nvPr>
        </p:nvSpPr>
        <p:spPr>
          <a:xfrm>
            <a:off x="628815" y="1861851"/>
            <a:ext cx="7886372" cy="4265574"/>
          </a:xfrm>
        </p:spPr>
        <p:txBody>
          <a:bodyPr/>
          <a:lstStyle/>
          <a:p>
            <a:pPr eaLnBrk="1" hangingPunct="1"/>
            <a:r>
              <a:rPr lang="en-US" altLang="en-US" sz="2800" dirty="0"/>
              <a:t>Disability:</a:t>
            </a:r>
          </a:p>
          <a:p>
            <a:pPr lvl="1" eaLnBrk="1" hangingPunct="1"/>
            <a:r>
              <a:rPr lang="en-US" altLang="en-US" sz="2800" dirty="0"/>
              <a:t>Means individual who has physical or mental impairment that makes </a:t>
            </a:r>
            <a:r>
              <a:rPr lang="en-US" altLang="en-US" sz="2800" u="sng" dirty="0"/>
              <a:t>achievement unusually difficult</a:t>
            </a:r>
            <a:r>
              <a:rPr lang="en-US" altLang="en-US" sz="2800" dirty="0"/>
              <a:t> or </a:t>
            </a:r>
            <a:r>
              <a:rPr lang="en-US" altLang="en-US" sz="2800" u="sng" dirty="0"/>
              <a:t>limits the capacity to work</a:t>
            </a:r>
            <a:r>
              <a:rPr lang="en-US" altLang="en-US" sz="2800" dirty="0"/>
              <a:t>, has a record of such an impairment, or is perceived as having such an impairment.</a:t>
            </a:r>
          </a:p>
          <a:p>
            <a:pPr lvl="1" eaLnBrk="1" hangingPunct="1"/>
            <a:r>
              <a:rPr lang="en-US" altLang="en-US" sz="2800" dirty="0"/>
              <a:t>[vs. substantially limits a major life activity]</a:t>
            </a:r>
          </a:p>
        </p:txBody>
      </p:sp>
      <p:sp>
        <p:nvSpPr>
          <p:cNvPr id="3" name="Slide Number Placeholder 2">
            <a:extLst>
              <a:ext uri="{FF2B5EF4-FFF2-40B4-BE49-F238E27FC236}">
                <a16:creationId xmlns:a16="http://schemas.microsoft.com/office/drawing/2014/main" id="{31D07137-5114-4922-B584-169347991852}"/>
              </a:ext>
            </a:extLst>
          </p:cNvPr>
          <p:cNvSpPr>
            <a:spLocks noGrp="1"/>
          </p:cNvSpPr>
          <p:nvPr>
            <p:ph type="sldNum" sz="quarter" idx="12"/>
          </p:nvPr>
        </p:nvSpPr>
        <p:spPr/>
        <p:txBody>
          <a:bodyPr/>
          <a:lstStyle/>
          <a:p>
            <a:fld id="{2A2A6181-BD9D-4EEB-AAD6-40B54AE96A71}" type="slidenum">
              <a:rPr lang="en-US" smtClean="0"/>
              <a:t>113</a:t>
            </a:fld>
            <a:endParaRPr lang="en-US" dirty="0"/>
          </a:p>
        </p:txBody>
      </p:sp>
    </p:spTree>
    <p:extLst>
      <p:ext uri="{BB962C8B-B14F-4D97-AF65-F5344CB8AC3E}">
        <p14:creationId xmlns:p14="http://schemas.microsoft.com/office/powerpoint/2010/main" val="336521083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28651" y="914400"/>
            <a:ext cx="7886700" cy="762000"/>
          </a:xfrm>
        </p:spPr>
        <p:txBody>
          <a:bodyPr/>
          <a:lstStyle/>
          <a:p>
            <a:pPr eaLnBrk="1" hangingPunct="1"/>
            <a:r>
              <a:rPr lang="en-US" altLang="en-US" sz="3500" dirty="0"/>
              <a:t>Wisconsin Fair Employment Act</a:t>
            </a:r>
          </a:p>
        </p:txBody>
      </p:sp>
      <p:sp>
        <p:nvSpPr>
          <p:cNvPr id="51203" name="Rectangle 3"/>
          <p:cNvSpPr>
            <a:spLocks noGrp="1" noChangeArrowheads="1"/>
          </p:cNvSpPr>
          <p:nvPr>
            <p:ph idx="1"/>
          </p:nvPr>
        </p:nvSpPr>
        <p:spPr>
          <a:xfrm>
            <a:off x="628979" y="1813191"/>
            <a:ext cx="7886372" cy="4094411"/>
          </a:xfrm>
        </p:spPr>
        <p:txBody>
          <a:bodyPr/>
          <a:lstStyle/>
          <a:p>
            <a:pPr eaLnBrk="1" hangingPunct="1"/>
            <a:r>
              <a:rPr lang="en-US" altLang="en-US" sz="2800" dirty="0"/>
              <a:t>“Achievement unusually difficult” looks at whether there is a substantial limitation on a major life activity or normal life function, not just the specific job.</a:t>
            </a:r>
          </a:p>
          <a:p>
            <a:pPr eaLnBrk="1" hangingPunct="1"/>
            <a:r>
              <a:rPr lang="en-US" altLang="en-US" sz="2800" dirty="0"/>
              <a:t>“Limits the capacity to work” looks to the specific job in question.</a:t>
            </a:r>
          </a:p>
        </p:txBody>
      </p:sp>
      <p:sp>
        <p:nvSpPr>
          <p:cNvPr id="3" name="Slide Number Placeholder 2">
            <a:extLst>
              <a:ext uri="{FF2B5EF4-FFF2-40B4-BE49-F238E27FC236}">
                <a16:creationId xmlns:a16="http://schemas.microsoft.com/office/drawing/2014/main" id="{D40884AB-DBDA-47B5-8097-423FD0B89141}"/>
              </a:ext>
            </a:extLst>
          </p:cNvPr>
          <p:cNvSpPr>
            <a:spLocks noGrp="1"/>
          </p:cNvSpPr>
          <p:nvPr>
            <p:ph type="sldNum" sz="quarter" idx="12"/>
          </p:nvPr>
        </p:nvSpPr>
        <p:spPr/>
        <p:txBody>
          <a:bodyPr/>
          <a:lstStyle/>
          <a:p>
            <a:fld id="{2A2A6181-BD9D-4EEB-AAD6-40B54AE96A71}" type="slidenum">
              <a:rPr lang="en-US" smtClean="0"/>
              <a:t>114</a:t>
            </a:fld>
            <a:endParaRPr lang="en-US" dirty="0"/>
          </a:p>
        </p:txBody>
      </p:sp>
    </p:spTree>
    <p:extLst>
      <p:ext uri="{BB962C8B-B14F-4D97-AF65-F5344CB8AC3E}">
        <p14:creationId xmlns:p14="http://schemas.microsoft.com/office/powerpoint/2010/main" val="22061869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5905C-AE0B-445A-BE49-1A7EA4062E6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259872A2-B361-4DA3-9511-2707DADF2265}"/>
              </a:ext>
            </a:extLst>
          </p:cNvPr>
          <p:cNvSpPr>
            <a:spLocks noGrp="1"/>
          </p:cNvSpPr>
          <p:nvPr>
            <p:ph idx="1"/>
          </p:nvPr>
        </p:nvSpPr>
        <p:spPr/>
        <p:txBody>
          <a:bodyPr/>
          <a:lstStyle/>
          <a:p>
            <a:pPr marL="0" indent="0">
              <a:buNone/>
            </a:pPr>
            <a:endParaRPr lang="en-US" dirty="0"/>
          </a:p>
          <a:p>
            <a:pPr marL="0" indent="0" algn="ctr">
              <a:buNone/>
            </a:pPr>
            <a:r>
              <a:rPr lang="en-US" sz="3200" b="1" dirty="0"/>
              <a:t>7) Hiring Trends, issues and Concerns</a:t>
            </a:r>
          </a:p>
        </p:txBody>
      </p:sp>
      <p:sp>
        <p:nvSpPr>
          <p:cNvPr id="5" name="Slide Number Placeholder 4">
            <a:extLst>
              <a:ext uri="{FF2B5EF4-FFF2-40B4-BE49-F238E27FC236}">
                <a16:creationId xmlns:a16="http://schemas.microsoft.com/office/drawing/2014/main" id="{D92C09C9-E4A4-42A1-9186-8B9C9EF96B80}"/>
              </a:ext>
            </a:extLst>
          </p:cNvPr>
          <p:cNvSpPr>
            <a:spLocks noGrp="1"/>
          </p:cNvSpPr>
          <p:nvPr>
            <p:ph type="sldNum" sz="quarter" idx="12"/>
          </p:nvPr>
        </p:nvSpPr>
        <p:spPr/>
        <p:txBody>
          <a:bodyPr/>
          <a:lstStyle/>
          <a:p>
            <a:fld id="{2A2A6181-BD9D-4EEB-AAD6-40B54AE96A71}" type="slidenum">
              <a:rPr lang="en-US" smtClean="0"/>
              <a:t>115</a:t>
            </a:fld>
            <a:endParaRPr lang="en-US" dirty="0"/>
          </a:p>
        </p:txBody>
      </p:sp>
    </p:spTree>
    <p:extLst>
      <p:ext uri="{BB962C8B-B14F-4D97-AF65-F5344CB8AC3E}">
        <p14:creationId xmlns:p14="http://schemas.microsoft.com/office/powerpoint/2010/main" val="94983324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6482D-4EFB-4FCB-959F-82EB34C0E212}"/>
              </a:ext>
            </a:extLst>
          </p:cNvPr>
          <p:cNvSpPr>
            <a:spLocks noGrp="1"/>
          </p:cNvSpPr>
          <p:nvPr>
            <p:ph type="title"/>
          </p:nvPr>
        </p:nvSpPr>
        <p:spPr/>
        <p:txBody>
          <a:bodyPr/>
          <a:lstStyle/>
          <a:p>
            <a:r>
              <a:rPr lang="en-US" dirty="0"/>
              <a:t>Trends</a:t>
            </a:r>
          </a:p>
        </p:txBody>
      </p:sp>
      <p:sp>
        <p:nvSpPr>
          <p:cNvPr id="3" name="Content Placeholder 2">
            <a:extLst>
              <a:ext uri="{FF2B5EF4-FFF2-40B4-BE49-F238E27FC236}">
                <a16:creationId xmlns:a16="http://schemas.microsoft.com/office/drawing/2014/main" id="{93902983-5F08-4955-BE63-60B2A3695293}"/>
              </a:ext>
            </a:extLst>
          </p:cNvPr>
          <p:cNvSpPr>
            <a:spLocks noGrp="1"/>
          </p:cNvSpPr>
          <p:nvPr>
            <p:ph idx="1"/>
          </p:nvPr>
        </p:nvSpPr>
        <p:spPr/>
        <p:txBody>
          <a:bodyPr/>
          <a:lstStyle/>
          <a:p>
            <a:r>
              <a:rPr lang="en-US" dirty="0"/>
              <a:t>Dependent on population sought and needs of employer</a:t>
            </a:r>
          </a:p>
          <a:p>
            <a:r>
              <a:rPr lang="en-US" dirty="0"/>
              <a:t>Chasing employment trends is risky to maintaining your cultural expectations</a:t>
            </a:r>
          </a:p>
          <a:p>
            <a:r>
              <a:rPr lang="en-US" dirty="0"/>
              <a:t>Not all “trends” are favorable to employers – close scrutiny of options is critical</a:t>
            </a:r>
          </a:p>
          <a:p>
            <a:r>
              <a:rPr lang="en-US" dirty="0"/>
              <a:t>“Trends” are really a new word for the adjustment of policy and employment expectations</a:t>
            </a:r>
          </a:p>
        </p:txBody>
      </p:sp>
      <p:sp>
        <p:nvSpPr>
          <p:cNvPr id="5" name="Slide Number Placeholder 4">
            <a:extLst>
              <a:ext uri="{FF2B5EF4-FFF2-40B4-BE49-F238E27FC236}">
                <a16:creationId xmlns:a16="http://schemas.microsoft.com/office/drawing/2014/main" id="{F84BB01D-FCFC-42F0-99D6-70976017C31B}"/>
              </a:ext>
            </a:extLst>
          </p:cNvPr>
          <p:cNvSpPr>
            <a:spLocks noGrp="1"/>
          </p:cNvSpPr>
          <p:nvPr>
            <p:ph type="sldNum" sz="quarter" idx="12"/>
          </p:nvPr>
        </p:nvSpPr>
        <p:spPr/>
        <p:txBody>
          <a:bodyPr/>
          <a:lstStyle/>
          <a:p>
            <a:fld id="{2A2A6181-BD9D-4EEB-AAD6-40B54AE96A71}" type="slidenum">
              <a:rPr lang="en-US" smtClean="0"/>
              <a:t>116</a:t>
            </a:fld>
            <a:endParaRPr lang="en-US" dirty="0"/>
          </a:p>
        </p:txBody>
      </p:sp>
    </p:spTree>
    <p:extLst>
      <p:ext uri="{BB962C8B-B14F-4D97-AF65-F5344CB8AC3E}">
        <p14:creationId xmlns:p14="http://schemas.microsoft.com/office/powerpoint/2010/main" val="12291397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AA54C-D3B5-4BE3-B93B-81E34C4F3E77}"/>
              </a:ext>
            </a:extLst>
          </p:cNvPr>
          <p:cNvSpPr>
            <a:spLocks noGrp="1"/>
          </p:cNvSpPr>
          <p:nvPr>
            <p:ph type="title"/>
          </p:nvPr>
        </p:nvSpPr>
        <p:spPr/>
        <p:txBody>
          <a:bodyPr/>
          <a:lstStyle/>
          <a:p>
            <a:r>
              <a:rPr lang="en-US" dirty="0"/>
              <a:t>What’s Hot?</a:t>
            </a:r>
          </a:p>
        </p:txBody>
      </p:sp>
      <p:sp>
        <p:nvSpPr>
          <p:cNvPr id="3" name="Content Placeholder 2">
            <a:extLst>
              <a:ext uri="{FF2B5EF4-FFF2-40B4-BE49-F238E27FC236}">
                <a16:creationId xmlns:a16="http://schemas.microsoft.com/office/drawing/2014/main" id="{B2F21CDA-AD64-49C1-B140-745AE5AA7B29}"/>
              </a:ext>
            </a:extLst>
          </p:cNvPr>
          <p:cNvSpPr>
            <a:spLocks noGrp="1"/>
          </p:cNvSpPr>
          <p:nvPr>
            <p:ph idx="1"/>
          </p:nvPr>
        </p:nvSpPr>
        <p:spPr/>
        <p:txBody>
          <a:bodyPr/>
          <a:lstStyle/>
          <a:p>
            <a:pPr>
              <a:spcBef>
                <a:spcPts val="0"/>
              </a:spcBef>
            </a:pPr>
            <a:r>
              <a:rPr lang="en-US" dirty="0"/>
              <a:t>Unlimited PTO/Vacation</a:t>
            </a:r>
          </a:p>
          <a:p>
            <a:pPr>
              <a:spcBef>
                <a:spcPts val="0"/>
              </a:spcBef>
            </a:pPr>
            <a:r>
              <a:rPr lang="en-US" dirty="0"/>
              <a:t>Work from home/Remote work</a:t>
            </a:r>
          </a:p>
          <a:p>
            <a:pPr>
              <a:spcBef>
                <a:spcPts val="0"/>
              </a:spcBef>
            </a:pPr>
            <a:r>
              <a:rPr lang="en-US" dirty="0"/>
              <a:t>Civic commitment of the business</a:t>
            </a:r>
          </a:p>
          <a:p>
            <a:pPr>
              <a:spcBef>
                <a:spcPts val="0"/>
              </a:spcBef>
            </a:pPr>
            <a:r>
              <a:rPr lang="en-US" dirty="0"/>
              <a:t>Paid Family Leave</a:t>
            </a:r>
          </a:p>
          <a:p>
            <a:pPr>
              <a:spcBef>
                <a:spcPts val="0"/>
              </a:spcBef>
            </a:pPr>
            <a:r>
              <a:rPr lang="en-US" dirty="0"/>
              <a:t>Restrictive </a:t>
            </a:r>
            <a:r>
              <a:rPr lang="en-US" dirty="0" err="1"/>
              <a:t>covanents</a:t>
            </a:r>
            <a:endParaRPr lang="en-US" dirty="0"/>
          </a:p>
          <a:p>
            <a:pPr>
              <a:spcBef>
                <a:spcPts val="0"/>
              </a:spcBef>
            </a:pPr>
            <a:r>
              <a:rPr lang="en-US" dirty="0"/>
              <a:t>“Cafeteria” approach to benefit/pay offerings</a:t>
            </a:r>
          </a:p>
          <a:p>
            <a:pPr>
              <a:spcBef>
                <a:spcPts val="0"/>
              </a:spcBef>
            </a:pPr>
            <a:r>
              <a:rPr lang="en-US" dirty="0"/>
              <a:t>Workplace wellbeing</a:t>
            </a:r>
          </a:p>
          <a:p>
            <a:pPr>
              <a:spcBef>
                <a:spcPts val="0"/>
              </a:spcBef>
            </a:pPr>
            <a:r>
              <a:rPr lang="en-US" dirty="0"/>
              <a:t>Employee engagement</a:t>
            </a:r>
          </a:p>
          <a:p>
            <a:pPr>
              <a:spcBef>
                <a:spcPts val="0"/>
              </a:spcBef>
            </a:pPr>
            <a:r>
              <a:rPr lang="en-US" dirty="0"/>
              <a:t>Ethics in the business</a:t>
            </a:r>
          </a:p>
          <a:p>
            <a:pPr>
              <a:spcBef>
                <a:spcPts val="0"/>
              </a:spcBef>
            </a:pPr>
            <a:r>
              <a:rPr lang="en-US" dirty="0"/>
              <a:t>Technology </a:t>
            </a:r>
          </a:p>
        </p:txBody>
      </p:sp>
      <p:sp>
        <p:nvSpPr>
          <p:cNvPr id="4" name="Slide Number Placeholder 3">
            <a:extLst>
              <a:ext uri="{FF2B5EF4-FFF2-40B4-BE49-F238E27FC236}">
                <a16:creationId xmlns:a16="http://schemas.microsoft.com/office/drawing/2014/main" id="{344254EE-AE40-4D53-A6F9-232CF34CEBFC}"/>
              </a:ext>
            </a:extLst>
          </p:cNvPr>
          <p:cNvSpPr>
            <a:spLocks noGrp="1"/>
          </p:cNvSpPr>
          <p:nvPr>
            <p:ph type="sldNum" sz="quarter" idx="12"/>
          </p:nvPr>
        </p:nvSpPr>
        <p:spPr/>
        <p:txBody>
          <a:bodyPr/>
          <a:lstStyle/>
          <a:p>
            <a:fld id="{2A2A6181-BD9D-4EEB-AAD6-40B54AE96A71}" type="slidenum">
              <a:rPr lang="en-US" smtClean="0"/>
              <a:t>117</a:t>
            </a:fld>
            <a:endParaRPr lang="en-US" dirty="0"/>
          </a:p>
        </p:txBody>
      </p:sp>
    </p:spTree>
    <p:extLst>
      <p:ext uri="{BB962C8B-B14F-4D97-AF65-F5344CB8AC3E}">
        <p14:creationId xmlns:p14="http://schemas.microsoft.com/office/powerpoint/2010/main" val="58429824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C749-701A-4787-A5A0-CE6909023C0D}"/>
              </a:ext>
            </a:extLst>
          </p:cNvPr>
          <p:cNvSpPr>
            <a:spLocks noGrp="1"/>
          </p:cNvSpPr>
          <p:nvPr>
            <p:ph type="title"/>
          </p:nvPr>
        </p:nvSpPr>
        <p:spPr/>
        <p:txBody>
          <a:bodyPr/>
          <a:lstStyle/>
          <a:p>
            <a:r>
              <a:rPr lang="en-US" dirty="0"/>
              <a:t>Who Wants What?</a:t>
            </a:r>
          </a:p>
        </p:txBody>
      </p:sp>
      <p:sp>
        <p:nvSpPr>
          <p:cNvPr id="3" name="Content Placeholder 2">
            <a:extLst>
              <a:ext uri="{FF2B5EF4-FFF2-40B4-BE49-F238E27FC236}">
                <a16:creationId xmlns:a16="http://schemas.microsoft.com/office/drawing/2014/main" id="{381F9787-8F13-4004-AFE6-F1591762C641}"/>
              </a:ext>
            </a:extLst>
          </p:cNvPr>
          <p:cNvSpPr>
            <a:spLocks noGrp="1"/>
          </p:cNvSpPr>
          <p:nvPr>
            <p:ph idx="1"/>
          </p:nvPr>
        </p:nvSpPr>
        <p:spPr/>
        <p:txBody>
          <a:bodyPr/>
          <a:lstStyle/>
          <a:p>
            <a:pPr>
              <a:spcBef>
                <a:spcPts val="1200"/>
              </a:spcBef>
            </a:pPr>
            <a:r>
              <a:rPr lang="en-US" sz="2600" dirty="0"/>
              <a:t>Important to understand the cultural expectations of your population and what your culture is [or is supposed to be]</a:t>
            </a:r>
          </a:p>
          <a:p>
            <a:pPr>
              <a:spcBef>
                <a:spcPts val="1200"/>
              </a:spcBef>
            </a:pPr>
            <a:r>
              <a:rPr lang="en-US" sz="2600" dirty="0"/>
              <a:t>What is your target audience, and why?</a:t>
            </a:r>
          </a:p>
          <a:p>
            <a:pPr marL="685800" lvl="1" indent="-342900">
              <a:buFont typeface="Wingdings" panose="05000000000000000000" pitchFamily="2" charset="2"/>
              <a:buChar char="§"/>
            </a:pPr>
            <a:r>
              <a:rPr lang="en-US" dirty="0"/>
              <a:t>Boomers</a:t>
            </a:r>
          </a:p>
          <a:p>
            <a:pPr marL="685800" lvl="1" indent="-342900">
              <a:buFont typeface="Wingdings" panose="05000000000000000000" pitchFamily="2" charset="2"/>
              <a:buChar char="§"/>
            </a:pPr>
            <a:r>
              <a:rPr lang="en-US" dirty="0" err="1"/>
              <a:t>Millenials</a:t>
            </a:r>
            <a:endParaRPr lang="en-US" dirty="0"/>
          </a:p>
          <a:p>
            <a:pPr marL="685800" lvl="1" indent="-342900">
              <a:buFont typeface="Wingdings" panose="05000000000000000000" pitchFamily="2" charset="2"/>
              <a:buChar char="§"/>
            </a:pPr>
            <a:r>
              <a:rPr lang="en-US" dirty="0"/>
              <a:t>“</a:t>
            </a:r>
            <a:r>
              <a:rPr lang="en-US" dirty="0" err="1"/>
              <a:t>Z”ers</a:t>
            </a:r>
            <a:endParaRPr lang="en-US" dirty="0"/>
          </a:p>
        </p:txBody>
      </p:sp>
      <p:sp>
        <p:nvSpPr>
          <p:cNvPr id="4" name="Slide Number Placeholder 3">
            <a:extLst>
              <a:ext uri="{FF2B5EF4-FFF2-40B4-BE49-F238E27FC236}">
                <a16:creationId xmlns:a16="http://schemas.microsoft.com/office/drawing/2014/main" id="{4544344C-2500-4F99-8A98-3B4DDCF464A1}"/>
              </a:ext>
            </a:extLst>
          </p:cNvPr>
          <p:cNvSpPr>
            <a:spLocks noGrp="1"/>
          </p:cNvSpPr>
          <p:nvPr>
            <p:ph type="sldNum" sz="quarter" idx="12"/>
          </p:nvPr>
        </p:nvSpPr>
        <p:spPr/>
        <p:txBody>
          <a:bodyPr/>
          <a:lstStyle/>
          <a:p>
            <a:fld id="{2A2A6181-BD9D-4EEB-AAD6-40B54AE96A71}" type="slidenum">
              <a:rPr lang="en-US" smtClean="0"/>
              <a:t>118</a:t>
            </a:fld>
            <a:endParaRPr lang="en-US" dirty="0"/>
          </a:p>
        </p:txBody>
      </p:sp>
    </p:spTree>
    <p:extLst>
      <p:ext uri="{BB962C8B-B14F-4D97-AF65-F5344CB8AC3E}">
        <p14:creationId xmlns:p14="http://schemas.microsoft.com/office/powerpoint/2010/main" val="266064788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FDC17-BFD4-4F95-85C4-AB88148A433A}"/>
              </a:ext>
            </a:extLst>
          </p:cNvPr>
          <p:cNvSpPr>
            <a:spLocks noGrp="1"/>
          </p:cNvSpPr>
          <p:nvPr>
            <p:ph type="title"/>
          </p:nvPr>
        </p:nvSpPr>
        <p:spPr/>
        <p:txBody>
          <a:bodyPr/>
          <a:lstStyle/>
          <a:p>
            <a:r>
              <a:rPr lang="en-US" dirty="0"/>
              <a:t>The Process for Change</a:t>
            </a:r>
          </a:p>
        </p:txBody>
      </p:sp>
      <p:sp>
        <p:nvSpPr>
          <p:cNvPr id="3" name="Content Placeholder 2">
            <a:extLst>
              <a:ext uri="{FF2B5EF4-FFF2-40B4-BE49-F238E27FC236}">
                <a16:creationId xmlns:a16="http://schemas.microsoft.com/office/drawing/2014/main" id="{0882F2FC-65DC-4894-ABA7-1EBF2F9CEFB7}"/>
              </a:ext>
            </a:extLst>
          </p:cNvPr>
          <p:cNvSpPr>
            <a:spLocks noGrp="1"/>
          </p:cNvSpPr>
          <p:nvPr>
            <p:ph idx="1"/>
          </p:nvPr>
        </p:nvSpPr>
        <p:spPr/>
        <p:txBody>
          <a:bodyPr/>
          <a:lstStyle/>
          <a:p>
            <a:r>
              <a:rPr lang="en-US" dirty="0"/>
              <a:t>Caution not to alienate your existing employees</a:t>
            </a:r>
          </a:p>
          <a:p>
            <a:r>
              <a:rPr lang="en-US" dirty="0"/>
              <a:t>Hold to your cultural expectations and adjust slowly to any new “norm”</a:t>
            </a:r>
          </a:p>
          <a:p>
            <a:r>
              <a:rPr lang="en-US" dirty="0"/>
              <a:t>Employee engagement and buy in based on leadership communication of purpose</a:t>
            </a:r>
          </a:p>
          <a:p>
            <a:r>
              <a:rPr lang="en-US" dirty="0"/>
              <a:t>At the end, do not bargain – it is what it is</a:t>
            </a:r>
          </a:p>
        </p:txBody>
      </p:sp>
      <p:sp>
        <p:nvSpPr>
          <p:cNvPr id="4" name="Slide Number Placeholder 3">
            <a:extLst>
              <a:ext uri="{FF2B5EF4-FFF2-40B4-BE49-F238E27FC236}">
                <a16:creationId xmlns:a16="http://schemas.microsoft.com/office/drawing/2014/main" id="{DE5F90A9-14F2-4BD8-93DA-06F4C227485B}"/>
              </a:ext>
            </a:extLst>
          </p:cNvPr>
          <p:cNvSpPr>
            <a:spLocks noGrp="1"/>
          </p:cNvSpPr>
          <p:nvPr>
            <p:ph type="sldNum" sz="quarter" idx="12"/>
          </p:nvPr>
        </p:nvSpPr>
        <p:spPr/>
        <p:txBody>
          <a:bodyPr/>
          <a:lstStyle/>
          <a:p>
            <a:fld id="{2A2A6181-BD9D-4EEB-AAD6-40B54AE96A71}" type="slidenum">
              <a:rPr lang="en-US" smtClean="0"/>
              <a:t>119</a:t>
            </a:fld>
            <a:endParaRPr lang="en-US" dirty="0"/>
          </a:p>
        </p:txBody>
      </p:sp>
    </p:spTree>
    <p:extLst>
      <p:ext uri="{BB962C8B-B14F-4D97-AF65-F5344CB8AC3E}">
        <p14:creationId xmlns:p14="http://schemas.microsoft.com/office/powerpoint/2010/main" val="3185649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789295"/>
            <a:ext cx="8519615" cy="889379"/>
          </a:xfrm>
        </p:spPr>
        <p:txBody>
          <a:bodyPr>
            <a:normAutofit/>
          </a:bodyPr>
          <a:lstStyle/>
          <a:p>
            <a:pPr>
              <a:defRPr/>
            </a:pPr>
            <a:r>
              <a:rPr lang="en-US" sz="4000" b="1" dirty="0"/>
              <a:t>Ideal Harassment Policy</a:t>
            </a:r>
            <a:endParaRPr lang="en-US" sz="2000" b="1" dirty="0"/>
          </a:p>
        </p:txBody>
      </p:sp>
      <p:sp>
        <p:nvSpPr>
          <p:cNvPr id="6147" name="Content Placeholder 2"/>
          <p:cNvSpPr>
            <a:spLocks noGrp="1"/>
          </p:cNvSpPr>
          <p:nvPr>
            <p:ph idx="1"/>
          </p:nvPr>
        </p:nvSpPr>
        <p:spPr>
          <a:xfrm>
            <a:off x="402607" y="1746911"/>
            <a:ext cx="8291015" cy="4176215"/>
          </a:xfrm>
        </p:spPr>
        <p:txBody>
          <a:bodyPr/>
          <a:lstStyle/>
          <a:p>
            <a:pPr marL="344488" lvl="1" indent="-342900">
              <a:spcBef>
                <a:spcPts val="1200"/>
              </a:spcBef>
              <a:buFont typeface="Arial" panose="020B0604020202020204" pitchFamily="34" charset="0"/>
              <a:buChar char="•"/>
            </a:pPr>
            <a:r>
              <a:rPr lang="en-US" altLang="en-US" sz="2600" dirty="0"/>
              <a:t>Defines physical harassment</a:t>
            </a:r>
          </a:p>
          <a:p>
            <a:pPr marL="344488" lvl="1" indent="-342900">
              <a:spcBef>
                <a:spcPts val="600"/>
              </a:spcBef>
              <a:buFont typeface="Arial" panose="020B0604020202020204" pitchFamily="34" charset="0"/>
              <a:buChar char="•"/>
            </a:pPr>
            <a:r>
              <a:rPr lang="en-US" altLang="en-US" sz="2600" dirty="0"/>
              <a:t>Defines characteristic harassment</a:t>
            </a:r>
          </a:p>
          <a:p>
            <a:pPr marL="344488" lvl="1" indent="-342900">
              <a:spcBef>
                <a:spcPts val="600"/>
              </a:spcBef>
              <a:buFont typeface="Arial" panose="020B0604020202020204" pitchFamily="34" charset="0"/>
              <a:buChar char="•"/>
            </a:pPr>
            <a:r>
              <a:rPr lang="en-US" altLang="en-US" sz="2600" dirty="0"/>
              <a:t>Defines visual harassment</a:t>
            </a:r>
          </a:p>
          <a:p>
            <a:pPr marL="344488" lvl="1" indent="-342900">
              <a:spcBef>
                <a:spcPts val="600"/>
              </a:spcBef>
              <a:buFont typeface="Arial" panose="020B0604020202020204" pitchFamily="34" charset="0"/>
              <a:buChar char="•"/>
            </a:pPr>
            <a:r>
              <a:rPr lang="en-US" altLang="en-US" sz="2600" dirty="0"/>
              <a:t>Defines sexual harassment</a:t>
            </a:r>
          </a:p>
          <a:p>
            <a:pPr marL="344488" lvl="1" indent="-342900">
              <a:spcBef>
                <a:spcPts val="600"/>
              </a:spcBef>
              <a:buFont typeface="Arial" panose="020B0604020202020204" pitchFamily="34" charset="0"/>
              <a:buChar char="•"/>
            </a:pPr>
            <a:r>
              <a:rPr lang="en-US" altLang="en-US" sz="2600" dirty="0"/>
              <a:t>Differentiates between in-person and online</a:t>
            </a:r>
          </a:p>
          <a:p>
            <a:pPr marL="344488" lvl="1" indent="-342900">
              <a:spcBef>
                <a:spcPts val="600"/>
              </a:spcBef>
              <a:buFont typeface="Arial" panose="020B0604020202020204" pitchFamily="34" charset="0"/>
              <a:buChar char="•"/>
            </a:pPr>
            <a:r>
              <a:rPr lang="en-US" altLang="en-US" sz="2600" dirty="0"/>
              <a:t>Applies to employees, vendors, and clients</a:t>
            </a:r>
          </a:p>
          <a:p>
            <a:pPr marL="344488" lvl="1" indent="-342900">
              <a:spcBef>
                <a:spcPts val="600"/>
              </a:spcBef>
              <a:buFont typeface="Arial" panose="020B0604020202020204" pitchFamily="34" charset="0"/>
              <a:buChar char="•"/>
            </a:pPr>
            <a:r>
              <a:rPr lang="en-US" altLang="en-US" sz="2600" dirty="0"/>
              <a:t>Clear complaint procedure</a:t>
            </a:r>
          </a:p>
          <a:p>
            <a:pPr marL="1588" lvl="1">
              <a:spcBef>
                <a:spcPts val="600"/>
              </a:spcBef>
            </a:pPr>
            <a:r>
              <a:rPr lang="en-US" altLang="en-US" sz="2600" dirty="0"/>
              <a:t>Also – important training considerations</a:t>
            </a:r>
          </a:p>
        </p:txBody>
      </p:sp>
      <p:sp>
        <p:nvSpPr>
          <p:cNvPr id="3" name="Slide Number Placeholder 2">
            <a:extLst>
              <a:ext uri="{FF2B5EF4-FFF2-40B4-BE49-F238E27FC236}">
                <a16:creationId xmlns:a16="http://schemas.microsoft.com/office/drawing/2014/main" id="{A5594257-05BA-4A7F-91E3-BD434B77C80B}"/>
              </a:ext>
            </a:extLst>
          </p:cNvPr>
          <p:cNvSpPr>
            <a:spLocks noGrp="1"/>
          </p:cNvSpPr>
          <p:nvPr>
            <p:ph type="sldNum" sz="quarter" idx="12"/>
          </p:nvPr>
        </p:nvSpPr>
        <p:spPr/>
        <p:txBody>
          <a:bodyPr/>
          <a:lstStyle/>
          <a:p>
            <a:fld id="{2A2A6181-BD9D-4EEB-AAD6-40B54AE96A71}" type="slidenum">
              <a:rPr lang="en-US" smtClean="0"/>
              <a:t>12</a:t>
            </a:fld>
            <a:endParaRPr lang="en-US" dirty="0"/>
          </a:p>
        </p:txBody>
      </p:sp>
    </p:spTree>
    <p:extLst>
      <p:ext uri="{BB962C8B-B14F-4D97-AF65-F5344CB8AC3E}">
        <p14:creationId xmlns:p14="http://schemas.microsoft.com/office/powerpoint/2010/main" val="317905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 calcmode="lin" valueType="num">
                                      <p:cBhvr additive="base">
                                        <p:cTn id="37"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47">
                                            <p:txEl>
                                              <p:pRg st="6" end="6"/>
                                            </p:txEl>
                                          </p:spTgt>
                                        </p:tgtEl>
                                        <p:attrNameLst>
                                          <p:attrName>style.visibility</p:attrName>
                                        </p:attrNameLst>
                                      </p:cBhvr>
                                      <p:to>
                                        <p:strVal val="visible"/>
                                      </p:to>
                                    </p:set>
                                    <p:anim calcmode="lin" valueType="num">
                                      <p:cBhvr additive="base">
                                        <p:cTn id="43"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47">
                                            <p:txEl>
                                              <p:pRg st="7" end="7"/>
                                            </p:txEl>
                                          </p:spTgt>
                                        </p:tgtEl>
                                        <p:attrNameLst>
                                          <p:attrName>style.visibility</p:attrName>
                                        </p:attrNameLst>
                                      </p:cBhvr>
                                      <p:to>
                                        <p:strVal val="visible"/>
                                      </p:to>
                                    </p:set>
                                    <p:anim calcmode="lin" valueType="num">
                                      <p:cBhvr additive="base">
                                        <p:cTn id="49"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078-DBA3-4DCD-9599-F2A1CD8414FF}"/>
              </a:ext>
            </a:extLst>
          </p:cNvPr>
          <p:cNvSpPr>
            <a:spLocks noGrp="1"/>
          </p:cNvSpPr>
          <p:nvPr>
            <p:ph type="title"/>
          </p:nvPr>
        </p:nvSpPr>
        <p:spPr>
          <a:xfrm>
            <a:off x="628651" y="907215"/>
            <a:ext cx="7886700" cy="679214"/>
          </a:xfrm>
        </p:spPr>
        <p:txBody>
          <a:bodyPr/>
          <a:lstStyle/>
          <a:p>
            <a:r>
              <a:rPr lang="en-US" dirty="0"/>
              <a:t>Issues</a:t>
            </a:r>
          </a:p>
        </p:txBody>
      </p:sp>
      <p:sp>
        <p:nvSpPr>
          <p:cNvPr id="3" name="Content Placeholder 2">
            <a:extLst>
              <a:ext uri="{FF2B5EF4-FFF2-40B4-BE49-F238E27FC236}">
                <a16:creationId xmlns:a16="http://schemas.microsoft.com/office/drawing/2014/main" id="{CE2AFA9D-C318-4F47-98BE-3F64B4AA669C}"/>
              </a:ext>
            </a:extLst>
          </p:cNvPr>
          <p:cNvSpPr>
            <a:spLocks noGrp="1"/>
          </p:cNvSpPr>
          <p:nvPr>
            <p:ph idx="1"/>
          </p:nvPr>
        </p:nvSpPr>
        <p:spPr>
          <a:xfrm>
            <a:off x="628815" y="1861852"/>
            <a:ext cx="7886372" cy="4265574"/>
          </a:xfrm>
        </p:spPr>
        <p:txBody>
          <a:bodyPr/>
          <a:lstStyle/>
          <a:p>
            <a:pPr>
              <a:spcBef>
                <a:spcPts val="600"/>
              </a:spcBef>
            </a:pPr>
            <a:r>
              <a:rPr lang="en-US" dirty="0"/>
              <a:t>Enforceability of Agreements</a:t>
            </a:r>
          </a:p>
          <a:p>
            <a:pPr>
              <a:spcBef>
                <a:spcPts val="600"/>
              </a:spcBef>
            </a:pPr>
            <a:r>
              <a:rPr lang="en-US" dirty="0"/>
              <a:t>Not being distracted by the shinny penny</a:t>
            </a:r>
          </a:p>
          <a:p>
            <a:pPr>
              <a:spcBef>
                <a:spcPts val="600"/>
              </a:spcBef>
            </a:pPr>
            <a:r>
              <a:rPr lang="en-US" dirty="0"/>
              <a:t>Addressing non-compliance and abuse</a:t>
            </a:r>
          </a:p>
          <a:p>
            <a:pPr>
              <a:spcBef>
                <a:spcPts val="600"/>
              </a:spcBef>
            </a:pPr>
            <a:r>
              <a:rPr lang="en-US" dirty="0"/>
              <a:t>Culture transformation and avoiding slippage</a:t>
            </a:r>
          </a:p>
          <a:p>
            <a:pPr>
              <a:spcBef>
                <a:spcPts val="600"/>
              </a:spcBef>
            </a:pPr>
            <a:r>
              <a:rPr lang="en-US" dirty="0"/>
              <a:t>Discrimination</a:t>
            </a:r>
          </a:p>
          <a:p>
            <a:pPr>
              <a:spcBef>
                <a:spcPts val="600"/>
              </a:spcBef>
            </a:pPr>
            <a:r>
              <a:rPr lang="en-US" dirty="0"/>
              <a:t>Accountability of Employees</a:t>
            </a:r>
          </a:p>
          <a:p>
            <a:pPr>
              <a:spcBef>
                <a:spcPts val="600"/>
              </a:spcBef>
            </a:pPr>
            <a:r>
              <a:rPr lang="en-US" dirty="0"/>
              <a:t>Non-frustration of business purpose</a:t>
            </a:r>
          </a:p>
          <a:p>
            <a:pPr>
              <a:spcBef>
                <a:spcPts val="600"/>
              </a:spcBef>
            </a:pPr>
            <a:r>
              <a:rPr lang="en-US" dirty="0"/>
              <a:t>Cost</a:t>
            </a:r>
          </a:p>
        </p:txBody>
      </p:sp>
      <p:sp>
        <p:nvSpPr>
          <p:cNvPr id="4" name="Slide Number Placeholder 3">
            <a:extLst>
              <a:ext uri="{FF2B5EF4-FFF2-40B4-BE49-F238E27FC236}">
                <a16:creationId xmlns:a16="http://schemas.microsoft.com/office/drawing/2014/main" id="{BEC03593-E055-4731-B25C-FBA8C90B70D1}"/>
              </a:ext>
            </a:extLst>
          </p:cNvPr>
          <p:cNvSpPr>
            <a:spLocks noGrp="1"/>
          </p:cNvSpPr>
          <p:nvPr>
            <p:ph type="sldNum" sz="quarter" idx="12"/>
          </p:nvPr>
        </p:nvSpPr>
        <p:spPr/>
        <p:txBody>
          <a:bodyPr/>
          <a:lstStyle/>
          <a:p>
            <a:fld id="{2A2A6181-BD9D-4EEB-AAD6-40B54AE96A71}" type="slidenum">
              <a:rPr lang="en-US" smtClean="0"/>
              <a:t>120</a:t>
            </a:fld>
            <a:endParaRPr lang="en-US" dirty="0"/>
          </a:p>
        </p:txBody>
      </p:sp>
    </p:spTree>
    <p:extLst>
      <p:ext uri="{BB962C8B-B14F-4D97-AF65-F5344CB8AC3E}">
        <p14:creationId xmlns:p14="http://schemas.microsoft.com/office/powerpoint/2010/main" val="19337808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6F2D3-AFDC-4924-AD23-BCA849809694}"/>
              </a:ext>
            </a:extLst>
          </p:cNvPr>
          <p:cNvSpPr>
            <a:spLocks noGrp="1"/>
          </p:cNvSpPr>
          <p:nvPr>
            <p:ph type="title"/>
          </p:nvPr>
        </p:nvSpPr>
        <p:spPr>
          <a:xfrm>
            <a:off x="628651" y="907215"/>
            <a:ext cx="7886700" cy="723281"/>
          </a:xfrm>
        </p:spPr>
        <p:txBody>
          <a:bodyPr/>
          <a:lstStyle/>
          <a:p>
            <a:r>
              <a:rPr lang="en-US" dirty="0"/>
              <a:t>Concerns</a:t>
            </a:r>
          </a:p>
        </p:txBody>
      </p:sp>
      <p:sp>
        <p:nvSpPr>
          <p:cNvPr id="3" name="Content Placeholder 2">
            <a:extLst>
              <a:ext uri="{FF2B5EF4-FFF2-40B4-BE49-F238E27FC236}">
                <a16:creationId xmlns:a16="http://schemas.microsoft.com/office/drawing/2014/main" id="{DA81C943-9671-456E-BBA1-3B6F76C4DECA}"/>
              </a:ext>
            </a:extLst>
          </p:cNvPr>
          <p:cNvSpPr>
            <a:spLocks noGrp="1"/>
          </p:cNvSpPr>
          <p:nvPr>
            <p:ph idx="1"/>
          </p:nvPr>
        </p:nvSpPr>
        <p:spPr>
          <a:xfrm>
            <a:off x="628815" y="1795750"/>
            <a:ext cx="7886372" cy="4331676"/>
          </a:xfrm>
        </p:spPr>
        <p:txBody>
          <a:bodyPr/>
          <a:lstStyle/>
          <a:p>
            <a:pPr marL="457200" indent="-457200">
              <a:spcBef>
                <a:spcPts val="600"/>
              </a:spcBef>
              <a:buFont typeface="+mj-lt"/>
              <a:buAutoNum type="arabicPeriod"/>
            </a:pPr>
            <a:r>
              <a:rPr lang="en-US" dirty="0"/>
              <a:t>Governmental intervention (federal, State and local) in policy application.</a:t>
            </a:r>
          </a:p>
          <a:p>
            <a:pPr marL="457200" indent="-457200">
              <a:spcBef>
                <a:spcPts val="600"/>
              </a:spcBef>
              <a:buFont typeface="+mj-lt"/>
              <a:buAutoNum type="arabicPeriod"/>
            </a:pPr>
            <a:r>
              <a:rPr lang="en-US" dirty="0"/>
              <a:t>Alienation of employees – disassociation with the fundamentals of the business.</a:t>
            </a:r>
          </a:p>
          <a:p>
            <a:pPr marL="457200" indent="-457200">
              <a:spcBef>
                <a:spcPts val="600"/>
              </a:spcBef>
              <a:buFont typeface="+mj-lt"/>
              <a:buAutoNum type="arabicPeriod"/>
            </a:pPr>
            <a:r>
              <a:rPr lang="en-US" dirty="0"/>
              <a:t>Legal exposures from implementation to enforcement.  </a:t>
            </a:r>
            <a:r>
              <a:rPr lang="en-US" dirty="0" err="1"/>
              <a:t>Inadvertant</a:t>
            </a:r>
            <a:r>
              <a:rPr lang="en-US" dirty="0"/>
              <a:t> State and local law complications.</a:t>
            </a:r>
          </a:p>
          <a:p>
            <a:pPr marL="457200" indent="-457200">
              <a:spcBef>
                <a:spcPts val="600"/>
              </a:spcBef>
              <a:buFont typeface="+mj-lt"/>
              <a:buAutoNum type="arabicPeriod"/>
            </a:pPr>
            <a:r>
              <a:rPr lang="en-US" dirty="0"/>
              <a:t>Cost, Cost and Cost.</a:t>
            </a:r>
          </a:p>
          <a:p>
            <a:pPr marL="457200" indent="-457200">
              <a:spcBef>
                <a:spcPts val="600"/>
              </a:spcBef>
              <a:buFont typeface="+mj-lt"/>
              <a:buAutoNum type="arabicPeriod"/>
            </a:pPr>
            <a:r>
              <a:rPr lang="en-US" dirty="0"/>
              <a:t>Administration entanglement.</a:t>
            </a:r>
          </a:p>
          <a:p>
            <a:pPr marL="457200" indent="-457200">
              <a:spcBef>
                <a:spcPts val="600"/>
              </a:spcBef>
              <a:buFont typeface="+mj-lt"/>
              <a:buAutoNum type="arabicPeriod"/>
            </a:pPr>
            <a:r>
              <a:rPr lang="en-US" dirty="0"/>
              <a:t>Effect on competitive advantage of the business.</a:t>
            </a:r>
          </a:p>
        </p:txBody>
      </p:sp>
      <p:sp>
        <p:nvSpPr>
          <p:cNvPr id="4" name="Slide Number Placeholder 3">
            <a:extLst>
              <a:ext uri="{FF2B5EF4-FFF2-40B4-BE49-F238E27FC236}">
                <a16:creationId xmlns:a16="http://schemas.microsoft.com/office/drawing/2014/main" id="{43CD4B88-2D94-4CE1-A78C-6076D1200175}"/>
              </a:ext>
            </a:extLst>
          </p:cNvPr>
          <p:cNvSpPr>
            <a:spLocks noGrp="1"/>
          </p:cNvSpPr>
          <p:nvPr>
            <p:ph type="sldNum" sz="quarter" idx="12"/>
          </p:nvPr>
        </p:nvSpPr>
        <p:spPr/>
        <p:txBody>
          <a:bodyPr/>
          <a:lstStyle/>
          <a:p>
            <a:fld id="{2A2A6181-BD9D-4EEB-AAD6-40B54AE96A71}" type="slidenum">
              <a:rPr lang="en-US" smtClean="0"/>
              <a:t>121</a:t>
            </a:fld>
            <a:endParaRPr lang="en-US" dirty="0"/>
          </a:p>
        </p:txBody>
      </p:sp>
    </p:spTree>
    <p:extLst>
      <p:ext uri="{BB962C8B-B14F-4D97-AF65-F5344CB8AC3E}">
        <p14:creationId xmlns:p14="http://schemas.microsoft.com/office/powerpoint/2010/main" val="299869053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FBF7B-5A78-4029-90C1-0B83564C0F0A}"/>
              </a:ext>
            </a:extLst>
          </p:cNvPr>
          <p:cNvSpPr>
            <a:spLocks noGrp="1"/>
          </p:cNvSpPr>
          <p:nvPr>
            <p:ph type="title"/>
          </p:nvPr>
        </p:nvSpPr>
        <p:spPr/>
        <p:txBody>
          <a:bodyPr/>
          <a:lstStyle/>
          <a:p>
            <a:r>
              <a:rPr lang="en-US" dirty="0"/>
              <a:t>Implementation Plan Considerations</a:t>
            </a:r>
          </a:p>
        </p:txBody>
      </p:sp>
      <p:sp>
        <p:nvSpPr>
          <p:cNvPr id="3" name="Content Placeholder 2">
            <a:extLst>
              <a:ext uri="{FF2B5EF4-FFF2-40B4-BE49-F238E27FC236}">
                <a16:creationId xmlns:a16="http://schemas.microsoft.com/office/drawing/2014/main" id="{73D64E7D-10BC-4ED7-A24B-EA58B78345A0}"/>
              </a:ext>
            </a:extLst>
          </p:cNvPr>
          <p:cNvSpPr>
            <a:spLocks noGrp="1"/>
          </p:cNvSpPr>
          <p:nvPr>
            <p:ph idx="1"/>
          </p:nvPr>
        </p:nvSpPr>
        <p:spPr/>
        <p:txBody>
          <a:bodyPr/>
          <a:lstStyle/>
          <a:p>
            <a:pPr marL="457200" indent="-457200">
              <a:buFont typeface="+mj-lt"/>
              <a:buAutoNum type="arabicPeriod"/>
            </a:pPr>
            <a:r>
              <a:rPr lang="en-US" dirty="0"/>
              <a:t>What are the priorities for business success?</a:t>
            </a:r>
          </a:p>
          <a:p>
            <a:pPr marL="457200" indent="-457200">
              <a:buFont typeface="+mj-lt"/>
              <a:buAutoNum type="arabicPeriod"/>
            </a:pPr>
            <a:r>
              <a:rPr lang="en-US" dirty="0"/>
              <a:t>What changes will make a difference?</a:t>
            </a:r>
          </a:p>
          <a:p>
            <a:pPr marL="800100" lvl="2" indent="-338138">
              <a:buFont typeface="Arial" panose="020B0604020202020204" pitchFamily="34" charset="0"/>
              <a:buChar char="•"/>
            </a:pPr>
            <a:r>
              <a:rPr lang="en-US" dirty="0"/>
              <a:t>Now</a:t>
            </a:r>
          </a:p>
          <a:p>
            <a:pPr marL="800100" lvl="2" indent="-338138">
              <a:buFont typeface="Arial" panose="020B0604020202020204" pitchFamily="34" charset="0"/>
              <a:buChar char="•"/>
            </a:pPr>
            <a:r>
              <a:rPr lang="en-US" dirty="0"/>
              <a:t>Down the road</a:t>
            </a:r>
          </a:p>
          <a:p>
            <a:pPr marL="800100" lvl="2" indent="-338138">
              <a:buFont typeface="Arial" panose="020B0604020202020204" pitchFamily="34" charset="0"/>
              <a:buChar char="•"/>
            </a:pPr>
            <a:r>
              <a:rPr lang="en-US" dirty="0"/>
              <a:t>Never…but it looks good</a:t>
            </a:r>
          </a:p>
          <a:p>
            <a:pPr marL="576262" lvl="1" indent="-457200">
              <a:buFont typeface="+mj-lt"/>
              <a:buAutoNum type="arabicPeriod" startAt="3"/>
            </a:pPr>
            <a:r>
              <a:rPr lang="en-US" dirty="0"/>
              <a:t>Formalize.</a:t>
            </a:r>
          </a:p>
          <a:p>
            <a:pPr marL="576262" lvl="1" indent="-457200">
              <a:buFont typeface="+mj-lt"/>
              <a:buAutoNum type="arabicPeriod" startAt="3"/>
            </a:pPr>
            <a:r>
              <a:rPr lang="en-US" dirty="0"/>
              <a:t>Communications – in consideration and implementation:</a:t>
            </a:r>
          </a:p>
          <a:p>
            <a:pPr marL="919162" lvl="2" indent="-457200">
              <a:buFont typeface="Arial" panose="020B0604020202020204" pitchFamily="34" charset="0"/>
              <a:buChar char="•"/>
            </a:pPr>
            <a:r>
              <a:rPr lang="en-US" dirty="0"/>
              <a:t>Don’t create false expectations</a:t>
            </a:r>
          </a:p>
        </p:txBody>
      </p:sp>
      <p:sp>
        <p:nvSpPr>
          <p:cNvPr id="4" name="Slide Number Placeholder 3">
            <a:extLst>
              <a:ext uri="{FF2B5EF4-FFF2-40B4-BE49-F238E27FC236}">
                <a16:creationId xmlns:a16="http://schemas.microsoft.com/office/drawing/2014/main" id="{2B460461-08B8-410A-8C44-2E7312070869}"/>
              </a:ext>
            </a:extLst>
          </p:cNvPr>
          <p:cNvSpPr>
            <a:spLocks noGrp="1"/>
          </p:cNvSpPr>
          <p:nvPr>
            <p:ph type="sldNum" sz="quarter" idx="12"/>
          </p:nvPr>
        </p:nvSpPr>
        <p:spPr/>
        <p:txBody>
          <a:bodyPr/>
          <a:lstStyle/>
          <a:p>
            <a:fld id="{2A2A6181-BD9D-4EEB-AAD6-40B54AE96A71}" type="slidenum">
              <a:rPr lang="en-US" smtClean="0"/>
              <a:t>122</a:t>
            </a:fld>
            <a:endParaRPr lang="en-US" dirty="0"/>
          </a:p>
        </p:txBody>
      </p:sp>
    </p:spTree>
    <p:extLst>
      <p:ext uri="{BB962C8B-B14F-4D97-AF65-F5344CB8AC3E}">
        <p14:creationId xmlns:p14="http://schemas.microsoft.com/office/powerpoint/2010/main" val="196121641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FBF7B-5A78-4029-90C1-0B83564C0F0A}"/>
              </a:ext>
            </a:extLst>
          </p:cNvPr>
          <p:cNvSpPr>
            <a:spLocks noGrp="1"/>
          </p:cNvSpPr>
          <p:nvPr>
            <p:ph type="title"/>
          </p:nvPr>
        </p:nvSpPr>
        <p:spPr/>
        <p:txBody>
          <a:bodyPr/>
          <a:lstStyle/>
          <a:p>
            <a:r>
              <a:rPr lang="en-US" dirty="0"/>
              <a:t>Implementation Plan Considerations </a:t>
            </a:r>
            <a:r>
              <a:rPr lang="en-US" b="0" i="1" dirty="0"/>
              <a:t>cont.</a:t>
            </a:r>
          </a:p>
        </p:txBody>
      </p:sp>
      <p:sp>
        <p:nvSpPr>
          <p:cNvPr id="3" name="Content Placeholder 2">
            <a:extLst>
              <a:ext uri="{FF2B5EF4-FFF2-40B4-BE49-F238E27FC236}">
                <a16:creationId xmlns:a16="http://schemas.microsoft.com/office/drawing/2014/main" id="{73D64E7D-10BC-4ED7-A24B-EA58B78345A0}"/>
              </a:ext>
            </a:extLst>
          </p:cNvPr>
          <p:cNvSpPr>
            <a:spLocks noGrp="1"/>
          </p:cNvSpPr>
          <p:nvPr>
            <p:ph idx="1"/>
          </p:nvPr>
        </p:nvSpPr>
        <p:spPr>
          <a:xfrm>
            <a:off x="628815" y="2456761"/>
            <a:ext cx="7886372" cy="3670664"/>
          </a:xfrm>
        </p:spPr>
        <p:txBody>
          <a:bodyPr/>
          <a:lstStyle/>
          <a:p>
            <a:pPr marL="457200" indent="-457200">
              <a:buFont typeface="+mj-lt"/>
              <a:buAutoNum type="arabicPeriod" startAt="5"/>
            </a:pPr>
            <a:r>
              <a:rPr lang="en-US" dirty="0"/>
              <a:t>Evaluate long-term impact on business of the adjustment.</a:t>
            </a:r>
          </a:p>
          <a:p>
            <a:pPr marL="457200" indent="-457200">
              <a:buFont typeface="+mj-lt"/>
              <a:buAutoNum type="arabicPeriod" startAt="5"/>
            </a:pPr>
            <a:r>
              <a:rPr lang="en-US" dirty="0"/>
              <a:t>Employee confusion/objection/acceptance:</a:t>
            </a:r>
          </a:p>
          <a:p>
            <a:pPr marL="800100" lvl="2" indent="-338138">
              <a:buFont typeface="Arial" panose="020B0604020202020204" pitchFamily="34" charset="0"/>
              <a:buChar char="•"/>
            </a:pPr>
            <a:r>
              <a:rPr lang="en-US" dirty="0"/>
              <a:t>How is it manifested</a:t>
            </a:r>
          </a:p>
          <a:p>
            <a:pPr marL="800100" lvl="2" indent="-338138">
              <a:buFont typeface="Arial" panose="020B0604020202020204" pitchFamily="34" charset="0"/>
              <a:buChar char="•"/>
            </a:pPr>
            <a:r>
              <a:rPr lang="en-US" dirty="0"/>
              <a:t>What could be the outcomes</a:t>
            </a:r>
          </a:p>
          <a:p>
            <a:pPr marL="576262" lvl="1" indent="-457200">
              <a:buFont typeface="+mj-lt"/>
              <a:buAutoNum type="arabicPeriod" startAt="3"/>
            </a:pPr>
            <a:r>
              <a:rPr lang="en-US" dirty="0"/>
              <a:t>Consistency with cultural expectations.</a:t>
            </a:r>
          </a:p>
        </p:txBody>
      </p:sp>
      <p:sp>
        <p:nvSpPr>
          <p:cNvPr id="4" name="Slide Number Placeholder 3">
            <a:extLst>
              <a:ext uri="{FF2B5EF4-FFF2-40B4-BE49-F238E27FC236}">
                <a16:creationId xmlns:a16="http://schemas.microsoft.com/office/drawing/2014/main" id="{2B460461-08B8-410A-8C44-2E7312070869}"/>
              </a:ext>
            </a:extLst>
          </p:cNvPr>
          <p:cNvSpPr>
            <a:spLocks noGrp="1"/>
          </p:cNvSpPr>
          <p:nvPr>
            <p:ph type="sldNum" sz="quarter" idx="12"/>
          </p:nvPr>
        </p:nvSpPr>
        <p:spPr/>
        <p:txBody>
          <a:bodyPr/>
          <a:lstStyle/>
          <a:p>
            <a:fld id="{2A2A6181-BD9D-4EEB-AAD6-40B54AE96A71}" type="slidenum">
              <a:rPr lang="en-US" smtClean="0"/>
              <a:t>123</a:t>
            </a:fld>
            <a:endParaRPr lang="en-US" dirty="0"/>
          </a:p>
        </p:txBody>
      </p:sp>
    </p:spTree>
    <p:extLst>
      <p:ext uri="{BB962C8B-B14F-4D97-AF65-F5344CB8AC3E}">
        <p14:creationId xmlns:p14="http://schemas.microsoft.com/office/powerpoint/2010/main" val="180659628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5905C-AE0B-445A-BE49-1A7EA4062E6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259872A2-B361-4DA3-9511-2707DADF2265}"/>
              </a:ext>
            </a:extLst>
          </p:cNvPr>
          <p:cNvSpPr>
            <a:spLocks noGrp="1"/>
          </p:cNvSpPr>
          <p:nvPr>
            <p:ph idx="1"/>
          </p:nvPr>
        </p:nvSpPr>
        <p:spPr/>
        <p:txBody>
          <a:bodyPr/>
          <a:lstStyle/>
          <a:p>
            <a:pPr marL="0" indent="0">
              <a:buNone/>
            </a:pPr>
            <a:endParaRPr lang="en-US" dirty="0"/>
          </a:p>
          <a:p>
            <a:pPr marL="0" indent="0" algn="ctr">
              <a:buNone/>
            </a:pPr>
            <a:r>
              <a:rPr lang="en-US" sz="3200" b="1" dirty="0"/>
              <a:t>8) Wage and Hour Compliance </a:t>
            </a:r>
          </a:p>
          <a:p>
            <a:pPr marL="0" indent="0" algn="ctr">
              <a:buNone/>
            </a:pPr>
            <a:r>
              <a:rPr lang="en-US" sz="3200" b="1" dirty="0"/>
              <a:t>Critical Issues</a:t>
            </a:r>
          </a:p>
        </p:txBody>
      </p:sp>
      <p:sp>
        <p:nvSpPr>
          <p:cNvPr id="5" name="Slide Number Placeholder 4">
            <a:extLst>
              <a:ext uri="{FF2B5EF4-FFF2-40B4-BE49-F238E27FC236}">
                <a16:creationId xmlns:a16="http://schemas.microsoft.com/office/drawing/2014/main" id="{3905508B-3304-465D-98C1-9A72BB726312}"/>
              </a:ext>
            </a:extLst>
          </p:cNvPr>
          <p:cNvSpPr>
            <a:spLocks noGrp="1"/>
          </p:cNvSpPr>
          <p:nvPr>
            <p:ph type="sldNum" sz="quarter" idx="12"/>
          </p:nvPr>
        </p:nvSpPr>
        <p:spPr/>
        <p:txBody>
          <a:bodyPr/>
          <a:lstStyle/>
          <a:p>
            <a:fld id="{2A2A6181-BD9D-4EEB-AAD6-40B54AE96A71}" type="slidenum">
              <a:rPr lang="en-US" smtClean="0"/>
              <a:t>124</a:t>
            </a:fld>
            <a:endParaRPr lang="en-US" dirty="0"/>
          </a:p>
        </p:txBody>
      </p:sp>
    </p:spTree>
    <p:extLst>
      <p:ext uri="{BB962C8B-B14F-4D97-AF65-F5344CB8AC3E}">
        <p14:creationId xmlns:p14="http://schemas.microsoft.com/office/powerpoint/2010/main" val="154459127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7DDF-1F20-4FC6-812A-24F7FB59D7F1}"/>
              </a:ext>
            </a:extLst>
          </p:cNvPr>
          <p:cNvSpPr>
            <a:spLocks noGrp="1"/>
          </p:cNvSpPr>
          <p:nvPr>
            <p:ph type="title"/>
          </p:nvPr>
        </p:nvSpPr>
        <p:spPr>
          <a:xfrm>
            <a:off x="628650" y="942724"/>
            <a:ext cx="7886700" cy="1045873"/>
          </a:xfrm>
        </p:spPr>
        <p:txBody>
          <a:bodyPr>
            <a:normAutofit/>
          </a:bodyPr>
          <a:lstStyle/>
          <a:p>
            <a:r>
              <a:rPr lang="en-US" sz="3200" dirty="0"/>
              <a:t>FLSA Litigation on the Rise </a:t>
            </a:r>
          </a:p>
        </p:txBody>
      </p:sp>
      <p:sp>
        <p:nvSpPr>
          <p:cNvPr id="3" name="Content Placeholder 2">
            <a:extLst>
              <a:ext uri="{FF2B5EF4-FFF2-40B4-BE49-F238E27FC236}">
                <a16:creationId xmlns:a16="http://schemas.microsoft.com/office/drawing/2014/main" id="{5312D9EA-9DA4-40DB-84CD-8565D9B66A22}"/>
              </a:ext>
            </a:extLst>
          </p:cNvPr>
          <p:cNvSpPr>
            <a:spLocks noGrp="1"/>
          </p:cNvSpPr>
          <p:nvPr>
            <p:ph idx="1"/>
          </p:nvPr>
        </p:nvSpPr>
        <p:spPr>
          <a:xfrm>
            <a:off x="491961" y="1873188"/>
            <a:ext cx="8199278" cy="4280871"/>
          </a:xfrm>
        </p:spPr>
        <p:txBody>
          <a:bodyPr/>
          <a:lstStyle/>
          <a:p>
            <a:r>
              <a:rPr lang="en-US" sz="2800" dirty="0">
                <a:solidFill>
                  <a:schemeClr val="tx1"/>
                </a:solidFill>
              </a:rPr>
              <a:t>Most employers are well versed in how to avoid discrimination liability due to hiring, firing, promotions, etc. </a:t>
            </a:r>
          </a:p>
          <a:p>
            <a:r>
              <a:rPr lang="en-US" sz="2800" dirty="0">
                <a:solidFill>
                  <a:schemeClr val="tx1"/>
                </a:solidFill>
              </a:rPr>
              <a:t>Plaintiff’s bar has shifted its focus to wage and hour violations. </a:t>
            </a:r>
          </a:p>
          <a:p>
            <a:r>
              <a:rPr lang="en-US" sz="2800" dirty="0">
                <a:solidFill>
                  <a:schemeClr val="tx1"/>
                </a:solidFill>
              </a:rPr>
              <a:t>Seek information related to wage and hour practices. </a:t>
            </a:r>
          </a:p>
          <a:p>
            <a:r>
              <a:rPr lang="en-US" sz="2800" dirty="0">
                <a:solidFill>
                  <a:schemeClr val="tx1"/>
                </a:solidFill>
              </a:rPr>
              <a:t>If the issue is uniform across the workforce, pursue a class or collective action. </a:t>
            </a:r>
          </a:p>
        </p:txBody>
      </p:sp>
      <p:sp>
        <p:nvSpPr>
          <p:cNvPr id="5" name="Slide Number Placeholder 4">
            <a:extLst>
              <a:ext uri="{FF2B5EF4-FFF2-40B4-BE49-F238E27FC236}">
                <a16:creationId xmlns:a16="http://schemas.microsoft.com/office/drawing/2014/main" id="{27F403ED-CACF-40D2-8CCC-634B1714DD6D}"/>
              </a:ext>
            </a:extLst>
          </p:cNvPr>
          <p:cNvSpPr>
            <a:spLocks noGrp="1"/>
          </p:cNvSpPr>
          <p:nvPr>
            <p:ph type="sldNum" sz="quarter" idx="12"/>
          </p:nvPr>
        </p:nvSpPr>
        <p:spPr/>
        <p:txBody>
          <a:bodyPr/>
          <a:lstStyle/>
          <a:p>
            <a:fld id="{2A2A6181-BD9D-4EEB-AAD6-40B54AE96A71}" type="slidenum">
              <a:rPr lang="en-US" smtClean="0"/>
              <a:t>125</a:t>
            </a:fld>
            <a:endParaRPr lang="en-US" dirty="0"/>
          </a:p>
        </p:txBody>
      </p:sp>
    </p:spTree>
    <p:extLst>
      <p:ext uri="{BB962C8B-B14F-4D97-AF65-F5344CB8AC3E}">
        <p14:creationId xmlns:p14="http://schemas.microsoft.com/office/powerpoint/2010/main" val="37370589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1ACB6-5D23-4359-8257-23E35A4F2B1F}"/>
              </a:ext>
            </a:extLst>
          </p:cNvPr>
          <p:cNvSpPr>
            <a:spLocks noGrp="1"/>
          </p:cNvSpPr>
          <p:nvPr>
            <p:ph type="title"/>
          </p:nvPr>
        </p:nvSpPr>
        <p:spPr>
          <a:xfrm>
            <a:off x="628651" y="907215"/>
            <a:ext cx="7886700" cy="941463"/>
          </a:xfrm>
        </p:spPr>
        <p:txBody>
          <a:bodyPr>
            <a:normAutofit/>
          </a:bodyPr>
          <a:lstStyle/>
          <a:p>
            <a:r>
              <a:rPr lang="en-US" sz="3200" dirty="0"/>
              <a:t>FLSA Litigation Consequences - Damages</a:t>
            </a:r>
          </a:p>
        </p:txBody>
      </p:sp>
      <p:sp>
        <p:nvSpPr>
          <p:cNvPr id="3" name="Content Placeholder 2">
            <a:extLst>
              <a:ext uri="{FF2B5EF4-FFF2-40B4-BE49-F238E27FC236}">
                <a16:creationId xmlns:a16="http://schemas.microsoft.com/office/drawing/2014/main" id="{470F3CE9-6FB1-44E9-9A6C-530FDCE85EB6}"/>
              </a:ext>
            </a:extLst>
          </p:cNvPr>
          <p:cNvSpPr>
            <a:spLocks noGrp="1"/>
          </p:cNvSpPr>
          <p:nvPr>
            <p:ph idx="1"/>
          </p:nvPr>
        </p:nvSpPr>
        <p:spPr>
          <a:xfrm>
            <a:off x="434930" y="1792788"/>
            <a:ext cx="8619617" cy="4453776"/>
          </a:xfrm>
        </p:spPr>
        <p:txBody>
          <a:bodyPr/>
          <a:lstStyle/>
          <a:p>
            <a:pPr>
              <a:spcBef>
                <a:spcPts val="600"/>
              </a:spcBef>
            </a:pPr>
            <a:r>
              <a:rPr lang="en-US" sz="2800" dirty="0">
                <a:solidFill>
                  <a:schemeClr val="tx1"/>
                </a:solidFill>
              </a:rPr>
              <a:t>Two year statute of limitations but may be three if employee can prove employer “willfully violated” the statute. </a:t>
            </a:r>
          </a:p>
          <a:p>
            <a:pPr>
              <a:spcBef>
                <a:spcPts val="600"/>
              </a:spcBef>
            </a:pPr>
            <a:r>
              <a:rPr lang="en-US" sz="2800" dirty="0">
                <a:solidFill>
                  <a:schemeClr val="tx1"/>
                </a:solidFill>
              </a:rPr>
              <a:t>Employee is entitled to double damages unless the employer can prove they:</a:t>
            </a:r>
          </a:p>
          <a:p>
            <a:pPr marL="800100" lvl="1" indent="-342900">
              <a:spcBef>
                <a:spcPts val="600"/>
              </a:spcBef>
              <a:buFontTx/>
              <a:buChar char="-"/>
            </a:pPr>
            <a:r>
              <a:rPr lang="en-US" sz="2600" dirty="0"/>
              <a:t>Acted in good faith, and</a:t>
            </a:r>
          </a:p>
          <a:p>
            <a:pPr marL="800100" lvl="1" indent="-342900">
              <a:spcBef>
                <a:spcPts val="600"/>
              </a:spcBef>
              <a:buFontTx/>
              <a:buChar char="-"/>
            </a:pPr>
            <a:r>
              <a:rPr lang="en-US" sz="2600" dirty="0"/>
              <a:t>Had reasonable grounds to believe they were complying with the FLSA-legal involvement. </a:t>
            </a:r>
          </a:p>
          <a:p>
            <a:pPr>
              <a:spcBef>
                <a:spcPts val="600"/>
              </a:spcBef>
            </a:pPr>
            <a:r>
              <a:rPr lang="en-US" sz="2800" dirty="0">
                <a:solidFill>
                  <a:schemeClr val="tx1"/>
                </a:solidFill>
              </a:rPr>
              <a:t>If successful, automatically entitled to attorney’s fees and costs. </a:t>
            </a:r>
          </a:p>
        </p:txBody>
      </p:sp>
      <p:sp>
        <p:nvSpPr>
          <p:cNvPr id="5" name="Slide Number Placeholder 4">
            <a:extLst>
              <a:ext uri="{FF2B5EF4-FFF2-40B4-BE49-F238E27FC236}">
                <a16:creationId xmlns:a16="http://schemas.microsoft.com/office/drawing/2014/main" id="{0D0A527D-6CE9-4761-BFE0-E27F037A8B16}"/>
              </a:ext>
            </a:extLst>
          </p:cNvPr>
          <p:cNvSpPr>
            <a:spLocks noGrp="1"/>
          </p:cNvSpPr>
          <p:nvPr>
            <p:ph type="sldNum" sz="quarter" idx="12"/>
          </p:nvPr>
        </p:nvSpPr>
        <p:spPr/>
        <p:txBody>
          <a:bodyPr/>
          <a:lstStyle/>
          <a:p>
            <a:fld id="{2A2A6181-BD9D-4EEB-AAD6-40B54AE96A71}" type="slidenum">
              <a:rPr lang="en-US" smtClean="0"/>
              <a:t>126</a:t>
            </a:fld>
            <a:endParaRPr lang="en-US" dirty="0"/>
          </a:p>
        </p:txBody>
      </p:sp>
    </p:spTree>
    <p:extLst>
      <p:ext uri="{BB962C8B-B14F-4D97-AF65-F5344CB8AC3E}">
        <p14:creationId xmlns:p14="http://schemas.microsoft.com/office/powerpoint/2010/main" val="52075905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00133-ABEE-4A08-AFA5-69A0F56771D9}"/>
              </a:ext>
            </a:extLst>
          </p:cNvPr>
          <p:cNvSpPr>
            <a:spLocks noGrp="1"/>
          </p:cNvSpPr>
          <p:nvPr>
            <p:ph type="title"/>
          </p:nvPr>
        </p:nvSpPr>
        <p:spPr>
          <a:xfrm>
            <a:off x="628651" y="857520"/>
            <a:ext cx="7886700" cy="1062990"/>
          </a:xfrm>
        </p:spPr>
        <p:txBody>
          <a:bodyPr>
            <a:normAutofit/>
          </a:bodyPr>
          <a:lstStyle/>
          <a:p>
            <a:r>
              <a:rPr lang="en-US" sz="3200" dirty="0"/>
              <a:t>FLSA Class Litigation</a:t>
            </a:r>
          </a:p>
        </p:txBody>
      </p:sp>
      <p:sp>
        <p:nvSpPr>
          <p:cNvPr id="3" name="Content Placeholder 2">
            <a:extLst>
              <a:ext uri="{FF2B5EF4-FFF2-40B4-BE49-F238E27FC236}">
                <a16:creationId xmlns:a16="http://schemas.microsoft.com/office/drawing/2014/main" id="{AF1C27D8-3C85-44EB-A1E1-7E2AE643D826}"/>
              </a:ext>
            </a:extLst>
          </p:cNvPr>
          <p:cNvSpPr>
            <a:spLocks noGrp="1"/>
          </p:cNvSpPr>
          <p:nvPr>
            <p:ph idx="1"/>
          </p:nvPr>
        </p:nvSpPr>
        <p:spPr>
          <a:xfrm>
            <a:off x="585175" y="1787983"/>
            <a:ext cx="8379921" cy="4533305"/>
          </a:xfrm>
        </p:spPr>
        <p:txBody>
          <a:bodyPr/>
          <a:lstStyle/>
          <a:p>
            <a:r>
              <a:rPr lang="en-US" sz="2600" dirty="0">
                <a:solidFill>
                  <a:schemeClr val="tx1"/>
                </a:solidFill>
              </a:rPr>
              <a:t>If liability is based on uniformly applied policy or practice, the entire workforce may be included in the class.</a:t>
            </a:r>
          </a:p>
          <a:p>
            <a:pPr marL="800100" lvl="1" indent="-342900">
              <a:spcBef>
                <a:spcPts val="900"/>
              </a:spcBef>
              <a:buFontTx/>
              <a:buChar char="-"/>
            </a:pPr>
            <a:r>
              <a:rPr lang="en-US" dirty="0"/>
              <a:t>This includes any employee who was subject to the policy in the last three (3) years</a:t>
            </a:r>
          </a:p>
          <a:p>
            <a:pPr marL="800100" lvl="1" indent="-342900">
              <a:spcBef>
                <a:spcPts val="900"/>
              </a:spcBef>
              <a:buFontTx/>
              <a:buChar char="-"/>
            </a:pPr>
            <a:r>
              <a:rPr lang="en-US" dirty="0"/>
              <a:t>Parties must litigate scope of the class and provide notice</a:t>
            </a:r>
          </a:p>
          <a:p>
            <a:pPr marL="800100" lvl="1" indent="-342900">
              <a:spcBef>
                <a:spcPts val="900"/>
              </a:spcBef>
              <a:buFontTx/>
              <a:buChar char="-"/>
            </a:pPr>
            <a:r>
              <a:rPr lang="en-US" dirty="0"/>
              <a:t>Gather and evaluate raw punch clock data</a:t>
            </a:r>
          </a:p>
          <a:p>
            <a:pPr marL="800100" lvl="1" indent="-342900">
              <a:spcBef>
                <a:spcPts val="900"/>
              </a:spcBef>
              <a:buFontTx/>
              <a:buChar char="-"/>
            </a:pPr>
            <a:r>
              <a:rPr lang="en-US" dirty="0"/>
              <a:t>Negotiate settlement and seek Court approval</a:t>
            </a:r>
          </a:p>
          <a:p>
            <a:pPr marL="800100" lvl="1" indent="-342900">
              <a:spcBef>
                <a:spcPts val="900"/>
              </a:spcBef>
              <a:buFontTx/>
              <a:buChar char="-"/>
            </a:pPr>
            <a:r>
              <a:rPr lang="en-US" dirty="0"/>
              <a:t>The amount owed to employees can be a fraction of what counsel receives in reasonable attorney fee</a:t>
            </a:r>
          </a:p>
        </p:txBody>
      </p:sp>
      <p:sp>
        <p:nvSpPr>
          <p:cNvPr id="5" name="Slide Number Placeholder 4">
            <a:extLst>
              <a:ext uri="{FF2B5EF4-FFF2-40B4-BE49-F238E27FC236}">
                <a16:creationId xmlns:a16="http://schemas.microsoft.com/office/drawing/2014/main" id="{7A6F3C27-85AD-4230-BF1C-FF624A53CB70}"/>
              </a:ext>
            </a:extLst>
          </p:cNvPr>
          <p:cNvSpPr>
            <a:spLocks noGrp="1"/>
          </p:cNvSpPr>
          <p:nvPr>
            <p:ph type="sldNum" sz="quarter" idx="12"/>
          </p:nvPr>
        </p:nvSpPr>
        <p:spPr/>
        <p:txBody>
          <a:bodyPr/>
          <a:lstStyle/>
          <a:p>
            <a:fld id="{2A2A6181-BD9D-4EEB-AAD6-40B54AE96A71}" type="slidenum">
              <a:rPr lang="en-US" smtClean="0"/>
              <a:t>127</a:t>
            </a:fld>
            <a:endParaRPr lang="en-US" dirty="0"/>
          </a:p>
        </p:txBody>
      </p:sp>
    </p:spTree>
    <p:extLst>
      <p:ext uri="{BB962C8B-B14F-4D97-AF65-F5344CB8AC3E}">
        <p14:creationId xmlns:p14="http://schemas.microsoft.com/office/powerpoint/2010/main" val="60882608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AE4FC-6D0B-4E48-B295-A9B33EDC735C}"/>
              </a:ext>
            </a:extLst>
          </p:cNvPr>
          <p:cNvSpPr>
            <a:spLocks noGrp="1"/>
          </p:cNvSpPr>
          <p:nvPr>
            <p:ph type="title"/>
          </p:nvPr>
        </p:nvSpPr>
        <p:spPr>
          <a:xfrm>
            <a:off x="628651" y="837642"/>
            <a:ext cx="7886700" cy="814034"/>
          </a:xfrm>
        </p:spPr>
        <p:txBody>
          <a:bodyPr>
            <a:normAutofit/>
          </a:bodyPr>
          <a:lstStyle/>
          <a:p>
            <a:r>
              <a:rPr lang="en-US" dirty="0"/>
              <a:t>FLSA Litigation</a:t>
            </a:r>
          </a:p>
        </p:txBody>
      </p:sp>
      <p:pic>
        <p:nvPicPr>
          <p:cNvPr id="1026" name="Picture 2" descr=" Most Common Allegations in Wage and Hour Cases 10% Minimum Wage 3% Donning and Doffing 17% Missed Meal and Breaks 15% Misclassification 2% Tip Pooling  41% Overtime 12% Off the clock">
            <a:extLst>
              <a:ext uri="{FF2B5EF4-FFF2-40B4-BE49-F238E27FC236}">
                <a16:creationId xmlns:a16="http://schemas.microsoft.com/office/drawing/2014/main" id="{AF591684-864B-4DAB-B630-1AE5AA5742C6}"/>
              </a:ext>
            </a:extLst>
          </p:cNvPr>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l="888" t="8906" r="6760"/>
          <a:stretch/>
        </p:blipFill>
        <p:spPr bwMode="auto">
          <a:xfrm>
            <a:off x="888643" y="2117923"/>
            <a:ext cx="7295360" cy="4135354"/>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a:extLst>
              <a:ext uri="{FF2B5EF4-FFF2-40B4-BE49-F238E27FC236}">
                <a16:creationId xmlns:a16="http://schemas.microsoft.com/office/drawing/2014/main" id="{7AF97851-A060-4F7B-9C75-677FA9BB800E}"/>
              </a:ext>
            </a:extLst>
          </p:cNvPr>
          <p:cNvSpPr txBox="1">
            <a:spLocks/>
          </p:cNvSpPr>
          <p:nvPr/>
        </p:nvSpPr>
        <p:spPr>
          <a:xfrm>
            <a:off x="628649" y="1572164"/>
            <a:ext cx="7886372" cy="452734"/>
          </a:xfrm>
          <a:prstGeom prst="rect">
            <a:avLst/>
          </a:prstGeom>
        </p:spPr>
        <p:txBody>
          <a:bodyPr/>
          <a:lstStyle>
            <a:lvl1pPr marL="342900" indent="-342900" algn="l" defTabSz="685800" rtl="0" eaLnBrk="1" latinLnBrk="0" hangingPunct="1">
              <a:lnSpc>
                <a:spcPct val="100000"/>
              </a:lnSpc>
              <a:spcBef>
                <a:spcPts val="750"/>
              </a:spcBef>
              <a:buFont typeface="Arial" panose="020B0604020202020204" pitchFamily="34" charset="0"/>
              <a:buChar char="•"/>
              <a:defRPr lang="en-US" sz="2400" kern="1800" spc="0" baseline="0" dirty="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lang="en-US" sz="2400" kern="1800" spc="0" baseline="0" dirty="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lang="en-US" sz="2400" kern="1800" spc="0" baseline="0" dirty="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lang="en-US" sz="2400" kern="1800" spc="0" baseline="0" dirty="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lang="en-US" sz="2400" kern="1800" spc="0" baseline="0" dirty="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Most Common Allegations in Wage and Hour Cases</a:t>
            </a:r>
          </a:p>
        </p:txBody>
      </p:sp>
      <p:sp>
        <p:nvSpPr>
          <p:cNvPr id="5" name="Slide Number Placeholder 4">
            <a:extLst>
              <a:ext uri="{FF2B5EF4-FFF2-40B4-BE49-F238E27FC236}">
                <a16:creationId xmlns:a16="http://schemas.microsoft.com/office/drawing/2014/main" id="{DCA47AAC-1B3A-4784-9B7D-30411034672B}"/>
              </a:ext>
            </a:extLst>
          </p:cNvPr>
          <p:cNvSpPr>
            <a:spLocks noGrp="1"/>
          </p:cNvSpPr>
          <p:nvPr>
            <p:ph type="sldNum" sz="quarter" idx="12"/>
          </p:nvPr>
        </p:nvSpPr>
        <p:spPr/>
        <p:txBody>
          <a:bodyPr/>
          <a:lstStyle/>
          <a:p>
            <a:fld id="{2A2A6181-BD9D-4EEB-AAD6-40B54AE96A71}" type="slidenum">
              <a:rPr lang="en-US" smtClean="0"/>
              <a:t>128</a:t>
            </a:fld>
            <a:endParaRPr lang="en-US" dirty="0"/>
          </a:p>
        </p:txBody>
      </p:sp>
    </p:spTree>
    <p:extLst>
      <p:ext uri="{BB962C8B-B14F-4D97-AF65-F5344CB8AC3E}">
        <p14:creationId xmlns:p14="http://schemas.microsoft.com/office/powerpoint/2010/main" val="398260591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C6190-6E38-41B7-A4B4-16F23357A40F}"/>
              </a:ext>
            </a:extLst>
          </p:cNvPr>
          <p:cNvSpPr>
            <a:spLocks noGrp="1"/>
          </p:cNvSpPr>
          <p:nvPr>
            <p:ph type="title"/>
          </p:nvPr>
        </p:nvSpPr>
        <p:spPr/>
        <p:txBody>
          <a:bodyPr>
            <a:normAutofit/>
          </a:bodyPr>
          <a:lstStyle/>
          <a:p>
            <a:r>
              <a:rPr lang="en-US" sz="3200" dirty="0"/>
              <a:t>Overtime Exposure</a:t>
            </a:r>
          </a:p>
        </p:txBody>
      </p:sp>
      <p:sp>
        <p:nvSpPr>
          <p:cNvPr id="3" name="Content Placeholder 2">
            <a:extLst>
              <a:ext uri="{FF2B5EF4-FFF2-40B4-BE49-F238E27FC236}">
                <a16:creationId xmlns:a16="http://schemas.microsoft.com/office/drawing/2014/main" id="{28A68CAC-8F3B-4370-B83F-BA3A11579314}"/>
              </a:ext>
            </a:extLst>
          </p:cNvPr>
          <p:cNvSpPr>
            <a:spLocks noGrp="1"/>
          </p:cNvSpPr>
          <p:nvPr>
            <p:ph idx="1"/>
          </p:nvPr>
        </p:nvSpPr>
        <p:spPr/>
        <p:txBody>
          <a:bodyPr/>
          <a:lstStyle/>
          <a:p>
            <a:pPr>
              <a:spcBef>
                <a:spcPts val="2400"/>
              </a:spcBef>
            </a:pPr>
            <a:r>
              <a:rPr lang="en-US" sz="2800" dirty="0">
                <a:solidFill>
                  <a:schemeClr val="tx1"/>
                </a:solidFill>
              </a:rPr>
              <a:t>Common Issues that lead to overtime liability include: </a:t>
            </a:r>
          </a:p>
          <a:p>
            <a:pPr lvl="1">
              <a:spcBef>
                <a:spcPts val="2400"/>
              </a:spcBef>
            </a:pPr>
            <a:r>
              <a:rPr lang="en-US" sz="2600" dirty="0"/>
              <a:t>	1. </a:t>
            </a:r>
            <a:r>
              <a:rPr lang="en-US" sz="2600" u="sng" dirty="0"/>
              <a:t>Misclassification of position as exempt</a:t>
            </a:r>
            <a:r>
              <a:rPr lang="en-US" sz="2600" dirty="0"/>
              <a:t>.</a:t>
            </a:r>
            <a:r>
              <a:rPr lang="en-US" sz="2600" u="sng" dirty="0"/>
              <a:t> </a:t>
            </a:r>
          </a:p>
          <a:p>
            <a:pPr lvl="1">
              <a:spcBef>
                <a:spcPts val="2400"/>
              </a:spcBef>
            </a:pPr>
            <a:r>
              <a:rPr lang="en-US" sz="2600" dirty="0"/>
              <a:t>	2. Failure to capture all hours worked. </a:t>
            </a:r>
          </a:p>
          <a:p>
            <a:pPr lvl="1">
              <a:spcBef>
                <a:spcPts val="2400"/>
              </a:spcBef>
            </a:pPr>
            <a:r>
              <a:rPr lang="en-US" sz="2600" dirty="0"/>
              <a:t>	3. Miscalculation of overtime rate. </a:t>
            </a:r>
          </a:p>
        </p:txBody>
      </p:sp>
      <p:sp>
        <p:nvSpPr>
          <p:cNvPr id="5" name="Slide Number Placeholder 4">
            <a:extLst>
              <a:ext uri="{FF2B5EF4-FFF2-40B4-BE49-F238E27FC236}">
                <a16:creationId xmlns:a16="http://schemas.microsoft.com/office/drawing/2014/main" id="{21CD7F4A-3B13-41BB-95D7-780B8D6CA6CE}"/>
              </a:ext>
            </a:extLst>
          </p:cNvPr>
          <p:cNvSpPr>
            <a:spLocks noGrp="1"/>
          </p:cNvSpPr>
          <p:nvPr>
            <p:ph type="sldNum" sz="quarter" idx="12"/>
          </p:nvPr>
        </p:nvSpPr>
        <p:spPr/>
        <p:txBody>
          <a:bodyPr/>
          <a:lstStyle/>
          <a:p>
            <a:fld id="{2A2A6181-BD9D-4EEB-AAD6-40B54AE96A71}" type="slidenum">
              <a:rPr lang="en-US" smtClean="0"/>
              <a:t>129</a:t>
            </a:fld>
            <a:endParaRPr lang="en-US" dirty="0"/>
          </a:p>
        </p:txBody>
      </p:sp>
    </p:spTree>
    <p:extLst>
      <p:ext uri="{BB962C8B-B14F-4D97-AF65-F5344CB8AC3E}">
        <p14:creationId xmlns:p14="http://schemas.microsoft.com/office/powerpoint/2010/main" val="3146868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0240"/>
            <a:ext cx="8686800" cy="762000"/>
          </a:xfrm>
        </p:spPr>
        <p:txBody>
          <a:bodyPr/>
          <a:lstStyle/>
          <a:p>
            <a:r>
              <a:rPr lang="en-US" sz="4000" b="1" dirty="0"/>
              <a:t>Re-Boot Culture of Civility</a:t>
            </a:r>
          </a:p>
        </p:txBody>
      </p:sp>
      <p:sp>
        <p:nvSpPr>
          <p:cNvPr id="3" name="Content Placeholder 2"/>
          <p:cNvSpPr>
            <a:spLocks noGrp="1"/>
          </p:cNvSpPr>
          <p:nvPr>
            <p:ph idx="1"/>
          </p:nvPr>
        </p:nvSpPr>
        <p:spPr>
          <a:xfrm>
            <a:off x="228600" y="1828800"/>
            <a:ext cx="5943600" cy="3657600"/>
          </a:xfrm>
        </p:spPr>
        <p:txBody>
          <a:bodyPr/>
          <a:lstStyle/>
          <a:p>
            <a:pPr>
              <a:spcBef>
                <a:spcPts val="1800"/>
              </a:spcBef>
            </a:pPr>
            <a:r>
              <a:rPr lang="en-US" sz="2800" dirty="0"/>
              <a:t>Culture makes all the difference</a:t>
            </a:r>
          </a:p>
          <a:p>
            <a:pPr>
              <a:spcBef>
                <a:spcPts val="1800"/>
              </a:spcBef>
            </a:pPr>
            <a:r>
              <a:rPr lang="en-US" sz="2800" dirty="0"/>
              <a:t>Create a culture of respect where inappropriate behavior and harassment are not tolerated</a:t>
            </a:r>
          </a:p>
          <a:p>
            <a:pPr marL="685800" lvl="1" indent="-342900">
              <a:spcBef>
                <a:spcPts val="1800"/>
              </a:spcBef>
              <a:buFont typeface="Wingdings" panose="05000000000000000000" pitchFamily="2" charset="2"/>
              <a:buChar char="§"/>
            </a:pPr>
            <a:r>
              <a:rPr lang="en-US" dirty="0">
                <a:ea typeface="+mn-ea"/>
                <a:cs typeface="+mn-cs"/>
              </a:rPr>
              <a:t>“That’s just Pat, he doesn’t mean anything by it”</a:t>
            </a:r>
          </a:p>
          <a:p>
            <a:pPr marL="685800" lvl="1" indent="-342900">
              <a:spcBef>
                <a:spcPts val="1800"/>
              </a:spcBef>
              <a:buFont typeface="Wingdings" panose="05000000000000000000" pitchFamily="2" charset="2"/>
              <a:buChar char="§"/>
            </a:pPr>
            <a:r>
              <a:rPr lang="en-US" dirty="0"/>
              <a:t>Call out abuse and fraud</a:t>
            </a:r>
            <a:r>
              <a:rPr lang="en-US" dirty="0">
                <a:ea typeface="+mn-ea"/>
                <a:cs typeface="+mn-cs"/>
              </a:rPr>
              <a:t> </a:t>
            </a:r>
          </a:p>
        </p:txBody>
      </p:sp>
      <p:pic>
        <p:nvPicPr>
          <p:cNvPr id="5" name="Picture 4"/>
          <p:cNvPicPr>
            <a:picLocks noChangeAspect="1"/>
          </p:cNvPicPr>
          <p:nvPr/>
        </p:nvPicPr>
        <p:blipFill>
          <a:blip r:embed="rId3"/>
          <a:srcRect/>
          <a:stretch>
            <a:fillRect/>
          </a:stretch>
        </p:blipFill>
        <p:spPr>
          <a:xfrm>
            <a:off x="6248400" y="2362200"/>
            <a:ext cx="2377440" cy="2133600"/>
          </a:xfrm>
          <a:prstGeom prst="rect">
            <a:avLst/>
          </a:prstGeom>
        </p:spPr>
      </p:pic>
      <p:sp>
        <p:nvSpPr>
          <p:cNvPr id="7" name="Slide Number Placeholder 6">
            <a:extLst>
              <a:ext uri="{FF2B5EF4-FFF2-40B4-BE49-F238E27FC236}">
                <a16:creationId xmlns:a16="http://schemas.microsoft.com/office/drawing/2014/main" id="{9154B464-4B45-4B3E-8248-7CA4D40DCA16}"/>
              </a:ext>
            </a:extLst>
          </p:cNvPr>
          <p:cNvSpPr>
            <a:spLocks noGrp="1"/>
          </p:cNvSpPr>
          <p:nvPr>
            <p:ph type="sldNum" sz="quarter" idx="12"/>
          </p:nvPr>
        </p:nvSpPr>
        <p:spPr/>
        <p:txBody>
          <a:bodyPr/>
          <a:lstStyle/>
          <a:p>
            <a:fld id="{2A2A6181-BD9D-4EEB-AAD6-40B54AE96A71}" type="slidenum">
              <a:rPr lang="en-US" smtClean="0"/>
              <a:t>13</a:t>
            </a:fld>
            <a:endParaRPr lang="en-US" dirty="0"/>
          </a:p>
        </p:txBody>
      </p:sp>
    </p:spTree>
    <p:extLst>
      <p:ext uri="{BB962C8B-B14F-4D97-AF65-F5344CB8AC3E}">
        <p14:creationId xmlns:p14="http://schemas.microsoft.com/office/powerpoint/2010/main" val="128391225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B6885-2BA9-40F3-AFBC-FB3544F25AB1}"/>
              </a:ext>
            </a:extLst>
          </p:cNvPr>
          <p:cNvSpPr>
            <a:spLocks noGrp="1"/>
          </p:cNvSpPr>
          <p:nvPr>
            <p:ph type="title"/>
          </p:nvPr>
        </p:nvSpPr>
        <p:spPr/>
        <p:txBody>
          <a:bodyPr>
            <a:normAutofit/>
          </a:bodyPr>
          <a:lstStyle/>
          <a:p>
            <a:r>
              <a:rPr lang="en-US" sz="3200" dirty="0"/>
              <a:t>White Collar Exemptions</a:t>
            </a:r>
          </a:p>
        </p:txBody>
      </p:sp>
      <p:sp>
        <p:nvSpPr>
          <p:cNvPr id="3" name="Content Placeholder 2">
            <a:extLst>
              <a:ext uri="{FF2B5EF4-FFF2-40B4-BE49-F238E27FC236}">
                <a16:creationId xmlns:a16="http://schemas.microsoft.com/office/drawing/2014/main" id="{4128B01D-11D9-48AC-9140-34D8D5F60AAC}"/>
              </a:ext>
            </a:extLst>
          </p:cNvPr>
          <p:cNvSpPr>
            <a:spLocks noGrp="1"/>
          </p:cNvSpPr>
          <p:nvPr>
            <p:ph idx="1"/>
          </p:nvPr>
        </p:nvSpPr>
        <p:spPr/>
        <p:txBody>
          <a:bodyPr/>
          <a:lstStyle/>
          <a:p>
            <a:pPr>
              <a:spcBef>
                <a:spcPts val="2400"/>
              </a:spcBef>
            </a:pPr>
            <a:r>
              <a:rPr lang="en-US" sz="3200" dirty="0">
                <a:solidFill>
                  <a:schemeClr val="tx1"/>
                </a:solidFill>
              </a:rPr>
              <a:t>Executive</a:t>
            </a:r>
          </a:p>
          <a:p>
            <a:pPr>
              <a:spcBef>
                <a:spcPts val="2400"/>
              </a:spcBef>
            </a:pPr>
            <a:r>
              <a:rPr lang="en-US" sz="3200" dirty="0">
                <a:solidFill>
                  <a:schemeClr val="tx1"/>
                </a:solidFill>
              </a:rPr>
              <a:t>Administrative </a:t>
            </a:r>
          </a:p>
          <a:p>
            <a:pPr>
              <a:spcBef>
                <a:spcPts val="2400"/>
              </a:spcBef>
            </a:pPr>
            <a:r>
              <a:rPr lang="en-US" sz="3200" dirty="0">
                <a:solidFill>
                  <a:schemeClr val="tx1"/>
                </a:solidFill>
              </a:rPr>
              <a:t>Professional</a:t>
            </a:r>
          </a:p>
          <a:p>
            <a:pPr>
              <a:spcBef>
                <a:spcPts val="2400"/>
              </a:spcBef>
            </a:pPr>
            <a:r>
              <a:rPr lang="en-US" sz="3200" dirty="0">
                <a:solidFill>
                  <a:schemeClr val="tx1"/>
                </a:solidFill>
              </a:rPr>
              <a:t>Outside Sales Employees</a:t>
            </a:r>
          </a:p>
          <a:p>
            <a:pPr>
              <a:spcBef>
                <a:spcPts val="2400"/>
              </a:spcBef>
            </a:pPr>
            <a:r>
              <a:rPr lang="en-US" sz="3200" dirty="0">
                <a:solidFill>
                  <a:schemeClr val="tx1"/>
                </a:solidFill>
              </a:rPr>
              <a:t>Computer-related occupations</a:t>
            </a:r>
            <a:endParaRPr lang="en-US" sz="2800" dirty="0">
              <a:solidFill>
                <a:schemeClr val="tx1"/>
              </a:solidFill>
            </a:endParaRPr>
          </a:p>
        </p:txBody>
      </p:sp>
      <p:sp>
        <p:nvSpPr>
          <p:cNvPr id="5" name="Slide Number Placeholder 4">
            <a:extLst>
              <a:ext uri="{FF2B5EF4-FFF2-40B4-BE49-F238E27FC236}">
                <a16:creationId xmlns:a16="http://schemas.microsoft.com/office/drawing/2014/main" id="{9FEFD2A3-32F4-4844-A1F6-08EDFFC9D5B7}"/>
              </a:ext>
            </a:extLst>
          </p:cNvPr>
          <p:cNvSpPr>
            <a:spLocks noGrp="1"/>
          </p:cNvSpPr>
          <p:nvPr>
            <p:ph type="sldNum" sz="quarter" idx="12"/>
          </p:nvPr>
        </p:nvSpPr>
        <p:spPr/>
        <p:txBody>
          <a:bodyPr/>
          <a:lstStyle/>
          <a:p>
            <a:fld id="{2A2A6181-BD9D-4EEB-AAD6-40B54AE96A71}" type="slidenum">
              <a:rPr lang="en-US" smtClean="0"/>
              <a:t>130</a:t>
            </a:fld>
            <a:endParaRPr lang="en-US" dirty="0"/>
          </a:p>
        </p:txBody>
      </p:sp>
    </p:spTree>
    <p:extLst>
      <p:ext uri="{BB962C8B-B14F-4D97-AF65-F5344CB8AC3E}">
        <p14:creationId xmlns:p14="http://schemas.microsoft.com/office/powerpoint/2010/main" val="345190278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DD876-54CA-48CC-8796-CE4835F94074}"/>
              </a:ext>
            </a:extLst>
          </p:cNvPr>
          <p:cNvSpPr>
            <a:spLocks noGrp="1"/>
          </p:cNvSpPr>
          <p:nvPr>
            <p:ph type="title"/>
          </p:nvPr>
        </p:nvSpPr>
        <p:spPr>
          <a:xfrm>
            <a:off x="628651" y="996666"/>
            <a:ext cx="7886700" cy="1062990"/>
          </a:xfrm>
        </p:spPr>
        <p:txBody>
          <a:bodyPr>
            <a:normAutofit/>
          </a:bodyPr>
          <a:lstStyle/>
          <a:p>
            <a:r>
              <a:rPr lang="en-US" sz="3200" dirty="0"/>
              <a:t>Three Basic Tests for Claiming a </a:t>
            </a:r>
            <a:br>
              <a:rPr lang="en-US" sz="3200" dirty="0"/>
            </a:br>
            <a:r>
              <a:rPr lang="en-US" sz="3200" dirty="0"/>
              <a:t>White Collar Exemption</a:t>
            </a:r>
          </a:p>
        </p:txBody>
      </p:sp>
      <p:sp>
        <p:nvSpPr>
          <p:cNvPr id="3" name="Content Placeholder 2">
            <a:extLst>
              <a:ext uri="{FF2B5EF4-FFF2-40B4-BE49-F238E27FC236}">
                <a16:creationId xmlns:a16="http://schemas.microsoft.com/office/drawing/2014/main" id="{7EBB85BA-96A6-4204-8141-49C914E4F622}"/>
              </a:ext>
            </a:extLst>
          </p:cNvPr>
          <p:cNvSpPr>
            <a:spLocks noGrp="1"/>
          </p:cNvSpPr>
          <p:nvPr>
            <p:ph idx="1"/>
          </p:nvPr>
        </p:nvSpPr>
        <p:spPr>
          <a:xfrm>
            <a:off x="487522" y="2166179"/>
            <a:ext cx="8168956" cy="4094411"/>
          </a:xfrm>
        </p:spPr>
        <p:txBody>
          <a:bodyPr/>
          <a:lstStyle/>
          <a:p>
            <a:pPr marL="347472" indent="-457200">
              <a:spcBef>
                <a:spcPts val="1800"/>
              </a:spcBef>
              <a:buNone/>
            </a:pPr>
            <a:r>
              <a:rPr lang="en-US" sz="2500" dirty="0">
                <a:solidFill>
                  <a:schemeClr val="tx1"/>
                </a:solidFill>
              </a:rPr>
              <a:t>1. </a:t>
            </a:r>
            <a:r>
              <a:rPr lang="en-US" sz="2500" b="1" dirty="0">
                <a:solidFill>
                  <a:schemeClr val="tx1"/>
                </a:solidFill>
              </a:rPr>
              <a:t>Salary Basis </a:t>
            </a:r>
            <a:r>
              <a:rPr lang="en-US" sz="2500" dirty="0">
                <a:solidFill>
                  <a:schemeClr val="tx1"/>
                </a:solidFill>
              </a:rPr>
              <a:t>– the employee must be paid a salary that is not subject to reduction because of variations in the quality or quantity of work performed.</a:t>
            </a:r>
          </a:p>
          <a:p>
            <a:pPr marL="347472" indent="-457200">
              <a:spcBef>
                <a:spcPts val="1800"/>
              </a:spcBef>
              <a:buNone/>
            </a:pPr>
            <a:r>
              <a:rPr lang="en-US" sz="2500" dirty="0">
                <a:solidFill>
                  <a:schemeClr val="tx1"/>
                </a:solidFill>
              </a:rPr>
              <a:t>2. </a:t>
            </a:r>
            <a:r>
              <a:rPr lang="en-US" sz="2500" b="1" dirty="0">
                <a:solidFill>
                  <a:schemeClr val="tx1"/>
                </a:solidFill>
              </a:rPr>
              <a:t>Salary Level </a:t>
            </a:r>
            <a:r>
              <a:rPr lang="en-US" sz="2500" dirty="0">
                <a:solidFill>
                  <a:schemeClr val="tx1"/>
                </a:solidFill>
              </a:rPr>
              <a:t>– the amount of salary paid must meet a specified minimum amount.</a:t>
            </a:r>
          </a:p>
          <a:p>
            <a:pPr marL="347472" indent="-457200">
              <a:spcBef>
                <a:spcPts val="1800"/>
              </a:spcBef>
              <a:buNone/>
            </a:pPr>
            <a:r>
              <a:rPr lang="en-US" sz="2500" dirty="0">
                <a:solidFill>
                  <a:schemeClr val="tx1"/>
                </a:solidFill>
              </a:rPr>
              <a:t>3. </a:t>
            </a:r>
            <a:r>
              <a:rPr lang="en-US" sz="2500" b="1" dirty="0">
                <a:solidFill>
                  <a:schemeClr val="tx1"/>
                </a:solidFill>
              </a:rPr>
              <a:t>Duties Test </a:t>
            </a:r>
            <a:r>
              <a:rPr lang="en-US" sz="2500" dirty="0">
                <a:solidFill>
                  <a:schemeClr val="tx1"/>
                </a:solidFill>
              </a:rPr>
              <a:t>– the employee’s job duties must primarily involve those associated with exempt executive, administrative, professional, outside sales or computer employees.</a:t>
            </a:r>
          </a:p>
        </p:txBody>
      </p:sp>
      <p:sp>
        <p:nvSpPr>
          <p:cNvPr id="5" name="Slide Number Placeholder 4">
            <a:extLst>
              <a:ext uri="{FF2B5EF4-FFF2-40B4-BE49-F238E27FC236}">
                <a16:creationId xmlns:a16="http://schemas.microsoft.com/office/drawing/2014/main" id="{E46D099E-A6F6-4E41-ADC3-47DC1CE10820}"/>
              </a:ext>
            </a:extLst>
          </p:cNvPr>
          <p:cNvSpPr>
            <a:spLocks noGrp="1"/>
          </p:cNvSpPr>
          <p:nvPr>
            <p:ph type="sldNum" sz="quarter" idx="12"/>
          </p:nvPr>
        </p:nvSpPr>
        <p:spPr/>
        <p:txBody>
          <a:bodyPr/>
          <a:lstStyle/>
          <a:p>
            <a:fld id="{2A2A6181-BD9D-4EEB-AAD6-40B54AE96A71}" type="slidenum">
              <a:rPr lang="en-US" smtClean="0"/>
              <a:t>131</a:t>
            </a:fld>
            <a:endParaRPr lang="en-US" dirty="0"/>
          </a:p>
        </p:txBody>
      </p:sp>
    </p:spTree>
    <p:extLst>
      <p:ext uri="{BB962C8B-B14F-4D97-AF65-F5344CB8AC3E}">
        <p14:creationId xmlns:p14="http://schemas.microsoft.com/office/powerpoint/2010/main" val="394122080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277CE-F68C-4DE8-92AA-C184E329FB46}"/>
              </a:ext>
            </a:extLst>
          </p:cNvPr>
          <p:cNvSpPr>
            <a:spLocks noGrp="1"/>
          </p:cNvSpPr>
          <p:nvPr>
            <p:ph type="title"/>
          </p:nvPr>
        </p:nvSpPr>
        <p:spPr>
          <a:xfrm>
            <a:off x="628651" y="907215"/>
            <a:ext cx="7886700" cy="948219"/>
          </a:xfrm>
        </p:spPr>
        <p:txBody>
          <a:bodyPr/>
          <a:lstStyle/>
          <a:p>
            <a:r>
              <a:rPr lang="en-US" dirty="0"/>
              <a:t>Independent Contractor Standard</a:t>
            </a:r>
          </a:p>
        </p:txBody>
      </p:sp>
      <p:sp>
        <p:nvSpPr>
          <p:cNvPr id="3" name="Content Placeholder 2">
            <a:extLst>
              <a:ext uri="{FF2B5EF4-FFF2-40B4-BE49-F238E27FC236}">
                <a16:creationId xmlns:a16="http://schemas.microsoft.com/office/drawing/2014/main" id="{AF8EF57B-8185-490A-9710-E699E6BB61B7}"/>
              </a:ext>
            </a:extLst>
          </p:cNvPr>
          <p:cNvSpPr>
            <a:spLocks noGrp="1"/>
          </p:cNvSpPr>
          <p:nvPr>
            <p:ph idx="1"/>
          </p:nvPr>
        </p:nvSpPr>
        <p:spPr>
          <a:xfrm>
            <a:off x="435005" y="1855434"/>
            <a:ext cx="8490334" cy="4271992"/>
          </a:xfrm>
        </p:spPr>
        <p:txBody>
          <a:bodyPr/>
          <a:lstStyle/>
          <a:p>
            <a:pPr marL="0" indent="0">
              <a:buNone/>
            </a:pPr>
            <a:r>
              <a:rPr lang="en-US" dirty="0">
                <a:solidFill>
                  <a:schemeClr val="tx1"/>
                </a:solidFill>
              </a:rPr>
              <a:t>In January 2021, the DOL issued a final rule that broadened the definition of independent contractor.</a:t>
            </a:r>
          </a:p>
          <a:p>
            <a:r>
              <a:rPr lang="en-US" dirty="0">
                <a:solidFill>
                  <a:schemeClr val="tx1"/>
                </a:solidFill>
              </a:rPr>
              <a:t>The final rule focused on two primary factors:</a:t>
            </a:r>
          </a:p>
          <a:p>
            <a:pPr marL="341313" lvl="1"/>
            <a:r>
              <a:rPr lang="en-US" dirty="0"/>
              <a:t>1. Nature and degree of the individual’s control over the work</a:t>
            </a:r>
          </a:p>
          <a:p>
            <a:pPr marL="341313" lvl="1"/>
            <a:r>
              <a:rPr lang="en-US" dirty="0"/>
              <a:t>2. The opportunity for profit or loss. </a:t>
            </a:r>
          </a:p>
          <a:p>
            <a:pPr lvl="0">
              <a:spcBef>
                <a:spcPts val="1200"/>
              </a:spcBef>
            </a:pPr>
            <a:r>
              <a:rPr lang="en-US" dirty="0">
                <a:solidFill>
                  <a:prstClr val="black"/>
                </a:solidFill>
              </a:rPr>
              <a:t>Independent contractors are not covered by the FLSA.</a:t>
            </a:r>
          </a:p>
          <a:p>
            <a:pPr lvl="0">
              <a:spcBef>
                <a:spcPts val="1200"/>
              </a:spcBef>
            </a:pPr>
            <a:r>
              <a:rPr lang="en-US" dirty="0">
                <a:solidFill>
                  <a:prstClr val="black"/>
                </a:solidFill>
              </a:rPr>
              <a:t>Issue at UI and WC levels as well with State authority.</a:t>
            </a:r>
          </a:p>
          <a:p>
            <a:pPr lvl="1"/>
            <a:endParaRPr lang="en-US" dirty="0"/>
          </a:p>
        </p:txBody>
      </p:sp>
      <p:sp>
        <p:nvSpPr>
          <p:cNvPr id="5" name="Slide Number Placeholder 4">
            <a:extLst>
              <a:ext uri="{FF2B5EF4-FFF2-40B4-BE49-F238E27FC236}">
                <a16:creationId xmlns:a16="http://schemas.microsoft.com/office/drawing/2014/main" id="{F0F5CE57-95BB-4F7A-87C8-2844C645B775}"/>
              </a:ext>
            </a:extLst>
          </p:cNvPr>
          <p:cNvSpPr>
            <a:spLocks noGrp="1"/>
          </p:cNvSpPr>
          <p:nvPr>
            <p:ph type="sldNum" sz="quarter" idx="12"/>
          </p:nvPr>
        </p:nvSpPr>
        <p:spPr/>
        <p:txBody>
          <a:bodyPr/>
          <a:lstStyle/>
          <a:p>
            <a:fld id="{2A2A6181-BD9D-4EEB-AAD6-40B54AE96A71}" type="slidenum">
              <a:rPr lang="en-US" smtClean="0"/>
              <a:t>132</a:t>
            </a:fld>
            <a:endParaRPr lang="en-US" dirty="0"/>
          </a:p>
        </p:txBody>
      </p:sp>
    </p:spTree>
    <p:extLst>
      <p:ext uri="{BB962C8B-B14F-4D97-AF65-F5344CB8AC3E}">
        <p14:creationId xmlns:p14="http://schemas.microsoft.com/office/powerpoint/2010/main" val="11348610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3E586-13CA-46FD-A075-3F6FC8FB63B2}"/>
              </a:ext>
            </a:extLst>
          </p:cNvPr>
          <p:cNvSpPr>
            <a:spLocks noGrp="1"/>
          </p:cNvSpPr>
          <p:nvPr>
            <p:ph type="title"/>
          </p:nvPr>
        </p:nvSpPr>
        <p:spPr/>
        <p:txBody>
          <a:bodyPr/>
          <a:lstStyle/>
          <a:p>
            <a:r>
              <a:rPr lang="en-US" dirty="0"/>
              <a:t>Independent Contractor Standard</a:t>
            </a:r>
          </a:p>
        </p:txBody>
      </p:sp>
      <p:sp>
        <p:nvSpPr>
          <p:cNvPr id="3" name="Content Placeholder 2">
            <a:extLst>
              <a:ext uri="{FF2B5EF4-FFF2-40B4-BE49-F238E27FC236}">
                <a16:creationId xmlns:a16="http://schemas.microsoft.com/office/drawing/2014/main" id="{2DA29A1B-BE8F-42B8-9963-E6ABE2596078}"/>
              </a:ext>
            </a:extLst>
          </p:cNvPr>
          <p:cNvSpPr>
            <a:spLocks noGrp="1"/>
          </p:cNvSpPr>
          <p:nvPr>
            <p:ph idx="1"/>
          </p:nvPr>
        </p:nvSpPr>
        <p:spPr>
          <a:xfrm>
            <a:off x="230819" y="1864310"/>
            <a:ext cx="8682361" cy="4254237"/>
          </a:xfrm>
        </p:spPr>
        <p:txBody>
          <a:bodyPr/>
          <a:lstStyle/>
          <a:p>
            <a:r>
              <a:rPr lang="en-US" dirty="0">
                <a:solidFill>
                  <a:schemeClr val="tx1"/>
                </a:solidFill>
              </a:rPr>
              <a:t>The “final rule” of the DOL has officially been withdrawn effective May 6, 2021. </a:t>
            </a:r>
          </a:p>
          <a:p>
            <a:r>
              <a:rPr lang="en-US" dirty="0">
                <a:solidFill>
                  <a:schemeClr val="tx1"/>
                </a:solidFill>
              </a:rPr>
              <a:t>The DOL is not proposing a new rule at the moment so the “economic realities” test is the governing standard. The six factors relevant to the analysis include: </a:t>
            </a:r>
          </a:p>
          <a:p>
            <a:pPr lvl="2">
              <a:spcBef>
                <a:spcPts val="600"/>
              </a:spcBef>
            </a:pPr>
            <a:r>
              <a:rPr lang="en-US" sz="2100" dirty="0"/>
              <a:t>1. The extent to which the work performed is integral to the business</a:t>
            </a:r>
          </a:p>
          <a:p>
            <a:pPr lvl="2">
              <a:spcBef>
                <a:spcPts val="600"/>
              </a:spcBef>
            </a:pPr>
            <a:r>
              <a:rPr lang="en-US" sz="2100" dirty="0"/>
              <a:t>2. The person’s opportunity for profit or loss</a:t>
            </a:r>
          </a:p>
          <a:p>
            <a:pPr lvl="2">
              <a:spcBef>
                <a:spcPts val="600"/>
              </a:spcBef>
            </a:pPr>
            <a:r>
              <a:rPr lang="en-US" sz="2100" dirty="0"/>
              <a:t>3. The extent of the investments of the employer and the worker</a:t>
            </a:r>
          </a:p>
          <a:p>
            <a:pPr lvl="2">
              <a:spcBef>
                <a:spcPts val="600"/>
              </a:spcBef>
            </a:pPr>
            <a:r>
              <a:rPr lang="en-US" sz="2100" dirty="0"/>
              <a:t>4. Whether the work performed requires special skills and initiative</a:t>
            </a:r>
          </a:p>
          <a:p>
            <a:pPr lvl="2">
              <a:spcBef>
                <a:spcPts val="600"/>
              </a:spcBef>
            </a:pPr>
            <a:r>
              <a:rPr lang="en-US" sz="2100" dirty="0"/>
              <a:t>5. The permanency of the relationship. </a:t>
            </a:r>
          </a:p>
          <a:p>
            <a:pPr lvl="2">
              <a:spcBef>
                <a:spcPts val="600"/>
              </a:spcBef>
            </a:pPr>
            <a:r>
              <a:rPr lang="en-US" sz="2100" dirty="0"/>
              <a:t>6. The degree of control exercised or retained by the employer. </a:t>
            </a:r>
          </a:p>
          <a:p>
            <a:pPr lvl="1"/>
            <a:endParaRPr lang="en-US" sz="1600" dirty="0"/>
          </a:p>
          <a:p>
            <a:pPr lvl="1"/>
            <a:endParaRPr lang="en-US" dirty="0"/>
          </a:p>
        </p:txBody>
      </p:sp>
      <p:sp>
        <p:nvSpPr>
          <p:cNvPr id="5" name="Slide Number Placeholder 4">
            <a:extLst>
              <a:ext uri="{FF2B5EF4-FFF2-40B4-BE49-F238E27FC236}">
                <a16:creationId xmlns:a16="http://schemas.microsoft.com/office/drawing/2014/main" id="{BE4B6082-3C82-4708-BFEF-7AF4A5EE3649}"/>
              </a:ext>
            </a:extLst>
          </p:cNvPr>
          <p:cNvSpPr>
            <a:spLocks noGrp="1"/>
          </p:cNvSpPr>
          <p:nvPr>
            <p:ph type="sldNum" sz="quarter" idx="12"/>
          </p:nvPr>
        </p:nvSpPr>
        <p:spPr/>
        <p:txBody>
          <a:bodyPr/>
          <a:lstStyle/>
          <a:p>
            <a:fld id="{2A2A6181-BD9D-4EEB-AAD6-40B54AE96A71}" type="slidenum">
              <a:rPr lang="en-US" smtClean="0"/>
              <a:t>133</a:t>
            </a:fld>
            <a:endParaRPr lang="en-US" dirty="0"/>
          </a:p>
        </p:txBody>
      </p:sp>
    </p:spTree>
    <p:extLst>
      <p:ext uri="{BB962C8B-B14F-4D97-AF65-F5344CB8AC3E}">
        <p14:creationId xmlns:p14="http://schemas.microsoft.com/office/powerpoint/2010/main" val="216555531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914400"/>
            <a:ext cx="8686800" cy="533400"/>
          </a:xfrm>
        </p:spPr>
        <p:txBody>
          <a:bodyPr/>
          <a:lstStyle/>
          <a:p>
            <a:pPr eaLnBrk="1" hangingPunct="1"/>
            <a:r>
              <a:rPr lang="en-US" altLang="en-US" dirty="0"/>
              <a:t>Meal Periods</a:t>
            </a:r>
          </a:p>
        </p:txBody>
      </p:sp>
      <p:sp>
        <p:nvSpPr>
          <p:cNvPr id="9219" name="Rectangle 3"/>
          <p:cNvSpPr>
            <a:spLocks noGrp="1" noChangeArrowheads="1"/>
          </p:cNvSpPr>
          <p:nvPr>
            <p:ph idx="1"/>
          </p:nvPr>
        </p:nvSpPr>
        <p:spPr>
          <a:xfrm>
            <a:off x="228600" y="1850834"/>
            <a:ext cx="8458200" cy="4263526"/>
          </a:xfrm>
        </p:spPr>
        <p:txBody>
          <a:bodyPr/>
          <a:lstStyle/>
          <a:p>
            <a:pPr marL="0" indent="0">
              <a:buNone/>
            </a:pPr>
            <a:r>
              <a:rPr lang="en-US" dirty="0"/>
              <a:t>For Non-Exempt:</a:t>
            </a:r>
          </a:p>
          <a:p>
            <a:pPr marL="0" indent="0">
              <a:spcBef>
                <a:spcPts val="600"/>
              </a:spcBef>
              <a:buNone/>
            </a:pPr>
            <a:r>
              <a:rPr lang="en-US" dirty="0"/>
              <a:t>Meal periods are not counted as hours worked if they are at least 30 minutes long and the employee is relieved from active or inactive duty during the meal period, and the employee is free to leave the premises during the meal. </a:t>
            </a:r>
          </a:p>
          <a:p>
            <a:pPr marL="0" indent="0">
              <a:spcBef>
                <a:spcPts val="600"/>
              </a:spcBef>
              <a:buNone/>
            </a:pPr>
            <a:r>
              <a:rPr lang="en-US" dirty="0"/>
              <a:t>An employee who “works through lunch” is working and that time must be counted as hours worked under the FLSA. </a:t>
            </a:r>
          </a:p>
          <a:p>
            <a:pPr marL="0" indent="0" algn="ctr">
              <a:buNone/>
            </a:pPr>
            <a:r>
              <a:rPr lang="en-US" b="1" dirty="0"/>
              <a:t>Be Careful</a:t>
            </a:r>
            <a:r>
              <a:rPr lang="en-US" dirty="0"/>
              <a:t>!</a:t>
            </a:r>
            <a:endParaRPr lang="en-US" sz="2400" dirty="0"/>
          </a:p>
        </p:txBody>
      </p:sp>
      <p:sp>
        <p:nvSpPr>
          <p:cNvPr id="3" name="Slide Number Placeholder 2">
            <a:extLst>
              <a:ext uri="{FF2B5EF4-FFF2-40B4-BE49-F238E27FC236}">
                <a16:creationId xmlns:a16="http://schemas.microsoft.com/office/drawing/2014/main" id="{50311CA5-E64A-404E-B64B-C79D304ADE54}"/>
              </a:ext>
            </a:extLst>
          </p:cNvPr>
          <p:cNvSpPr>
            <a:spLocks noGrp="1"/>
          </p:cNvSpPr>
          <p:nvPr>
            <p:ph type="sldNum" sz="quarter" idx="12"/>
          </p:nvPr>
        </p:nvSpPr>
        <p:spPr/>
        <p:txBody>
          <a:bodyPr/>
          <a:lstStyle/>
          <a:p>
            <a:fld id="{2A2A6181-BD9D-4EEB-AAD6-40B54AE96A71}" type="slidenum">
              <a:rPr lang="en-US" smtClean="0"/>
              <a:t>134</a:t>
            </a:fld>
            <a:endParaRPr lang="en-US" dirty="0"/>
          </a:p>
        </p:txBody>
      </p:sp>
    </p:spTree>
    <p:extLst>
      <p:ext uri="{BB962C8B-B14F-4D97-AF65-F5344CB8AC3E}">
        <p14:creationId xmlns:p14="http://schemas.microsoft.com/office/powerpoint/2010/main" val="165299580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914400"/>
            <a:ext cx="8686800" cy="533400"/>
          </a:xfrm>
        </p:spPr>
        <p:txBody>
          <a:bodyPr/>
          <a:lstStyle/>
          <a:p>
            <a:pPr eaLnBrk="1" hangingPunct="1"/>
            <a:r>
              <a:rPr lang="en-US" altLang="en-US" dirty="0"/>
              <a:t>Meal Periods </a:t>
            </a:r>
            <a:r>
              <a:rPr lang="en-US" altLang="en-US" sz="2800" dirty="0"/>
              <a:t>cont.</a:t>
            </a:r>
            <a:endParaRPr lang="en-US" altLang="en-US" dirty="0"/>
          </a:p>
        </p:txBody>
      </p:sp>
      <p:sp>
        <p:nvSpPr>
          <p:cNvPr id="9219" name="Rectangle 3"/>
          <p:cNvSpPr>
            <a:spLocks noGrp="1" noChangeArrowheads="1"/>
          </p:cNvSpPr>
          <p:nvPr>
            <p:ph idx="1"/>
          </p:nvPr>
        </p:nvSpPr>
        <p:spPr>
          <a:xfrm>
            <a:off x="228600" y="1553377"/>
            <a:ext cx="8458200" cy="4560983"/>
          </a:xfrm>
        </p:spPr>
        <p:txBody>
          <a:bodyPr/>
          <a:lstStyle/>
          <a:p>
            <a:pPr marL="0" indent="0">
              <a:buNone/>
            </a:pPr>
            <a:r>
              <a:rPr lang="en-US" sz="2200" dirty="0"/>
              <a:t>For Non-Exempt:</a:t>
            </a:r>
          </a:p>
          <a:p>
            <a:pPr marL="0" indent="0">
              <a:spcBef>
                <a:spcPts val="600"/>
              </a:spcBef>
              <a:buNone/>
            </a:pPr>
            <a:r>
              <a:rPr lang="en-US" sz="2200" dirty="0"/>
              <a:t>An employee interrupted in a relieved lunch period is due pay for the entire lunch time – not just the time back on the clock for work. </a:t>
            </a:r>
          </a:p>
          <a:p>
            <a:pPr marL="0" indent="0">
              <a:spcBef>
                <a:spcPts val="600"/>
              </a:spcBef>
              <a:buNone/>
            </a:pPr>
            <a:r>
              <a:rPr lang="en-US" sz="2200" dirty="0"/>
              <a:t>If an employee is required to perform inactive duties, such as monitoring phones or watching the door, the employee’s meal period must be counted as hours worked.  </a:t>
            </a:r>
          </a:p>
          <a:p>
            <a:pPr marL="0" indent="0">
              <a:spcBef>
                <a:spcPts val="1200"/>
              </a:spcBef>
              <a:buNone/>
            </a:pPr>
            <a:r>
              <a:rPr lang="en-US" sz="2200" dirty="0"/>
              <a:t>If called back early – 15 minutes of 30 minutes-how much time is to be paid (if at all)</a:t>
            </a:r>
          </a:p>
          <a:p>
            <a:pPr marL="0" indent="0" algn="ctr">
              <a:buNone/>
            </a:pPr>
            <a:r>
              <a:rPr lang="en-US" b="1" dirty="0"/>
              <a:t>Be Careful</a:t>
            </a:r>
            <a:r>
              <a:rPr lang="en-US" dirty="0"/>
              <a:t>!</a:t>
            </a:r>
            <a:endParaRPr lang="en-US" sz="2400" dirty="0"/>
          </a:p>
        </p:txBody>
      </p:sp>
      <p:sp>
        <p:nvSpPr>
          <p:cNvPr id="3" name="Slide Number Placeholder 2">
            <a:extLst>
              <a:ext uri="{FF2B5EF4-FFF2-40B4-BE49-F238E27FC236}">
                <a16:creationId xmlns:a16="http://schemas.microsoft.com/office/drawing/2014/main" id="{4DB05678-8AAF-41D2-852C-A3336DEDF82F}"/>
              </a:ext>
            </a:extLst>
          </p:cNvPr>
          <p:cNvSpPr>
            <a:spLocks noGrp="1"/>
          </p:cNvSpPr>
          <p:nvPr>
            <p:ph type="sldNum" sz="quarter" idx="12"/>
          </p:nvPr>
        </p:nvSpPr>
        <p:spPr/>
        <p:txBody>
          <a:bodyPr/>
          <a:lstStyle/>
          <a:p>
            <a:fld id="{2A2A6181-BD9D-4EEB-AAD6-40B54AE96A71}" type="slidenum">
              <a:rPr lang="en-US" smtClean="0"/>
              <a:t>135</a:t>
            </a:fld>
            <a:endParaRPr lang="en-US" dirty="0"/>
          </a:p>
        </p:txBody>
      </p:sp>
    </p:spTree>
    <p:extLst>
      <p:ext uri="{BB962C8B-B14F-4D97-AF65-F5344CB8AC3E}">
        <p14:creationId xmlns:p14="http://schemas.microsoft.com/office/powerpoint/2010/main" val="225430024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9429A-6141-40B1-9751-D2F84CAD7427}"/>
              </a:ext>
            </a:extLst>
          </p:cNvPr>
          <p:cNvSpPr>
            <a:spLocks noGrp="1"/>
          </p:cNvSpPr>
          <p:nvPr>
            <p:ph type="title"/>
          </p:nvPr>
        </p:nvSpPr>
        <p:spPr/>
        <p:txBody>
          <a:bodyPr/>
          <a:lstStyle/>
          <a:p>
            <a:r>
              <a:rPr lang="en-US" dirty="0"/>
              <a:t>Calculating the Hourly Rate of Pay</a:t>
            </a:r>
          </a:p>
        </p:txBody>
      </p:sp>
      <p:sp>
        <p:nvSpPr>
          <p:cNvPr id="3" name="Content Placeholder 2">
            <a:extLst>
              <a:ext uri="{FF2B5EF4-FFF2-40B4-BE49-F238E27FC236}">
                <a16:creationId xmlns:a16="http://schemas.microsoft.com/office/drawing/2014/main" id="{CB1C55E1-F887-43F0-9AE9-25562DED528D}"/>
              </a:ext>
            </a:extLst>
          </p:cNvPr>
          <p:cNvSpPr>
            <a:spLocks noGrp="1"/>
          </p:cNvSpPr>
          <p:nvPr>
            <p:ph idx="1"/>
          </p:nvPr>
        </p:nvSpPr>
        <p:spPr/>
        <p:txBody>
          <a:bodyPr/>
          <a:lstStyle/>
          <a:p>
            <a:r>
              <a:rPr lang="en-US" sz="2800" dirty="0"/>
              <a:t>The employee’s “rate of pay” for overtime calculation purposes must consider:</a:t>
            </a:r>
          </a:p>
          <a:p>
            <a:pPr marL="685800" lvl="1" indent="-342900">
              <a:spcBef>
                <a:spcPts val="1200"/>
              </a:spcBef>
              <a:buFont typeface="Wingdings" panose="05000000000000000000" pitchFamily="2" charset="2"/>
              <a:buChar char="Ø"/>
            </a:pPr>
            <a:r>
              <a:rPr lang="en-US" dirty="0"/>
              <a:t>Base rate</a:t>
            </a:r>
          </a:p>
          <a:p>
            <a:pPr marL="685800" lvl="1" indent="-342900">
              <a:buFont typeface="Wingdings" panose="05000000000000000000" pitchFamily="2" charset="2"/>
              <a:buChar char="Ø"/>
            </a:pPr>
            <a:r>
              <a:rPr lang="en-US" dirty="0"/>
              <a:t>Shift differentials</a:t>
            </a:r>
          </a:p>
          <a:p>
            <a:pPr marL="685800" lvl="1" indent="-342900">
              <a:buFont typeface="Wingdings" panose="05000000000000000000" pitchFamily="2" charset="2"/>
              <a:buChar char="Ø"/>
            </a:pPr>
            <a:r>
              <a:rPr lang="en-US" dirty="0"/>
              <a:t>Nondiscretionary incentive or bonus</a:t>
            </a:r>
          </a:p>
        </p:txBody>
      </p:sp>
      <p:sp>
        <p:nvSpPr>
          <p:cNvPr id="5" name="Slide Number Placeholder 4">
            <a:extLst>
              <a:ext uri="{FF2B5EF4-FFF2-40B4-BE49-F238E27FC236}">
                <a16:creationId xmlns:a16="http://schemas.microsoft.com/office/drawing/2014/main" id="{906D4A2C-0E88-4CA0-9AA9-CE5F9CE5B1C1}"/>
              </a:ext>
            </a:extLst>
          </p:cNvPr>
          <p:cNvSpPr>
            <a:spLocks noGrp="1"/>
          </p:cNvSpPr>
          <p:nvPr>
            <p:ph type="sldNum" sz="quarter" idx="12"/>
          </p:nvPr>
        </p:nvSpPr>
        <p:spPr/>
        <p:txBody>
          <a:bodyPr/>
          <a:lstStyle/>
          <a:p>
            <a:fld id="{2A2A6181-BD9D-4EEB-AAD6-40B54AE96A71}" type="slidenum">
              <a:rPr lang="en-US" smtClean="0"/>
              <a:t>136</a:t>
            </a:fld>
            <a:endParaRPr lang="en-US" dirty="0"/>
          </a:p>
        </p:txBody>
      </p:sp>
    </p:spTree>
    <p:extLst>
      <p:ext uri="{BB962C8B-B14F-4D97-AF65-F5344CB8AC3E}">
        <p14:creationId xmlns:p14="http://schemas.microsoft.com/office/powerpoint/2010/main" val="179094921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9429A-6141-40B1-9751-D2F84CAD7427}"/>
              </a:ext>
            </a:extLst>
          </p:cNvPr>
          <p:cNvSpPr>
            <a:spLocks noGrp="1"/>
          </p:cNvSpPr>
          <p:nvPr>
            <p:ph type="title"/>
          </p:nvPr>
        </p:nvSpPr>
        <p:spPr/>
        <p:txBody>
          <a:bodyPr/>
          <a:lstStyle/>
          <a:p>
            <a:r>
              <a:rPr lang="en-US" dirty="0"/>
              <a:t>Calculating the Hourly Rate of Pay </a:t>
            </a:r>
            <a:r>
              <a:rPr lang="en-US" sz="2800" i="1" dirty="0"/>
              <a:t>cont.</a:t>
            </a:r>
            <a:endParaRPr lang="en-US" i="1" dirty="0"/>
          </a:p>
        </p:txBody>
      </p:sp>
      <p:sp>
        <p:nvSpPr>
          <p:cNvPr id="3" name="Content Placeholder 2">
            <a:extLst>
              <a:ext uri="{FF2B5EF4-FFF2-40B4-BE49-F238E27FC236}">
                <a16:creationId xmlns:a16="http://schemas.microsoft.com/office/drawing/2014/main" id="{CB1C55E1-F887-43F0-9AE9-25562DED528D}"/>
              </a:ext>
            </a:extLst>
          </p:cNvPr>
          <p:cNvSpPr>
            <a:spLocks noGrp="1"/>
          </p:cNvSpPr>
          <p:nvPr>
            <p:ph idx="1"/>
          </p:nvPr>
        </p:nvSpPr>
        <p:spPr/>
        <p:txBody>
          <a:bodyPr/>
          <a:lstStyle/>
          <a:p>
            <a:pPr marL="0" indent="0">
              <a:buNone/>
            </a:pPr>
            <a:r>
              <a:rPr lang="en-US" dirty="0"/>
              <a:t>Discretionary incentive/bonus exclusion:</a:t>
            </a:r>
          </a:p>
          <a:p>
            <a:pPr marL="341313" indent="-341313"/>
            <a:r>
              <a:rPr lang="en-US" dirty="0"/>
              <a:t>The employer has the sole discretion, until at or near the end of the period that corresponds to the bonus, to determine the amount of the bonus.  No prior contract, agreement or promise so as to cause employee to expect payment.</a:t>
            </a:r>
          </a:p>
          <a:p>
            <a:pPr marL="341313" indent="-341313"/>
            <a:r>
              <a:rPr lang="en-US" dirty="0"/>
              <a:t>Variable Pay – undefined as to amount, requirements, timing – based on unilateral action of entity.</a:t>
            </a:r>
          </a:p>
        </p:txBody>
      </p:sp>
      <p:sp>
        <p:nvSpPr>
          <p:cNvPr id="5" name="Slide Number Placeholder 4">
            <a:extLst>
              <a:ext uri="{FF2B5EF4-FFF2-40B4-BE49-F238E27FC236}">
                <a16:creationId xmlns:a16="http://schemas.microsoft.com/office/drawing/2014/main" id="{DCC0E99D-9E2D-4A55-A927-48FE748E6178}"/>
              </a:ext>
            </a:extLst>
          </p:cNvPr>
          <p:cNvSpPr>
            <a:spLocks noGrp="1"/>
          </p:cNvSpPr>
          <p:nvPr>
            <p:ph type="sldNum" sz="quarter" idx="12"/>
          </p:nvPr>
        </p:nvSpPr>
        <p:spPr/>
        <p:txBody>
          <a:bodyPr/>
          <a:lstStyle/>
          <a:p>
            <a:fld id="{2A2A6181-BD9D-4EEB-AAD6-40B54AE96A71}" type="slidenum">
              <a:rPr lang="en-US" smtClean="0"/>
              <a:t>137</a:t>
            </a:fld>
            <a:endParaRPr lang="en-US" dirty="0"/>
          </a:p>
        </p:txBody>
      </p:sp>
    </p:spTree>
    <p:extLst>
      <p:ext uri="{BB962C8B-B14F-4D97-AF65-F5344CB8AC3E}">
        <p14:creationId xmlns:p14="http://schemas.microsoft.com/office/powerpoint/2010/main" val="382221940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E7C37-1D8B-4B94-A929-DCAA26EDFF7F}"/>
              </a:ext>
            </a:extLst>
          </p:cNvPr>
          <p:cNvSpPr>
            <a:spLocks noGrp="1"/>
          </p:cNvSpPr>
          <p:nvPr>
            <p:ph type="title"/>
          </p:nvPr>
        </p:nvSpPr>
        <p:spPr/>
        <p:txBody>
          <a:bodyPr/>
          <a:lstStyle/>
          <a:p>
            <a:r>
              <a:rPr lang="en-US" dirty="0"/>
              <a:t>Working Off-the-Clock</a:t>
            </a:r>
          </a:p>
        </p:txBody>
      </p:sp>
      <p:sp>
        <p:nvSpPr>
          <p:cNvPr id="3" name="Content Placeholder 2">
            <a:extLst>
              <a:ext uri="{FF2B5EF4-FFF2-40B4-BE49-F238E27FC236}">
                <a16:creationId xmlns:a16="http://schemas.microsoft.com/office/drawing/2014/main" id="{346D057A-D586-4BA0-8694-92DBC56DBA76}"/>
              </a:ext>
            </a:extLst>
          </p:cNvPr>
          <p:cNvSpPr>
            <a:spLocks noGrp="1"/>
          </p:cNvSpPr>
          <p:nvPr>
            <p:ph idx="1"/>
          </p:nvPr>
        </p:nvSpPr>
        <p:spPr>
          <a:xfrm>
            <a:off x="628815" y="2247441"/>
            <a:ext cx="7886372" cy="3879984"/>
          </a:xfrm>
        </p:spPr>
        <p:txBody>
          <a:bodyPr/>
          <a:lstStyle/>
          <a:p>
            <a:r>
              <a:rPr lang="en-US" sz="2800" dirty="0"/>
              <a:t>Significant compliance issue:  Communicate Prohibition!</a:t>
            </a:r>
          </a:p>
          <a:p>
            <a:r>
              <a:rPr lang="en-US" sz="2800" dirty="0"/>
              <a:t>Discipline for noncompliance – but pay for the time.</a:t>
            </a:r>
          </a:p>
          <a:p>
            <a:r>
              <a:rPr lang="en-US" sz="2800" dirty="0"/>
              <a:t>“prep” time to work is compensable – volunteering is </a:t>
            </a:r>
            <a:r>
              <a:rPr lang="en-US" sz="2800" u="sng"/>
              <a:t>not</a:t>
            </a:r>
            <a:r>
              <a:rPr lang="en-US" sz="2800"/>
              <a:t> an </a:t>
            </a:r>
            <a:r>
              <a:rPr lang="en-US" sz="2800" dirty="0"/>
              <a:t>excuse.</a:t>
            </a:r>
          </a:p>
        </p:txBody>
      </p:sp>
      <p:sp>
        <p:nvSpPr>
          <p:cNvPr id="5" name="Slide Number Placeholder 4">
            <a:extLst>
              <a:ext uri="{FF2B5EF4-FFF2-40B4-BE49-F238E27FC236}">
                <a16:creationId xmlns:a16="http://schemas.microsoft.com/office/drawing/2014/main" id="{1E5F71E6-FDF4-4C3E-9366-CE61B4A79805}"/>
              </a:ext>
            </a:extLst>
          </p:cNvPr>
          <p:cNvSpPr>
            <a:spLocks noGrp="1"/>
          </p:cNvSpPr>
          <p:nvPr>
            <p:ph type="sldNum" sz="quarter" idx="12"/>
          </p:nvPr>
        </p:nvSpPr>
        <p:spPr/>
        <p:txBody>
          <a:bodyPr/>
          <a:lstStyle/>
          <a:p>
            <a:fld id="{2A2A6181-BD9D-4EEB-AAD6-40B54AE96A71}" type="slidenum">
              <a:rPr lang="en-US" smtClean="0"/>
              <a:t>138</a:t>
            </a:fld>
            <a:endParaRPr lang="en-US" dirty="0"/>
          </a:p>
        </p:txBody>
      </p:sp>
    </p:spTree>
    <p:extLst>
      <p:ext uri="{BB962C8B-B14F-4D97-AF65-F5344CB8AC3E}">
        <p14:creationId xmlns:p14="http://schemas.microsoft.com/office/powerpoint/2010/main" val="383260832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1FB0-B5A4-46BE-97F5-C1F691090488}"/>
              </a:ext>
            </a:extLst>
          </p:cNvPr>
          <p:cNvSpPr>
            <a:spLocks noGrp="1"/>
          </p:cNvSpPr>
          <p:nvPr>
            <p:ph type="title"/>
          </p:nvPr>
        </p:nvSpPr>
        <p:spPr>
          <a:xfrm>
            <a:off x="628651" y="907215"/>
            <a:ext cx="7886700" cy="782437"/>
          </a:xfrm>
        </p:spPr>
        <p:txBody>
          <a:bodyPr/>
          <a:lstStyle/>
          <a:p>
            <a:r>
              <a:rPr lang="en-US" dirty="0"/>
              <a:t>Best Practices</a:t>
            </a:r>
          </a:p>
        </p:txBody>
      </p:sp>
      <p:sp>
        <p:nvSpPr>
          <p:cNvPr id="3" name="Content Placeholder 2">
            <a:extLst>
              <a:ext uri="{FF2B5EF4-FFF2-40B4-BE49-F238E27FC236}">
                <a16:creationId xmlns:a16="http://schemas.microsoft.com/office/drawing/2014/main" id="{A1DA9422-85C8-41AE-9E2F-C71076453C19}"/>
              </a:ext>
            </a:extLst>
          </p:cNvPr>
          <p:cNvSpPr>
            <a:spLocks noGrp="1"/>
          </p:cNvSpPr>
          <p:nvPr>
            <p:ph idx="1"/>
          </p:nvPr>
        </p:nvSpPr>
        <p:spPr>
          <a:xfrm>
            <a:off x="628815" y="1928190"/>
            <a:ext cx="7886372" cy="4199235"/>
          </a:xfrm>
        </p:spPr>
        <p:txBody>
          <a:bodyPr/>
          <a:lstStyle/>
          <a:p>
            <a:pPr marL="457200" indent="-457200">
              <a:buFont typeface="+mj-lt"/>
              <a:buAutoNum type="arabicPeriod"/>
            </a:pPr>
            <a:r>
              <a:rPr lang="en-US" dirty="0"/>
              <a:t>Evaluate incentive plans to determine inclusion of the award in “base pay.”</a:t>
            </a:r>
          </a:p>
          <a:p>
            <a:pPr marL="457200" indent="-457200">
              <a:spcBef>
                <a:spcPts val="600"/>
              </a:spcBef>
              <a:buFont typeface="+mj-lt"/>
              <a:buAutoNum type="arabicPeriod"/>
            </a:pPr>
            <a:r>
              <a:rPr lang="en-US" dirty="0"/>
              <a:t>Evaluate employment status classification and determine prospective changes needed.</a:t>
            </a:r>
          </a:p>
          <a:p>
            <a:pPr marL="457200" indent="-457200">
              <a:spcBef>
                <a:spcPts val="600"/>
              </a:spcBef>
              <a:buFont typeface="+mj-lt"/>
              <a:buAutoNum type="arabicPeriod"/>
            </a:pPr>
            <a:r>
              <a:rPr lang="en-US" dirty="0"/>
              <a:t>Employee time recording – punch-in/out; breaks/lunch periods; on-call.</a:t>
            </a:r>
          </a:p>
          <a:p>
            <a:pPr marL="457200" indent="-457200">
              <a:spcBef>
                <a:spcPts val="600"/>
              </a:spcBef>
              <a:buFont typeface="+mj-lt"/>
              <a:buAutoNum type="arabicPeriod"/>
            </a:pPr>
            <a:r>
              <a:rPr lang="en-US" dirty="0"/>
              <a:t>Time recording practices – biometric; early punch-in; security vs. production time keeping.</a:t>
            </a:r>
          </a:p>
          <a:p>
            <a:pPr marL="457200" indent="-457200">
              <a:spcBef>
                <a:spcPts val="600"/>
              </a:spcBef>
              <a:buFont typeface="+mj-lt"/>
              <a:buAutoNum type="arabicPeriod"/>
            </a:pPr>
            <a:r>
              <a:rPr lang="en-US" dirty="0"/>
              <a:t>Record retention for payroll data.</a:t>
            </a:r>
          </a:p>
          <a:p>
            <a:pPr marL="457200" indent="-457200">
              <a:buFont typeface="+mj-lt"/>
              <a:buAutoNum type="arabicPeriod"/>
            </a:pPr>
            <a:endParaRPr lang="en-US" dirty="0"/>
          </a:p>
        </p:txBody>
      </p:sp>
      <p:sp>
        <p:nvSpPr>
          <p:cNvPr id="5" name="Slide Number Placeholder 4">
            <a:extLst>
              <a:ext uri="{FF2B5EF4-FFF2-40B4-BE49-F238E27FC236}">
                <a16:creationId xmlns:a16="http://schemas.microsoft.com/office/drawing/2014/main" id="{D230DCA9-A38B-4723-843F-2215E97F1FAE}"/>
              </a:ext>
            </a:extLst>
          </p:cNvPr>
          <p:cNvSpPr>
            <a:spLocks noGrp="1"/>
          </p:cNvSpPr>
          <p:nvPr>
            <p:ph type="sldNum" sz="quarter" idx="12"/>
          </p:nvPr>
        </p:nvSpPr>
        <p:spPr/>
        <p:txBody>
          <a:bodyPr/>
          <a:lstStyle/>
          <a:p>
            <a:fld id="{2A2A6181-BD9D-4EEB-AAD6-40B54AE96A71}" type="slidenum">
              <a:rPr lang="en-US" smtClean="0"/>
              <a:t>139</a:t>
            </a:fld>
            <a:endParaRPr lang="en-US" dirty="0"/>
          </a:p>
        </p:txBody>
      </p:sp>
    </p:spTree>
    <p:extLst>
      <p:ext uri="{BB962C8B-B14F-4D97-AF65-F5344CB8AC3E}">
        <p14:creationId xmlns:p14="http://schemas.microsoft.com/office/powerpoint/2010/main" val="225996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610600" cy="762000"/>
          </a:xfrm>
        </p:spPr>
        <p:txBody>
          <a:bodyPr/>
          <a:lstStyle/>
          <a:p>
            <a:r>
              <a:rPr lang="en-US" sz="3400" b="1" dirty="0"/>
              <a:t>Contributing to a Respectful Workplace</a:t>
            </a:r>
          </a:p>
        </p:txBody>
      </p:sp>
      <p:sp>
        <p:nvSpPr>
          <p:cNvPr id="3" name="Content Placeholder 2"/>
          <p:cNvSpPr>
            <a:spLocks noGrp="1"/>
          </p:cNvSpPr>
          <p:nvPr>
            <p:ph idx="1"/>
          </p:nvPr>
        </p:nvSpPr>
        <p:spPr>
          <a:xfrm>
            <a:off x="152400" y="1676400"/>
            <a:ext cx="8839200" cy="4287672"/>
          </a:xfrm>
        </p:spPr>
        <p:txBody>
          <a:bodyPr/>
          <a:lstStyle/>
          <a:p>
            <a:pPr>
              <a:spcBef>
                <a:spcPts val="600"/>
              </a:spcBef>
            </a:pPr>
            <a:r>
              <a:rPr lang="en-US" sz="2400" dirty="0"/>
              <a:t>Goal is that all communications are respectful, productive communications</a:t>
            </a:r>
          </a:p>
          <a:p>
            <a:pPr>
              <a:spcBef>
                <a:spcPts val="600"/>
              </a:spcBef>
            </a:pPr>
            <a:r>
              <a:rPr lang="en-US" sz="2400" dirty="0"/>
              <a:t>Feel empowered to constructively address inappropriate statements</a:t>
            </a:r>
          </a:p>
          <a:p>
            <a:pPr>
              <a:spcBef>
                <a:spcPts val="600"/>
              </a:spcBef>
            </a:pPr>
            <a:r>
              <a:rPr lang="en-US" sz="2400" dirty="0"/>
              <a:t>Be aware of a colleague’s discomfort</a:t>
            </a:r>
          </a:p>
          <a:p>
            <a:pPr>
              <a:spcBef>
                <a:spcPts val="600"/>
              </a:spcBef>
            </a:pPr>
            <a:r>
              <a:rPr lang="en-US" sz="2400" dirty="0"/>
              <a:t>Support colleagues, using a step-up/speak-up model</a:t>
            </a:r>
          </a:p>
          <a:p>
            <a:pPr marL="0" indent="0">
              <a:spcBef>
                <a:spcPts val="600"/>
              </a:spcBef>
              <a:buNone/>
            </a:pPr>
            <a:endParaRPr lang="en-US" sz="2400" b="1" u="sng" dirty="0"/>
          </a:p>
          <a:p>
            <a:pPr marL="0" indent="0">
              <a:spcBef>
                <a:spcPts val="600"/>
              </a:spcBef>
              <a:buNone/>
            </a:pPr>
            <a:r>
              <a:rPr lang="en-US" sz="2400" b="1" u="sng" dirty="0"/>
              <a:t>Goal</a:t>
            </a:r>
            <a:r>
              <a:rPr lang="en-US" sz="2400" dirty="0"/>
              <a:t>: Take bias and prejudgment out of the task of work</a:t>
            </a:r>
          </a:p>
        </p:txBody>
      </p:sp>
      <p:sp>
        <p:nvSpPr>
          <p:cNvPr id="6" name="Slide Number Placeholder 5">
            <a:extLst>
              <a:ext uri="{FF2B5EF4-FFF2-40B4-BE49-F238E27FC236}">
                <a16:creationId xmlns:a16="http://schemas.microsoft.com/office/drawing/2014/main" id="{7C178303-CD4B-4701-B02D-77B4C1B59962}"/>
              </a:ext>
            </a:extLst>
          </p:cNvPr>
          <p:cNvSpPr>
            <a:spLocks noGrp="1"/>
          </p:cNvSpPr>
          <p:nvPr>
            <p:ph type="sldNum" sz="quarter" idx="12"/>
          </p:nvPr>
        </p:nvSpPr>
        <p:spPr/>
        <p:txBody>
          <a:bodyPr/>
          <a:lstStyle/>
          <a:p>
            <a:fld id="{2A2A6181-BD9D-4EEB-AAD6-40B54AE96A71}" type="slidenum">
              <a:rPr lang="en-US" smtClean="0"/>
              <a:t>14</a:t>
            </a:fld>
            <a:endParaRPr lang="en-US" dirty="0"/>
          </a:p>
        </p:txBody>
      </p:sp>
    </p:spTree>
    <p:extLst>
      <p:ext uri="{BB962C8B-B14F-4D97-AF65-F5344CB8AC3E}">
        <p14:creationId xmlns:p14="http://schemas.microsoft.com/office/powerpoint/2010/main" val="131589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58B29-7412-4ADF-9941-5D0526E6416D}"/>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B216502D-22E4-42DA-BE7D-BF1358FB176B}"/>
              </a:ext>
            </a:extLst>
          </p:cNvPr>
          <p:cNvSpPr>
            <a:spLocks noGrp="1"/>
          </p:cNvSpPr>
          <p:nvPr>
            <p:ph idx="1"/>
          </p:nvPr>
        </p:nvSpPr>
        <p:spPr>
          <a:xfrm>
            <a:off x="628815" y="2033014"/>
            <a:ext cx="7886372" cy="3365251"/>
          </a:xfrm>
        </p:spPr>
        <p:txBody>
          <a:bodyPr/>
          <a:lstStyle/>
          <a:p>
            <a:pPr marL="0" indent="0">
              <a:buNone/>
            </a:pPr>
            <a:endParaRPr lang="en-US" dirty="0"/>
          </a:p>
          <a:p>
            <a:pPr marL="0" indent="0">
              <a:buNone/>
            </a:pPr>
            <a:endParaRPr lang="en-US" dirty="0"/>
          </a:p>
          <a:p>
            <a:pPr marL="0" indent="0" algn="ctr">
              <a:buNone/>
            </a:pPr>
            <a:r>
              <a:rPr lang="en-US" sz="3200" b="1" dirty="0"/>
              <a:t>9) Employment Discrimination</a:t>
            </a:r>
          </a:p>
        </p:txBody>
      </p:sp>
      <p:sp>
        <p:nvSpPr>
          <p:cNvPr id="5" name="Slide Number Placeholder 4">
            <a:extLst>
              <a:ext uri="{FF2B5EF4-FFF2-40B4-BE49-F238E27FC236}">
                <a16:creationId xmlns:a16="http://schemas.microsoft.com/office/drawing/2014/main" id="{B0EACF74-8037-4E41-A2A2-93A0BB3EC055}"/>
              </a:ext>
            </a:extLst>
          </p:cNvPr>
          <p:cNvSpPr>
            <a:spLocks noGrp="1"/>
          </p:cNvSpPr>
          <p:nvPr>
            <p:ph type="sldNum" sz="quarter" idx="12"/>
          </p:nvPr>
        </p:nvSpPr>
        <p:spPr/>
        <p:txBody>
          <a:bodyPr/>
          <a:lstStyle/>
          <a:p>
            <a:fld id="{2A2A6181-BD9D-4EEB-AAD6-40B54AE96A71}" type="slidenum">
              <a:rPr lang="en-US" smtClean="0"/>
              <a:t>140</a:t>
            </a:fld>
            <a:endParaRPr lang="en-US" dirty="0"/>
          </a:p>
        </p:txBody>
      </p:sp>
    </p:spTree>
    <p:extLst>
      <p:ext uri="{BB962C8B-B14F-4D97-AF65-F5344CB8AC3E}">
        <p14:creationId xmlns:p14="http://schemas.microsoft.com/office/powerpoint/2010/main" val="7201068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Title VII of the Civil Rights Act of 1964 – What does the law protect?</a:t>
            </a:r>
          </a:p>
        </p:txBody>
      </p:sp>
      <p:sp>
        <p:nvSpPr>
          <p:cNvPr id="3" name="Content Placeholder 2"/>
          <p:cNvSpPr>
            <a:spLocks noGrp="1"/>
          </p:cNvSpPr>
          <p:nvPr>
            <p:ph sz="quarter" idx="1"/>
          </p:nvPr>
        </p:nvSpPr>
        <p:spPr>
          <a:xfrm>
            <a:off x="914400" y="2115238"/>
            <a:ext cx="7772400" cy="3904561"/>
          </a:xfrm>
        </p:spPr>
        <p:txBody>
          <a:bodyPr>
            <a:normAutofit/>
          </a:bodyPr>
          <a:lstStyle/>
          <a:p>
            <a:pPr marL="0" indent="0">
              <a:buNone/>
            </a:pPr>
            <a:r>
              <a:rPr lang="en-US" sz="3000" dirty="0"/>
              <a:t>Prohibits discrimination because of a person’s race, color, sex, religion or national origin</a:t>
            </a:r>
          </a:p>
          <a:p>
            <a:pPr marL="573088" lvl="1" indent="-230188">
              <a:buFont typeface="Wingdings" panose="05000000000000000000" pitchFamily="2" charset="2"/>
              <a:buChar char="§"/>
            </a:pPr>
            <a:r>
              <a:rPr lang="en-US" sz="2800" dirty="0"/>
              <a:t>Applies to hiring, firing and terms and conditions of employment</a:t>
            </a:r>
          </a:p>
          <a:p>
            <a:pPr marL="573088" lvl="1" indent="-230188">
              <a:buFont typeface="Wingdings" panose="05000000000000000000" pitchFamily="2" charset="2"/>
              <a:buChar char="§"/>
            </a:pPr>
            <a:r>
              <a:rPr lang="en-US" sz="2800" dirty="0"/>
              <a:t>Applies to policies, criteria and hiring practices that have a disparate impact on minorities or women may be unlawful unless job-related</a:t>
            </a:r>
          </a:p>
        </p:txBody>
      </p:sp>
      <p:sp>
        <p:nvSpPr>
          <p:cNvPr id="5" name="Slide Number Placeholder 4">
            <a:extLst>
              <a:ext uri="{FF2B5EF4-FFF2-40B4-BE49-F238E27FC236}">
                <a16:creationId xmlns:a16="http://schemas.microsoft.com/office/drawing/2014/main" id="{49DAC6F6-56F9-46CD-A079-B9D59A4E828E}"/>
              </a:ext>
            </a:extLst>
          </p:cNvPr>
          <p:cNvSpPr>
            <a:spLocks noGrp="1"/>
          </p:cNvSpPr>
          <p:nvPr>
            <p:ph type="sldNum" sz="quarter" idx="12"/>
          </p:nvPr>
        </p:nvSpPr>
        <p:spPr/>
        <p:txBody>
          <a:bodyPr/>
          <a:lstStyle/>
          <a:p>
            <a:fld id="{2A2A6181-BD9D-4EEB-AAD6-40B54AE96A71}" type="slidenum">
              <a:rPr lang="en-US" smtClean="0"/>
              <a:t>141</a:t>
            </a:fld>
            <a:endParaRPr lang="en-US" dirty="0"/>
          </a:p>
        </p:txBody>
      </p:sp>
    </p:spTree>
    <p:extLst>
      <p:ext uri="{BB962C8B-B14F-4D97-AF65-F5344CB8AC3E}">
        <p14:creationId xmlns:p14="http://schemas.microsoft.com/office/powerpoint/2010/main" val="87013151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907215"/>
            <a:ext cx="7886700" cy="866501"/>
          </a:xfrm>
        </p:spPr>
        <p:txBody>
          <a:bodyPr>
            <a:normAutofit fontScale="90000"/>
          </a:bodyPr>
          <a:lstStyle/>
          <a:p>
            <a:r>
              <a:rPr lang="en-US" sz="3600" dirty="0"/>
              <a:t>Title VII of the Civil Rights Act of 1964 – </a:t>
            </a:r>
            <a:br>
              <a:rPr lang="en-US" sz="3600" dirty="0"/>
            </a:br>
            <a:r>
              <a:rPr lang="en-US" sz="3600" dirty="0"/>
              <a:t>What does the law protect?</a:t>
            </a:r>
            <a:endParaRPr lang="en-US" dirty="0"/>
          </a:p>
        </p:txBody>
      </p:sp>
      <p:sp>
        <p:nvSpPr>
          <p:cNvPr id="3" name="Content Placeholder 2"/>
          <p:cNvSpPr>
            <a:spLocks noGrp="1"/>
          </p:cNvSpPr>
          <p:nvPr>
            <p:ph sz="quarter" idx="1"/>
          </p:nvPr>
        </p:nvSpPr>
        <p:spPr>
          <a:xfrm>
            <a:off x="457200" y="1961002"/>
            <a:ext cx="8229600" cy="4058797"/>
          </a:xfrm>
        </p:spPr>
        <p:txBody>
          <a:bodyPr>
            <a:normAutofit fontScale="85000" lnSpcReduction="20000"/>
          </a:bodyPr>
          <a:lstStyle/>
          <a:p>
            <a:r>
              <a:rPr lang="en-US" sz="3000" dirty="0"/>
              <a:t>Religious Discrimination	</a:t>
            </a:r>
          </a:p>
          <a:p>
            <a:pPr marL="573088" lvl="1" indent="-230188">
              <a:buFont typeface="Wingdings" panose="05000000000000000000" pitchFamily="2" charset="2"/>
              <a:buChar char="§"/>
            </a:pPr>
            <a:r>
              <a:rPr lang="en-US" sz="2600" dirty="0"/>
              <a:t> Religion Defined</a:t>
            </a:r>
            <a:r>
              <a:rPr lang="en-US" dirty="0"/>
              <a:t>:</a:t>
            </a:r>
          </a:p>
          <a:p>
            <a:pPr marL="1028700" lvl="2" indent="-342900">
              <a:buFont typeface="Courier New" panose="02070309020205020404" pitchFamily="49" charset="0"/>
              <a:buChar char="o"/>
            </a:pPr>
            <a:r>
              <a:rPr lang="en-US" sz="2400" dirty="0"/>
              <a:t>Includes traditional, organized religions</a:t>
            </a:r>
          </a:p>
          <a:p>
            <a:pPr marL="1028700" lvl="2" indent="-342900">
              <a:buFont typeface="Courier New" panose="02070309020205020404" pitchFamily="49" charset="0"/>
              <a:buChar char="o"/>
            </a:pPr>
            <a:r>
              <a:rPr lang="en-US" sz="2400" dirty="0"/>
              <a:t>Includes religious beliefs that are new, uncommon, not part of a formal church or sect, only subscribed to by a small number of people, or that seem illogical or unreasonable to others</a:t>
            </a:r>
          </a:p>
          <a:p>
            <a:pPr marL="573088" lvl="1" indent="-230188">
              <a:buFont typeface="Wingdings" panose="05000000000000000000" pitchFamily="2" charset="2"/>
              <a:buChar char="§"/>
            </a:pPr>
            <a:r>
              <a:rPr lang="en-US" sz="2600" dirty="0"/>
              <a:t>A belief is “religious” for Title VII purposes if it is “‘religious’ in the person’s own scheme of things,”</a:t>
            </a:r>
            <a:r>
              <a:rPr lang="en-US" sz="2600" baseline="30000" dirty="0"/>
              <a:t> </a:t>
            </a:r>
          </a:p>
          <a:p>
            <a:pPr marL="1028700" lvl="2" indent="-342900">
              <a:buFont typeface="Courier New" panose="02070309020205020404" pitchFamily="49" charset="0"/>
              <a:buChar char="o"/>
            </a:pPr>
            <a:r>
              <a:rPr lang="en-US" sz="2400" dirty="0"/>
              <a:t>i.e., it is “a sincere and meaningful belief that occupies in the life of its possessor a place parallel to that filled by … God.”</a:t>
            </a:r>
          </a:p>
          <a:p>
            <a:pPr marL="573088" lvl="1" indent="-230188">
              <a:buFont typeface="Wingdings" panose="05000000000000000000" pitchFamily="2" charset="2"/>
              <a:buChar char="§"/>
            </a:pPr>
            <a:r>
              <a:rPr lang="en-US" sz="2600" dirty="0"/>
              <a:t>Employer must refrain from discriminating on the basis of an individual’s religious beliefs</a:t>
            </a:r>
          </a:p>
          <a:p>
            <a:pPr marL="573088" lvl="1" indent="-230188">
              <a:buFont typeface="Wingdings" panose="05000000000000000000" pitchFamily="2" charset="2"/>
              <a:buChar char="§"/>
            </a:pPr>
            <a:r>
              <a:rPr lang="en-US" sz="2600" dirty="0"/>
              <a:t>Reasonable accommodation requirement absent undue hardship</a:t>
            </a:r>
          </a:p>
        </p:txBody>
      </p:sp>
      <p:sp>
        <p:nvSpPr>
          <p:cNvPr id="5" name="Slide Number Placeholder 4">
            <a:extLst>
              <a:ext uri="{FF2B5EF4-FFF2-40B4-BE49-F238E27FC236}">
                <a16:creationId xmlns:a16="http://schemas.microsoft.com/office/drawing/2014/main" id="{FA9DA2F3-6922-4B3C-B19B-3646AC5B7D00}"/>
              </a:ext>
            </a:extLst>
          </p:cNvPr>
          <p:cNvSpPr>
            <a:spLocks noGrp="1"/>
          </p:cNvSpPr>
          <p:nvPr>
            <p:ph type="sldNum" sz="quarter" idx="12"/>
          </p:nvPr>
        </p:nvSpPr>
        <p:spPr/>
        <p:txBody>
          <a:bodyPr/>
          <a:lstStyle/>
          <a:p>
            <a:fld id="{2A2A6181-BD9D-4EEB-AAD6-40B54AE96A71}" type="slidenum">
              <a:rPr lang="en-US" smtClean="0"/>
              <a:t>142</a:t>
            </a:fld>
            <a:endParaRPr lang="en-US" dirty="0"/>
          </a:p>
        </p:txBody>
      </p:sp>
    </p:spTree>
    <p:extLst>
      <p:ext uri="{BB962C8B-B14F-4D97-AF65-F5344CB8AC3E}">
        <p14:creationId xmlns:p14="http://schemas.microsoft.com/office/powerpoint/2010/main" val="169313523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907215"/>
            <a:ext cx="7886700" cy="769185"/>
          </a:xfrm>
        </p:spPr>
        <p:txBody>
          <a:bodyPr>
            <a:normAutofit/>
          </a:bodyPr>
          <a:lstStyle/>
          <a:p>
            <a:r>
              <a:rPr lang="en-US" sz="3600" dirty="0"/>
              <a:t>Pregnancy Discrimination Act </a:t>
            </a:r>
          </a:p>
        </p:txBody>
      </p:sp>
      <p:sp>
        <p:nvSpPr>
          <p:cNvPr id="3" name="Content Placeholder 2"/>
          <p:cNvSpPr>
            <a:spLocks noGrp="1"/>
          </p:cNvSpPr>
          <p:nvPr>
            <p:ph sz="quarter" idx="1"/>
          </p:nvPr>
        </p:nvSpPr>
        <p:spPr>
          <a:xfrm>
            <a:off x="429658" y="2159306"/>
            <a:ext cx="8257142" cy="3860494"/>
          </a:xfrm>
        </p:spPr>
        <p:txBody>
          <a:bodyPr>
            <a:normAutofit/>
          </a:bodyPr>
          <a:lstStyle/>
          <a:p>
            <a:pPr marL="0" indent="0">
              <a:buNone/>
            </a:pPr>
            <a:r>
              <a:rPr lang="en-US" sz="3600" dirty="0"/>
              <a:t>Title VII amended to protect against pregnancy-based discrimination</a:t>
            </a:r>
          </a:p>
          <a:p>
            <a:pPr marL="682625" lvl="1" indent="-220663">
              <a:buFont typeface="Wingdings" panose="05000000000000000000" pitchFamily="2" charset="2"/>
              <a:buChar char="§"/>
            </a:pPr>
            <a:r>
              <a:rPr lang="en-US" sz="3400" dirty="0"/>
              <a:t>Pregnancy</a:t>
            </a:r>
          </a:p>
          <a:p>
            <a:pPr marL="682625" lvl="1" indent="-220663">
              <a:buFont typeface="Wingdings" panose="05000000000000000000" pitchFamily="2" charset="2"/>
              <a:buChar char="§"/>
            </a:pPr>
            <a:r>
              <a:rPr lang="en-US" sz="3400" dirty="0"/>
              <a:t>Childbirth</a:t>
            </a:r>
          </a:p>
          <a:p>
            <a:pPr marL="682625" lvl="1" indent="-220663">
              <a:buFont typeface="Wingdings" panose="05000000000000000000" pitchFamily="2" charset="2"/>
              <a:buChar char="§"/>
            </a:pPr>
            <a:r>
              <a:rPr lang="en-US" sz="3400" dirty="0"/>
              <a:t>Related medical condition (treated the same as a temporary illness or condition)</a:t>
            </a:r>
          </a:p>
        </p:txBody>
      </p:sp>
      <p:sp>
        <p:nvSpPr>
          <p:cNvPr id="5" name="Slide Number Placeholder 4">
            <a:extLst>
              <a:ext uri="{FF2B5EF4-FFF2-40B4-BE49-F238E27FC236}">
                <a16:creationId xmlns:a16="http://schemas.microsoft.com/office/drawing/2014/main" id="{C641AC63-0344-4E8A-A066-7C1487C70129}"/>
              </a:ext>
            </a:extLst>
          </p:cNvPr>
          <p:cNvSpPr>
            <a:spLocks noGrp="1"/>
          </p:cNvSpPr>
          <p:nvPr>
            <p:ph type="sldNum" sz="quarter" idx="12"/>
          </p:nvPr>
        </p:nvSpPr>
        <p:spPr/>
        <p:txBody>
          <a:bodyPr/>
          <a:lstStyle/>
          <a:p>
            <a:fld id="{2A2A6181-BD9D-4EEB-AAD6-40B54AE96A71}" type="slidenum">
              <a:rPr lang="en-US" smtClean="0"/>
              <a:t>143</a:t>
            </a:fld>
            <a:endParaRPr lang="en-US" dirty="0"/>
          </a:p>
        </p:txBody>
      </p:sp>
    </p:spTree>
    <p:extLst>
      <p:ext uri="{BB962C8B-B14F-4D97-AF65-F5344CB8AC3E}">
        <p14:creationId xmlns:p14="http://schemas.microsoft.com/office/powerpoint/2010/main" val="62053823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907215"/>
            <a:ext cx="7886700" cy="845385"/>
          </a:xfrm>
        </p:spPr>
        <p:txBody>
          <a:bodyPr>
            <a:normAutofit/>
          </a:bodyPr>
          <a:lstStyle/>
          <a:p>
            <a:r>
              <a:rPr lang="en-US" sz="3600" dirty="0"/>
              <a:t>Americans with Disabilities Act 1990</a:t>
            </a:r>
          </a:p>
        </p:txBody>
      </p:sp>
      <p:sp>
        <p:nvSpPr>
          <p:cNvPr id="3" name="Content Placeholder 2"/>
          <p:cNvSpPr>
            <a:spLocks noGrp="1"/>
          </p:cNvSpPr>
          <p:nvPr>
            <p:ph sz="quarter" idx="1"/>
          </p:nvPr>
        </p:nvSpPr>
        <p:spPr>
          <a:xfrm>
            <a:off x="418641" y="1752600"/>
            <a:ext cx="8268159" cy="4267200"/>
          </a:xfrm>
        </p:spPr>
        <p:txBody>
          <a:bodyPr>
            <a:normAutofit/>
          </a:bodyPr>
          <a:lstStyle/>
          <a:p>
            <a:pPr>
              <a:spcBef>
                <a:spcPts val="600"/>
              </a:spcBef>
            </a:pPr>
            <a:r>
              <a:rPr lang="en-US" sz="2800" dirty="0"/>
              <a:t>Prohibits discrimination based on physical or mental impairment</a:t>
            </a:r>
          </a:p>
          <a:p>
            <a:pPr>
              <a:spcBef>
                <a:spcPts val="600"/>
              </a:spcBef>
            </a:pPr>
            <a:r>
              <a:rPr lang="en-US" sz="2800" dirty="0"/>
              <a:t>Requires reasonable accommodations for qualifying individuals with disabilities</a:t>
            </a:r>
          </a:p>
          <a:p>
            <a:pPr marL="682625" lvl="1" indent="-220663">
              <a:spcBef>
                <a:spcPts val="600"/>
              </a:spcBef>
              <a:buFont typeface="Wingdings" panose="05000000000000000000" pitchFamily="2" charset="2"/>
              <a:buChar char="§"/>
            </a:pPr>
            <a:r>
              <a:rPr lang="en-US" dirty="0"/>
              <a:t>A person with a disability is someone with a physical or mental impairment that substantially limits one or more major life activities or one who has a record of, or is regarded as, having such an impairment</a:t>
            </a:r>
          </a:p>
        </p:txBody>
      </p:sp>
      <p:sp>
        <p:nvSpPr>
          <p:cNvPr id="5" name="Slide Number Placeholder 4">
            <a:extLst>
              <a:ext uri="{FF2B5EF4-FFF2-40B4-BE49-F238E27FC236}">
                <a16:creationId xmlns:a16="http://schemas.microsoft.com/office/drawing/2014/main" id="{26B2787F-5114-4E14-A290-49DD49102B7B}"/>
              </a:ext>
            </a:extLst>
          </p:cNvPr>
          <p:cNvSpPr>
            <a:spLocks noGrp="1"/>
          </p:cNvSpPr>
          <p:nvPr>
            <p:ph type="sldNum" sz="quarter" idx="12"/>
          </p:nvPr>
        </p:nvSpPr>
        <p:spPr/>
        <p:txBody>
          <a:bodyPr/>
          <a:lstStyle/>
          <a:p>
            <a:fld id="{2A2A6181-BD9D-4EEB-AAD6-40B54AE96A71}" type="slidenum">
              <a:rPr lang="en-US" smtClean="0"/>
              <a:t>144</a:t>
            </a:fld>
            <a:endParaRPr lang="en-US" dirty="0"/>
          </a:p>
        </p:txBody>
      </p:sp>
    </p:spTree>
    <p:extLst>
      <p:ext uri="{BB962C8B-B14F-4D97-AF65-F5344CB8AC3E}">
        <p14:creationId xmlns:p14="http://schemas.microsoft.com/office/powerpoint/2010/main" val="114117195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838201"/>
            <a:ext cx="7886700" cy="1255004"/>
          </a:xfrm>
        </p:spPr>
        <p:txBody>
          <a:bodyPr>
            <a:normAutofit/>
          </a:bodyPr>
          <a:lstStyle/>
          <a:p>
            <a:r>
              <a:rPr lang="en-US" sz="3600" dirty="0"/>
              <a:t>Age Discrimination in </a:t>
            </a:r>
            <a:br>
              <a:rPr lang="en-US" sz="3600" dirty="0"/>
            </a:br>
            <a:r>
              <a:rPr lang="en-US" sz="3600" dirty="0"/>
              <a:t>Employment Act of 1967</a:t>
            </a:r>
          </a:p>
        </p:txBody>
      </p:sp>
      <p:sp>
        <p:nvSpPr>
          <p:cNvPr id="3" name="Content Placeholder 2"/>
          <p:cNvSpPr>
            <a:spLocks noGrp="1"/>
          </p:cNvSpPr>
          <p:nvPr>
            <p:ph sz="quarter" idx="1"/>
          </p:nvPr>
        </p:nvSpPr>
        <p:spPr>
          <a:xfrm>
            <a:off x="473725" y="2346593"/>
            <a:ext cx="8213075" cy="3673206"/>
          </a:xfrm>
        </p:spPr>
        <p:txBody>
          <a:bodyPr>
            <a:normAutofit/>
          </a:bodyPr>
          <a:lstStyle/>
          <a:p>
            <a:r>
              <a:rPr lang="en-US" sz="3200" dirty="0"/>
              <a:t>Protects individuals who are 40 years and older against discrimination because of their age</a:t>
            </a:r>
          </a:p>
          <a:p>
            <a:pPr marL="573088" lvl="1" indent="-231775">
              <a:buFont typeface="Wingdings" panose="05000000000000000000" pitchFamily="2" charset="2"/>
              <a:buChar char="§"/>
            </a:pPr>
            <a:r>
              <a:rPr lang="en-US" sz="2800" dirty="0"/>
              <a:t>Hiring, firing and terms and conditions of employment</a:t>
            </a:r>
          </a:p>
          <a:p>
            <a:pPr marL="1146175" lvl="2" indent="-341313">
              <a:buFont typeface="Courier New" panose="02070309020205020404" pitchFamily="49" charset="0"/>
              <a:buChar char="o"/>
            </a:pPr>
            <a:r>
              <a:rPr lang="en-US" sz="2800" dirty="0"/>
              <a:t>No mandatory retirement age</a:t>
            </a:r>
            <a:endParaRPr lang="en-US" sz="3100" dirty="0"/>
          </a:p>
        </p:txBody>
      </p:sp>
      <p:sp>
        <p:nvSpPr>
          <p:cNvPr id="5" name="Slide Number Placeholder 4">
            <a:extLst>
              <a:ext uri="{FF2B5EF4-FFF2-40B4-BE49-F238E27FC236}">
                <a16:creationId xmlns:a16="http://schemas.microsoft.com/office/drawing/2014/main" id="{BFAF4DD7-E19F-4362-8C76-2C05225CF202}"/>
              </a:ext>
            </a:extLst>
          </p:cNvPr>
          <p:cNvSpPr>
            <a:spLocks noGrp="1"/>
          </p:cNvSpPr>
          <p:nvPr>
            <p:ph type="sldNum" sz="quarter" idx="12"/>
          </p:nvPr>
        </p:nvSpPr>
        <p:spPr/>
        <p:txBody>
          <a:bodyPr/>
          <a:lstStyle/>
          <a:p>
            <a:fld id="{2A2A6181-BD9D-4EEB-AAD6-40B54AE96A71}" type="slidenum">
              <a:rPr lang="en-US" smtClean="0"/>
              <a:t>145</a:t>
            </a:fld>
            <a:endParaRPr lang="en-US" dirty="0"/>
          </a:p>
        </p:txBody>
      </p:sp>
    </p:spTree>
    <p:extLst>
      <p:ext uri="{BB962C8B-B14F-4D97-AF65-F5344CB8AC3E}">
        <p14:creationId xmlns:p14="http://schemas.microsoft.com/office/powerpoint/2010/main" val="18011629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E0F05-4DA4-4DE3-8182-6DC23445FBAA}"/>
              </a:ext>
            </a:extLst>
          </p:cNvPr>
          <p:cNvSpPr>
            <a:spLocks noGrp="1"/>
          </p:cNvSpPr>
          <p:nvPr>
            <p:ph type="title"/>
          </p:nvPr>
        </p:nvSpPr>
        <p:spPr/>
        <p:txBody>
          <a:bodyPr/>
          <a:lstStyle/>
          <a:p>
            <a:r>
              <a:rPr lang="en-US" dirty="0"/>
              <a:t>The “Prima Facia” Case</a:t>
            </a:r>
          </a:p>
        </p:txBody>
      </p:sp>
      <p:sp>
        <p:nvSpPr>
          <p:cNvPr id="3" name="Content Placeholder 2">
            <a:extLst>
              <a:ext uri="{FF2B5EF4-FFF2-40B4-BE49-F238E27FC236}">
                <a16:creationId xmlns:a16="http://schemas.microsoft.com/office/drawing/2014/main" id="{9F729ACE-5120-4136-B252-DE4BACD92405}"/>
              </a:ext>
            </a:extLst>
          </p:cNvPr>
          <p:cNvSpPr>
            <a:spLocks noGrp="1"/>
          </p:cNvSpPr>
          <p:nvPr>
            <p:ph idx="1"/>
          </p:nvPr>
        </p:nvSpPr>
        <p:spPr/>
        <p:txBody>
          <a:bodyPr/>
          <a:lstStyle/>
          <a:p>
            <a:r>
              <a:rPr lang="en-US" dirty="0"/>
              <a:t>For a Title VII action to be established, the claimant must show:</a:t>
            </a:r>
          </a:p>
          <a:p>
            <a:pPr marL="682625" indent="-341313">
              <a:spcBef>
                <a:spcPts val="0"/>
              </a:spcBef>
              <a:buFont typeface="+mj-lt"/>
              <a:buAutoNum type="arabicPeriod"/>
            </a:pPr>
            <a:r>
              <a:rPr lang="en-US" dirty="0"/>
              <a:t>Member of the protected class*</a:t>
            </a:r>
          </a:p>
          <a:p>
            <a:pPr marL="682625" indent="-341313">
              <a:spcBef>
                <a:spcPts val="0"/>
              </a:spcBef>
              <a:buFont typeface="+mj-lt"/>
              <a:buAutoNum type="arabicPeriod"/>
            </a:pPr>
            <a:r>
              <a:rPr lang="en-US" dirty="0"/>
              <a:t>Qualified for the position</a:t>
            </a:r>
          </a:p>
          <a:p>
            <a:pPr marL="682625" indent="-341313">
              <a:spcBef>
                <a:spcPts val="0"/>
              </a:spcBef>
              <a:buFont typeface="+mj-lt"/>
              <a:buAutoNum type="arabicPeriod"/>
            </a:pPr>
            <a:r>
              <a:rPr lang="en-US" dirty="0"/>
              <a:t>Suffered an adverse employment action</a:t>
            </a:r>
          </a:p>
          <a:p>
            <a:pPr marL="682625" indent="-341313">
              <a:spcBef>
                <a:spcPts val="0"/>
              </a:spcBef>
              <a:buFont typeface="+mj-lt"/>
              <a:buAutoNum type="arabicPeriod"/>
            </a:pPr>
            <a:r>
              <a:rPr lang="en-US" dirty="0"/>
              <a:t>The adverse action occurred under circumstances giving rise to the inference of discrimination </a:t>
            </a:r>
          </a:p>
          <a:p>
            <a:pPr marL="682625" indent="-341313">
              <a:spcBef>
                <a:spcPts val="0"/>
              </a:spcBef>
              <a:buFont typeface="+mj-lt"/>
              <a:buAutoNum type="arabicPeriod"/>
            </a:pPr>
            <a:endParaRPr lang="en-US" dirty="0"/>
          </a:p>
          <a:p>
            <a:pPr marL="231775" indent="-122238">
              <a:spcBef>
                <a:spcPts val="0"/>
              </a:spcBef>
              <a:buNone/>
            </a:pPr>
            <a:r>
              <a:rPr lang="en-US" dirty="0"/>
              <a:t>*on reverse discrimination cases – requires showing that the employer discriminates against the majority.</a:t>
            </a:r>
          </a:p>
        </p:txBody>
      </p:sp>
      <p:sp>
        <p:nvSpPr>
          <p:cNvPr id="5" name="Slide Number Placeholder 4">
            <a:extLst>
              <a:ext uri="{FF2B5EF4-FFF2-40B4-BE49-F238E27FC236}">
                <a16:creationId xmlns:a16="http://schemas.microsoft.com/office/drawing/2014/main" id="{9EF6806F-728A-423A-8CC7-06CB045980C0}"/>
              </a:ext>
            </a:extLst>
          </p:cNvPr>
          <p:cNvSpPr>
            <a:spLocks noGrp="1"/>
          </p:cNvSpPr>
          <p:nvPr>
            <p:ph type="sldNum" sz="quarter" idx="12"/>
          </p:nvPr>
        </p:nvSpPr>
        <p:spPr/>
        <p:txBody>
          <a:bodyPr/>
          <a:lstStyle/>
          <a:p>
            <a:fld id="{2A2A6181-BD9D-4EEB-AAD6-40B54AE96A71}" type="slidenum">
              <a:rPr lang="en-US" smtClean="0"/>
              <a:t>146</a:t>
            </a:fld>
            <a:endParaRPr lang="en-US" dirty="0"/>
          </a:p>
        </p:txBody>
      </p:sp>
    </p:spTree>
    <p:extLst>
      <p:ext uri="{BB962C8B-B14F-4D97-AF65-F5344CB8AC3E}">
        <p14:creationId xmlns:p14="http://schemas.microsoft.com/office/powerpoint/2010/main" val="12961146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907215"/>
            <a:ext cx="7886700" cy="679214"/>
          </a:xfrm>
        </p:spPr>
        <p:txBody>
          <a:bodyPr>
            <a:normAutofit/>
          </a:bodyPr>
          <a:lstStyle/>
          <a:p>
            <a:r>
              <a:rPr lang="en-US" sz="3600" dirty="0"/>
              <a:t>What is Harassment? </a:t>
            </a:r>
          </a:p>
        </p:txBody>
      </p:sp>
      <p:sp>
        <p:nvSpPr>
          <p:cNvPr id="3" name="Content Placeholder 2"/>
          <p:cNvSpPr>
            <a:spLocks noGrp="1"/>
          </p:cNvSpPr>
          <p:nvPr>
            <p:ph sz="quarter" idx="1"/>
          </p:nvPr>
        </p:nvSpPr>
        <p:spPr>
          <a:xfrm>
            <a:off x="628815" y="1883884"/>
            <a:ext cx="7886372" cy="4243541"/>
          </a:xfrm>
        </p:spPr>
        <p:txBody>
          <a:bodyPr>
            <a:normAutofit fontScale="85000" lnSpcReduction="20000"/>
          </a:bodyPr>
          <a:lstStyle/>
          <a:p>
            <a:pPr marL="0" indent="0">
              <a:buNone/>
            </a:pPr>
            <a:r>
              <a:rPr lang="en-US" sz="3000" dirty="0"/>
              <a:t>Verbal or physical unwelcome conduct that makes people feel threatened or intimidated in the workplace based on:</a:t>
            </a:r>
          </a:p>
          <a:p>
            <a:pPr marL="682625" lvl="1" indent="-220663">
              <a:spcBef>
                <a:spcPts val="0"/>
              </a:spcBef>
              <a:buFont typeface="Wingdings" panose="05000000000000000000" pitchFamily="2" charset="2"/>
              <a:buChar char="§"/>
            </a:pPr>
            <a:r>
              <a:rPr lang="en-US" sz="2800" dirty="0"/>
              <a:t>Gender (sex/pregnancy)</a:t>
            </a:r>
          </a:p>
          <a:p>
            <a:pPr marL="682625" lvl="1" indent="-220663">
              <a:spcBef>
                <a:spcPts val="0"/>
              </a:spcBef>
              <a:buFont typeface="Wingdings" panose="05000000000000000000" pitchFamily="2" charset="2"/>
              <a:buChar char="§"/>
            </a:pPr>
            <a:r>
              <a:rPr lang="en-US" sz="2800" dirty="0"/>
              <a:t>Race</a:t>
            </a:r>
          </a:p>
          <a:p>
            <a:pPr marL="682625" lvl="1" indent="-220663">
              <a:spcBef>
                <a:spcPts val="0"/>
              </a:spcBef>
              <a:buFont typeface="Wingdings" panose="05000000000000000000" pitchFamily="2" charset="2"/>
              <a:buChar char="§"/>
            </a:pPr>
            <a:r>
              <a:rPr lang="en-US" sz="2800" dirty="0"/>
              <a:t>National origin</a:t>
            </a:r>
          </a:p>
          <a:p>
            <a:pPr marL="682625" lvl="1" indent="-220663">
              <a:spcBef>
                <a:spcPts val="0"/>
              </a:spcBef>
              <a:buFont typeface="Wingdings" panose="05000000000000000000" pitchFamily="2" charset="2"/>
              <a:buChar char="§"/>
            </a:pPr>
            <a:r>
              <a:rPr lang="en-US" sz="2800" dirty="0"/>
              <a:t>Sexual orientation</a:t>
            </a:r>
          </a:p>
          <a:p>
            <a:pPr marL="682625" lvl="1" indent="-220663">
              <a:spcBef>
                <a:spcPts val="0"/>
              </a:spcBef>
              <a:buFont typeface="Wingdings" panose="05000000000000000000" pitchFamily="2" charset="2"/>
              <a:buChar char="§"/>
            </a:pPr>
            <a:r>
              <a:rPr lang="en-US" sz="2800" dirty="0"/>
              <a:t>Age</a:t>
            </a:r>
          </a:p>
          <a:p>
            <a:pPr marL="682625" lvl="1" indent="-220663">
              <a:spcBef>
                <a:spcPts val="0"/>
              </a:spcBef>
              <a:buFont typeface="Wingdings" panose="05000000000000000000" pitchFamily="2" charset="2"/>
              <a:buChar char="§"/>
            </a:pPr>
            <a:r>
              <a:rPr lang="en-US" sz="2800" dirty="0"/>
              <a:t>Disability</a:t>
            </a:r>
          </a:p>
          <a:p>
            <a:pPr marL="682625" lvl="1" indent="-220663">
              <a:buFont typeface="Wingdings" panose="05000000000000000000" pitchFamily="2" charset="2"/>
              <a:buChar char="§"/>
            </a:pPr>
            <a:r>
              <a:rPr lang="en-US" sz="2800" dirty="0"/>
              <a:t>Marital status</a:t>
            </a:r>
          </a:p>
          <a:p>
            <a:pPr marL="682625" lvl="1" indent="-220663">
              <a:buFont typeface="Wingdings" panose="05000000000000000000" pitchFamily="2" charset="2"/>
              <a:buChar char="§"/>
            </a:pPr>
            <a:r>
              <a:rPr lang="en-US" sz="2800" dirty="0"/>
              <a:t>Military status</a:t>
            </a:r>
          </a:p>
          <a:p>
            <a:pPr marL="682625" lvl="1" indent="-220663">
              <a:buFont typeface="Wingdings" panose="05000000000000000000" pitchFamily="2" charset="2"/>
              <a:buChar char="§"/>
            </a:pPr>
            <a:r>
              <a:rPr lang="en-US" sz="2800" dirty="0"/>
              <a:t>Religion</a:t>
            </a:r>
          </a:p>
          <a:p>
            <a:pPr marL="682625" lvl="1" indent="-220663">
              <a:buFont typeface="Wingdings" panose="05000000000000000000" pitchFamily="2" charset="2"/>
              <a:buChar char="§"/>
            </a:pPr>
            <a:r>
              <a:rPr lang="en-US" sz="2800" dirty="0"/>
              <a:t>Any other legally protected basis</a:t>
            </a:r>
          </a:p>
        </p:txBody>
      </p:sp>
      <p:sp>
        <p:nvSpPr>
          <p:cNvPr id="5" name="Slide Number Placeholder 4">
            <a:extLst>
              <a:ext uri="{FF2B5EF4-FFF2-40B4-BE49-F238E27FC236}">
                <a16:creationId xmlns:a16="http://schemas.microsoft.com/office/drawing/2014/main" id="{5189D82B-6241-444C-A4A3-3279C232B7F5}"/>
              </a:ext>
            </a:extLst>
          </p:cNvPr>
          <p:cNvSpPr>
            <a:spLocks noGrp="1"/>
          </p:cNvSpPr>
          <p:nvPr>
            <p:ph type="sldNum" sz="quarter" idx="12"/>
          </p:nvPr>
        </p:nvSpPr>
        <p:spPr/>
        <p:txBody>
          <a:bodyPr/>
          <a:lstStyle/>
          <a:p>
            <a:fld id="{2A2A6181-BD9D-4EEB-AAD6-40B54AE96A71}" type="slidenum">
              <a:rPr lang="en-US" smtClean="0"/>
              <a:t>147</a:t>
            </a:fld>
            <a:endParaRPr lang="en-US" dirty="0"/>
          </a:p>
        </p:txBody>
      </p:sp>
    </p:spTree>
    <p:extLst>
      <p:ext uri="{BB962C8B-B14F-4D97-AF65-F5344CB8AC3E}">
        <p14:creationId xmlns:p14="http://schemas.microsoft.com/office/powerpoint/2010/main" val="7872789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442FD-673B-4ACB-BE77-349B01304BC1}"/>
              </a:ext>
            </a:extLst>
          </p:cNvPr>
          <p:cNvSpPr>
            <a:spLocks noGrp="1"/>
          </p:cNvSpPr>
          <p:nvPr>
            <p:ph type="title"/>
          </p:nvPr>
        </p:nvSpPr>
        <p:spPr>
          <a:xfrm>
            <a:off x="628651" y="907215"/>
            <a:ext cx="7886700" cy="734298"/>
          </a:xfrm>
        </p:spPr>
        <p:txBody>
          <a:bodyPr/>
          <a:lstStyle/>
          <a:p>
            <a:r>
              <a:rPr lang="en-US" dirty="0"/>
              <a:t>Watch Out!</a:t>
            </a:r>
          </a:p>
        </p:txBody>
      </p:sp>
      <p:sp>
        <p:nvSpPr>
          <p:cNvPr id="3" name="Content Placeholder 2">
            <a:extLst>
              <a:ext uri="{FF2B5EF4-FFF2-40B4-BE49-F238E27FC236}">
                <a16:creationId xmlns:a16="http://schemas.microsoft.com/office/drawing/2014/main" id="{292726BF-0F53-46C6-A9DC-038F3772786F}"/>
              </a:ext>
            </a:extLst>
          </p:cNvPr>
          <p:cNvSpPr>
            <a:spLocks noGrp="1"/>
          </p:cNvSpPr>
          <p:nvPr>
            <p:ph idx="1"/>
          </p:nvPr>
        </p:nvSpPr>
        <p:spPr>
          <a:xfrm>
            <a:off x="628815" y="1729648"/>
            <a:ext cx="7886372" cy="4397777"/>
          </a:xfrm>
        </p:spPr>
        <p:txBody>
          <a:bodyPr/>
          <a:lstStyle/>
          <a:p>
            <a:pPr marL="0" indent="0">
              <a:buNone/>
            </a:pPr>
            <a:r>
              <a:rPr lang="en-US" dirty="0"/>
              <a:t>Sexting can create liability for the recipient for possession of child pornography if retained or within device.  Report to the Police to create records.</a:t>
            </a:r>
          </a:p>
          <a:p>
            <a:pPr marL="0" indent="0">
              <a:spcBef>
                <a:spcPts val="1200"/>
              </a:spcBef>
              <a:buNone/>
            </a:pPr>
            <a:r>
              <a:rPr lang="en-US" u="sng" dirty="0"/>
              <a:t>Wisconsin</a:t>
            </a:r>
            <a:r>
              <a:rPr lang="en-US" dirty="0"/>
              <a:t>:</a:t>
            </a:r>
          </a:p>
          <a:p>
            <a:pPr>
              <a:spcBef>
                <a:spcPts val="600"/>
              </a:spcBef>
              <a:buFont typeface="Wingdings" panose="05000000000000000000" pitchFamily="2" charset="2"/>
              <a:buChar char="§"/>
            </a:pPr>
            <a:r>
              <a:rPr lang="en-US" dirty="0"/>
              <a:t>Know what s/he posses or has access to the material</a:t>
            </a:r>
          </a:p>
          <a:p>
            <a:pPr>
              <a:spcBef>
                <a:spcPts val="600"/>
              </a:spcBef>
              <a:buFont typeface="Wingdings" panose="05000000000000000000" pitchFamily="2" charset="2"/>
              <a:buChar char="§"/>
            </a:pPr>
            <a:r>
              <a:rPr lang="en-US" dirty="0"/>
              <a:t>Know, or reasonably should know, that the material contains depictions of sexually explicit conduct and</a:t>
            </a:r>
          </a:p>
          <a:p>
            <a:pPr>
              <a:spcBef>
                <a:spcPts val="600"/>
              </a:spcBef>
              <a:buFont typeface="Wingdings" panose="05000000000000000000" pitchFamily="2" charset="2"/>
              <a:buChar char="§"/>
            </a:pPr>
            <a:r>
              <a:rPr lang="en-US" dirty="0"/>
              <a:t>Know, or reasonably should know, that the child depicted in the material who is engaged in sexually explicit conduct is under the age of 18.</a:t>
            </a:r>
          </a:p>
        </p:txBody>
      </p:sp>
      <p:sp>
        <p:nvSpPr>
          <p:cNvPr id="5" name="Slide Number Placeholder 4">
            <a:extLst>
              <a:ext uri="{FF2B5EF4-FFF2-40B4-BE49-F238E27FC236}">
                <a16:creationId xmlns:a16="http://schemas.microsoft.com/office/drawing/2014/main" id="{77B28E90-D3DA-4E2E-8851-4A1F428FD8E8}"/>
              </a:ext>
            </a:extLst>
          </p:cNvPr>
          <p:cNvSpPr>
            <a:spLocks noGrp="1"/>
          </p:cNvSpPr>
          <p:nvPr>
            <p:ph type="sldNum" sz="quarter" idx="12"/>
          </p:nvPr>
        </p:nvSpPr>
        <p:spPr/>
        <p:txBody>
          <a:bodyPr/>
          <a:lstStyle/>
          <a:p>
            <a:fld id="{2A2A6181-BD9D-4EEB-AAD6-40B54AE96A71}" type="slidenum">
              <a:rPr lang="en-US" smtClean="0"/>
              <a:t>148</a:t>
            </a:fld>
            <a:endParaRPr lang="en-US" dirty="0"/>
          </a:p>
        </p:txBody>
      </p:sp>
    </p:spTree>
    <p:extLst>
      <p:ext uri="{BB962C8B-B14F-4D97-AF65-F5344CB8AC3E}">
        <p14:creationId xmlns:p14="http://schemas.microsoft.com/office/powerpoint/2010/main" val="20878836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870333"/>
            <a:ext cx="7886700" cy="683045"/>
          </a:xfrm>
        </p:spPr>
        <p:txBody>
          <a:bodyPr>
            <a:normAutofit/>
          </a:bodyPr>
          <a:lstStyle/>
          <a:p>
            <a:r>
              <a:rPr lang="en-US" sz="3600" dirty="0"/>
              <a:t>The Company’s Anti-Harassment Policy</a:t>
            </a:r>
          </a:p>
        </p:txBody>
      </p:sp>
      <p:sp>
        <p:nvSpPr>
          <p:cNvPr id="3" name="Content Placeholder 2"/>
          <p:cNvSpPr>
            <a:spLocks noGrp="1"/>
          </p:cNvSpPr>
          <p:nvPr>
            <p:ph sz="quarter" idx="1"/>
          </p:nvPr>
        </p:nvSpPr>
        <p:spPr>
          <a:xfrm>
            <a:off x="429658" y="1740666"/>
            <a:ext cx="8085529" cy="4247001"/>
          </a:xfrm>
        </p:spPr>
        <p:txBody>
          <a:bodyPr/>
          <a:lstStyle/>
          <a:p>
            <a:pPr>
              <a:spcBef>
                <a:spcPts val="600"/>
              </a:spcBef>
            </a:pPr>
            <a:r>
              <a:rPr lang="en-US" sz="2200" dirty="0"/>
              <a:t>The Company prohibits all forms of verbal, physical, written or psychological harassment</a:t>
            </a:r>
          </a:p>
          <a:p>
            <a:pPr>
              <a:spcBef>
                <a:spcPts val="600"/>
              </a:spcBef>
            </a:pPr>
            <a:r>
              <a:rPr lang="en-US" sz="2200" dirty="0"/>
              <a:t>Prohibits any conduct which violates anti-harassment laws</a:t>
            </a:r>
          </a:p>
          <a:p>
            <a:pPr>
              <a:spcBef>
                <a:spcPts val="600"/>
              </a:spcBef>
            </a:pPr>
            <a:r>
              <a:rPr lang="en-US" sz="2200" dirty="0"/>
              <a:t>The Company encourages all employees to bring forth complaints of harassment or discrimination</a:t>
            </a:r>
          </a:p>
          <a:p>
            <a:pPr>
              <a:spcBef>
                <a:spcPts val="600"/>
              </a:spcBef>
            </a:pPr>
            <a:r>
              <a:rPr lang="en-US" sz="2200" dirty="0"/>
              <a:t>Complaints will be investigated promptly and corrective action taken</a:t>
            </a:r>
          </a:p>
          <a:p>
            <a:pPr>
              <a:spcBef>
                <a:spcPts val="600"/>
              </a:spcBef>
            </a:pPr>
            <a:r>
              <a:rPr lang="en-US" sz="2200" dirty="0"/>
              <a:t>Non-retaliation will be assured to all those participating</a:t>
            </a:r>
          </a:p>
          <a:p>
            <a:pPr>
              <a:spcBef>
                <a:spcPts val="600"/>
              </a:spcBef>
            </a:pPr>
            <a:r>
              <a:rPr lang="en-US" sz="2200" dirty="0"/>
              <a:t>Contact HR for assistance and direction when employee/employment issues arise</a:t>
            </a:r>
          </a:p>
          <a:p>
            <a:pPr>
              <a:spcBef>
                <a:spcPts val="600"/>
              </a:spcBef>
            </a:pPr>
            <a:r>
              <a:rPr lang="en-US" sz="2200" dirty="0"/>
              <a:t>Publish/republish annually</a:t>
            </a:r>
          </a:p>
        </p:txBody>
      </p:sp>
      <p:sp>
        <p:nvSpPr>
          <p:cNvPr id="5" name="Slide Number Placeholder 4">
            <a:extLst>
              <a:ext uri="{FF2B5EF4-FFF2-40B4-BE49-F238E27FC236}">
                <a16:creationId xmlns:a16="http://schemas.microsoft.com/office/drawing/2014/main" id="{AD32F6D3-0531-4610-9A19-5E61F24802A6}"/>
              </a:ext>
            </a:extLst>
          </p:cNvPr>
          <p:cNvSpPr>
            <a:spLocks noGrp="1"/>
          </p:cNvSpPr>
          <p:nvPr>
            <p:ph type="sldNum" sz="quarter" idx="12"/>
          </p:nvPr>
        </p:nvSpPr>
        <p:spPr/>
        <p:txBody>
          <a:bodyPr/>
          <a:lstStyle/>
          <a:p>
            <a:fld id="{2A2A6181-BD9D-4EEB-AAD6-40B54AE96A71}" type="slidenum">
              <a:rPr lang="en-US" smtClean="0"/>
              <a:t>149</a:t>
            </a:fld>
            <a:endParaRPr lang="en-US" dirty="0"/>
          </a:p>
        </p:txBody>
      </p:sp>
    </p:spTree>
    <p:extLst>
      <p:ext uri="{BB962C8B-B14F-4D97-AF65-F5344CB8AC3E}">
        <p14:creationId xmlns:p14="http://schemas.microsoft.com/office/powerpoint/2010/main" val="3052501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A Respectful Workplace</a:t>
            </a:r>
          </a:p>
        </p:txBody>
      </p:sp>
      <p:sp>
        <p:nvSpPr>
          <p:cNvPr id="3" name="Content Placeholder 2"/>
          <p:cNvSpPr>
            <a:spLocks noGrp="1"/>
          </p:cNvSpPr>
          <p:nvPr>
            <p:ph idx="1"/>
          </p:nvPr>
        </p:nvSpPr>
        <p:spPr>
          <a:xfrm>
            <a:off x="296840" y="1809464"/>
            <a:ext cx="8560558" cy="4045426"/>
          </a:xfrm>
        </p:spPr>
        <p:txBody>
          <a:bodyPr/>
          <a:lstStyle/>
          <a:p>
            <a:pPr>
              <a:spcBef>
                <a:spcPts val="2400"/>
              </a:spcBef>
            </a:pPr>
            <a:r>
              <a:rPr lang="en-US" sz="2600" dirty="0"/>
              <a:t>All employees are treated fairly</a:t>
            </a:r>
          </a:p>
          <a:p>
            <a:pPr>
              <a:spcBef>
                <a:spcPts val="2400"/>
              </a:spcBef>
            </a:pPr>
            <a:r>
              <a:rPr lang="en-US" sz="2600" dirty="0"/>
              <a:t>Difference is valued</a:t>
            </a:r>
          </a:p>
          <a:p>
            <a:pPr>
              <a:spcBef>
                <a:spcPts val="2400"/>
              </a:spcBef>
            </a:pPr>
            <a:r>
              <a:rPr lang="en-US" sz="2600" dirty="0"/>
              <a:t>Communication is open and civil</a:t>
            </a:r>
          </a:p>
          <a:p>
            <a:pPr>
              <a:spcBef>
                <a:spcPts val="2400"/>
              </a:spcBef>
            </a:pPr>
            <a:r>
              <a:rPr lang="en-US" sz="2600" dirty="0"/>
              <a:t>Conflict is addressed early – not personal</a:t>
            </a:r>
          </a:p>
          <a:p>
            <a:pPr>
              <a:spcBef>
                <a:spcPts val="2400"/>
              </a:spcBef>
            </a:pPr>
            <a:r>
              <a:rPr lang="en-US" sz="2600" dirty="0"/>
              <a:t>A culture of empowerment and cooperation</a:t>
            </a:r>
          </a:p>
        </p:txBody>
      </p:sp>
      <p:sp>
        <p:nvSpPr>
          <p:cNvPr id="6" name="Slide Number Placeholder 5">
            <a:extLst>
              <a:ext uri="{FF2B5EF4-FFF2-40B4-BE49-F238E27FC236}">
                <a16:creationId xmlns:a16="http://schemas.microsoft.com/office/drawing/2014/main" id="{F98482A5-AA98-4D00-B7DD-BCA2E817809B}"/>
              </a:ext>
            </a:extLst>
          </p:cNvPr>
          <p:cNvSpPr>
            <a:spLocks noGrp="1"/>
          </p:cNvSpPr>
          <p:nvPr>
            <p:ph type="sldNum" sz="quarter" idx="12"/>
          </p:nvPr>
        </p:nvSpPr>
        <p:spPr/>
        <p:txBody>
          <a:bodyPr/>
          <a:lstStyle/>
          <a:p>
            <a:fld id="{2A2A6181-BD9D-4EEB-AAD6-40B54AE96A71}" type="slidenum">
              <a:rPr lang="en-US" smtClean="0"/>
              <a:t>15</a:t>
            </a:fld>
            <a:endParaRPr lang="en-US" dirty="0"/>
          </a:p>
        </p:txBody>
      </p:sp>
    </p:spTree>
    <p:extLst>
      <p:ext uri="{BB962C8B-B14F-4D97-AF65-F5344CB8AC3E}">
        <p14:creationId xmlns:p14="http://schemas.microsoft.com/office/powerpoint/2010/main" val="420409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3C56B-2D72-4669-BD8D-577912EDAF83}"/>
              </a:ext>
            </a:extLst>
          </p:cNvPr>
          <p:cNvSpPr>
            <a:spLocks noGrp="1"/>
          </p:cNvSpPr>
          <p:nvPr>
            <p:ph type="title"/>
          </p:nvPr>
        </p:nvSpPr>
        <p:spPr>
          <a:xfrm>
            <a:off x="628651" y="907215"/>
            <a:ext cx="7886700" cy="886377"/>
          </a:xfrm>
        </p:spPr>
        <p:txBody>
          <a:bodyPr/>
          <a:lstStyle/>
          <a:p>
            <a:r>
              <a:rPr lang="en-US" dirty="0"/>
              <a:t>Best Practices</a:t>
            </a:r>
          </a:p>
        </p:txBody>
      </p:sp>
      <p:sp>
        <p:nvSpPr>
          <p:cNvPr id="3" name="Content Placeholder 2">
            <a:extLst>
              <a:ext uri="{FF2B5EF4-FFF2-40B4-BE49-F238E27FC236}">
                <a16:creationId xmlns:a16="http://schemas.microsoft.com/office/drawing/2014/main" id="{CE1108B9-2325-48CD-9A6E-6F60AAAE4D73}"/>
              </a:ext>
            </a:extLst>
          </p:cNvPr>
          <p:cNvSpPr>
            <a:spLocks noGrp="1"/>
          </p:cNvSpPr>
          <p:nvPr>
            <p:ph idx="1"/>
          </p:nvPr>
        </p:nvSpPr>
        <p:spPr>
          <a:xfrm>
            <a:off x="628815" y="1927952"/>
            <a:ext cx="7886372" cy="4199473"/>
          </a:xfrm>
        </p:spPr>
        <p:txBody>
          <a:bodyPr/>
          <a:lstStyle/>
          <a:p>
            <a:pPr marL="457200" indent="-457200">
              <a:buFont typeface="+mj-lt"/>
              <a:buAutoNum type="arabicPeriod"/>
            </a:pPr>
            <a:r>
              <a:rPr lang="en-US" dirty="0"/>
              <a:t>Annually review fair employment policies for federal, State and local changes in the law.</a:t>
            </a:r>
          </a:p>
          <a:p>
            <a:pPr marL="457200" indent="-457200">
              <a:buFont typeface="+mj-lt"/>
              <a:buAutoNum type="arabicPeriod"/>
            </a:pPr>
            <a:r>
              <a:rPr lang="en-US" dirty="0"/>
              <a:t> Performance reviews should be reviewed by HR prior to presentation to the employee.</a:t>
            </a:r>
          </a:p>
          <a:p>
            <a:pPr marL="457200" indent="-457200">
              <a:buFont typeface="+mj-lt"/>
              <a:buAutoNum type="arabicPeriod"/>
            </a:pPr>
            <a:r>
              <a:rPr lang="en-US" dirty="0"/>
              <a:t> Training of supervisors on basis of employment discrimination “do’s and don’ts”.</a:t>
            </a:r>
          </a:p>
          <a:p>
            <a:pPr marL="457200" indent="-457200">
              <a:buFont typeface="+mj-lt"/>
              <a:buAutoNum type="arabicPeriod"/>
            </a:pPr>
            <a:r>
              <a:rPr lang="en-US" dirty="0"/>
              <a:t> Documentation of performance issues, failure issues, employee response and business reasoning/policy.</a:t>
            </a:r>
          </a:p>
          <a:p>
            <a:pPr marL="457200" indent="-457200">
              <a:buFont typeface="+mj-lt"/>
              <a:buAutoNum type="arabicPeriod"/>
            </a:pPr>
            <a:endParaRPr lang="en-US" dirty="0"/>
          </a:p>
        </p:txBody>
      </p:sp>
      <p:sp>
        <p:nvSpPr>
          <p:cNvPr id="5" name="Slide Number Placeholder 4">
            <a:extLst>
              <a:ext uri="{FF2B5EF4-FFF2-40B4-BE49-F238E27FC236}">
                <a16:creationId xmlns:a16="http://schemas.microsoft.com/office/drawing/2014/main" id="{A22F526E-0C29-4D11-BE24-144C9A574307}"/>
              </a:ext>
            </a:extLst>
          </p:cNvPr>
          <p:cNvSpPr>
            <a:spLocks noGrp="1"/>
          </p:cNvSpPr>
          <p:nvPr>
            <p:ph type="sldNum" sz="quarter" idx="12"/>
          </p:nvPr>
        </p:nvSpPr>
        <p:spPr/>
        <p:txBody>
          <a:bodyPr/>
          <a:lstStyle/>
          <a:p>
            <a:fld id="{2A2A6181-BD9D-4EEB-AAD6-40B54AE96A71}" type="slidenum">
              <a:rPr lang="en-US" smtClean="0"/>
              <a:t>150</a:t>
            </a:fld>
            <a:endParaRPr lang="en-US" dirty="0"/>
          </a:p>
        </p:txBody>
      </p:sp>
    </p:spTree>
    <p:extLst>
      <p:ext uri="{BB962C8B-B14F-4D97-AF65-F5344CB8AC3E}">
        <p14:creationId xmlns:p14="http://schemas.microsoft.com/office/powerpoint/2010/main" val="210685783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1493045" y="1485900"/>
            <a:ext cx="6172200" cy="3600450"/>
          </a:xfrm>
        </p:spPr>
        <p:txBody>
          <a:bodyPr/>
          <a:lstStyle/>
          <a:p>
            <a:pPr>
              <a:lnSpc>
                <a:spcPct val="100000"/>
              </a:lnSpc>
              <a:spcAft>
                <a:spcPts val="600"/>
              </a:spcAft>
            </a:pPr>
            <a:r>
              <a:rPr lang="en-US" sz="3200" dirty="0"/>
              <a:t>10) Marijuana at Work: </a:t>
            </a:r>
            <a:br>
              <a:rPr lang="en-US" sz="3000" dirty="0"/>
            </a:br>
            <a:r>
              <a:rPr lang="en-US" sz="3000" dirty="0"/>
              <a:t>Under the Influence </a:t>
            </a:r>
            <a:br>
              <a:rPr lang="en-US" sz="3000" dirty="0"/>
            </a:br>
            <a:r>
              <a:rPr lang="en-US" sz="3000" dirty="0"/>
              <a:t>While on the Job</a:t>
            </a:r>
          </a:p>
        </p:txBody>
      </p:sp>
    </p:spTree>
    <p:extLst>
      <p:ext uri="{BB962C8B-B14F-4D97-AF65-F5344CB8AC3E}">
        <p14:creationId xmlns:p14="http://schemas.microsoft.com/office/powerpoint/2010/main" val="637600123"/>
      </p:ext>
    </p:extLst>
  </p:cSld>
  <p:clrMapOvr>
    <a:masterClrMapping/>
  </p:clrMapOvr>
  <p:transition spd="slow"/>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88E8A-C84B-47F9-B691-6C0789351B75}"/>
              </a:ext>
            </a:extLst>
          </p:cNvPr>
          <p:cNvSpPr>
            <a:spLocks noGrp="1"/>
          </p:cNvSpPr>
          <p:nvPr>
            <p:ph type="title"/>
          </p:nvPr>
        </p:nvSpPr>
        <p:spPr/>
        <p:txBody>
          <a:bodyPr>
            <a:normAutofit/>
          </a:bodyPr>
          <a:lstStyle/>
          <a:p>
            <a:r>
              <a:rPr lang="en-US" sz="3600" dirty="0"/>
              <a:t>Federal Law</a:t>
            </a:r>
          </a:p>
        </p:txBody>
      </p:sp>
      <p:sp>
        <p:nvSpPr>
          <p:cNvPr id="3" name="Content Placeholder 2">
            <a:extLst>
              <a:ext uri="{FF2B5EF4-FFF2-40B4-BE49-F238E27FC236}">
                <a16:creationId xmlns:a16="http://schemas.microsoft.com/office/drawing/2014/main" id="{D4C7ACBE-CDA9-432B-8230-7E353C2A5597}"/>
              </a:ext>
            </a:extLst>
          </p:cNvPr>
          <p:cNvSpPr>
            <a:spLocks noGrp="1"/>
          </p:cNvSpPr>
          <p:nvPr>
            <p:ph idx="1"/>
          </p:nvPr>
        </p:nvSpPr>
        <p:spPr/>
        <p:txBody>
          <a:bodyPr/>
          <a:lstStyle/>
          <a:p>
            <a:pPr marL="0" indent="0">
              <a:buNone/>
            </a:pPr>
            <a:endParaRPr lang="en-US" dirty="0"/>
          </a:p>
          <a:p>
            <a:pPr marL="0" indent="0">
              <a:buNone/>
            </a:pPr>
            <a:r>
              <a:rPr lang="en-US" sz="3200" dirty="0"/>
              <a:t>Federal law does not require employers to allow marijuana use at work or during work time – medical marijuana or not</a:t>
            </a:r>
            <a:r>
              <a:rPr lang="en-US" dirty="0"/>
              <a:t>.</a:t>
            </a:r>
          </a:p>
        </p:txBody>
      </p:sp>
      <p:sp>
        <p:nvSpPr>
          <p:cNvPr id="5" name="Slide Number Placeholder 4">
            <a:extLst>
              <a:ext uri="{FF2B5EF4-FFF2-40B4-BE49-F238E27FC236}">
                <a16:creationId xmlns:a16="http://schemas.microsoft.com/office/drawing/2014/main" id="{08DA568D-657F-42BC-AD66-0CF6CCD32F83}"/>
              </a:ext>
            </a:extLst>
          </p:cNvPr>
          <p:cNvSpPr>
            <a:spLocks noGrp="1"/>
          </p:cNvSpPr>
          <p:nvPr>
            <p:ph type="sldNum" sz="quarter" idx="12"/>
          </p:nvPr>
        </p:nvSpPr>
        <p:spPr/>
        <p:txBody>
          <a:bodyPr/>
          <a:lstStyle/>
          <a:p>
            <a:fld id="{2A2A6181-BD9D-4EEB-AAD6-40B54AE96A71}" type="slidenum">
              <a:rPr lang="en-US" smtClean="0"/>
              <a:t>152</a:t>
            </a:fld>
            <a:endParaRPr lang="en-US" dirty="0"/>
          </a:p>
        </p:txBody>
      </p:sp>
    </p:spTree>
    <p:extLst>
      <p:ext uri="{BB962C8B-B14F-4D97-AF65-F5344CB8AC3E}">
        <p14:creationId xmlns:p14="http://schemas.microsoft.com/office/powerpoint/2010/main" val="272441121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9E67-9333-4CD2-BFFE-C87F9BB48687}"/>
              </a:ext>
            </a:extLst>
          </p:cNvPr>
          <p:cNvSpPr>
            <a:spLocks noGrp="1"/>
          </p:cNvSpPr>
          <p:nvPr>
            <p:ph type="title"/>
          </p:nvPr>
        </p:nvSpPr>
        <p:spPr>
          <a:xfrm>
            <a:off x="628651" y="907215"/>
            <a:ext cx="7886700" cy="886377"/>
          </a:xfrm>
        </p:spPr>
        <p:txBody>
          <a:bodyPr>
            <a:normAutofit/>
          </a:bodyPr>
          <a:lstStyle/>
          <a:p>
            <a:r>
              <a:rPr lang="en-US" sz="3600" dirty="0"/>
              <a:t>State Laws</a:t>
            </a:r>
          </a:p>
        </p:txBody>
      </p:sp>
      <p:sp>
        <p:nvSpPr>
          <p:cNvPr id="3" name="Content Placeholder 2">
            <a:extLst>
              <a:ext uri="{FF2B5EF4-FFF2-40B4-BE49-F238E27FC236}">
                <a16:creationId xmlns:a16="http://schemas.microsoft.com/office/drawing/2014/main" id="{1DA62787-D4FC-44B9-9C63-2DA6AA18AA7A}"/>
              </a:ext>
            </a:extLst>
          </p:cNvPr>
          <p:cNvSpPr>
            <a:spLocks noGrp="1"/>
          </p:cNvSpPr>
          <p:nvPr>
            <p:ph idx="1"/>
          </p:nvPr>
        </p:nvSpPr>
        <p:spPr>
          <a:xfrm>
            <a:off x="628815" y="1793592"/>
            <a:ext cx="7886372" cy="4333833"/>
          </a:xfrm>
        </p:spPr>
        <p:txBody>
          <a:bodyPr/>
          <a:lstStyle/>
          <a:p>
            <a:pPr marL="0" indent="0">
              <a:buNone/>
            </a:pPr>
            <a:endParaRPr lang="en-US" dirty="0"/>
          </a:p>
          <a:p>
            <a:pPr>
              <a:spcBef>
                <a:spcPts val="600"/>
              </a:spcBef>
            </a:pPr>
            <a:r>
              <a:rPr lang="en-US" sz="2800" dirty="0"/>
              <a:t>Vary from State to State</a:t>
            </a:r>
          </a:p>
          <a:p>
            <a:pPr>
              <a:spcBef>
                <a:spcPts val="600"/>
              </a:spcBef>
            </a:pPr>
            <a:r>
              <a:rPr lang="en-US" sz="2800" dirty="0"/>
              <a:t>May integrate disability compliance issues the obligation of employers to “accommodate” medical use.</a:t>
            </a:r>
          </a:p>
          <a:p>
            <a:pPr>
              <a:spcBef>
                <a:spcPts val="600"/>
              </a:spcBef>
            </a:pPr>
            <a:r>
              <a:rPr lang="en-US" sz="2800" dirty="0"/>
              <a:t>Is Wisconsin “on deck” in the legislation movement?</a:t>
            </a:r>
          </a:p>
          <a:p>
            <a:pPr marL="682625" indent="-682625" defTabSz="738188">
              <a:buNone/>
            </a:pPr>
            <a:r>
              <a:rPr lang="en-US" sz="2000" u="sng" dirty="0"/>
              <a:t>NOTE</a:t>
            </a:r>
            <a:r>
              <a:rPr lang="en-US" sz="2000" dirty="0"/>
              <a:t>: Medical use outside of work, which results in a positive workplace test result, may not be an automatic termination moment.</a:t>
            </a:r>
          </a:p>
        </p:txBody>
      </p:sp>
      <p:sp>
        <p:nvSpPr>
          <p:cNvPr id="5" name="Slide Number Placeholder 4">
            <a:extLst>
              <a:ext uri="{FF2B5EF4-FFF2-40B4-BE49-F238E27FC236}">
                <a16:creationId xmlns:a16="http://schemas.microsoft.com/office/drawing/2014/main" id="{A4B88A87-EB71-42A5-A1CD-3E5E6F29E480}"/>
              </a:ext>
            </a:extLst>
          </p:cNvPr>
          <p:cNvSpPr>
            <a:spLocks noGrp="1"/>
          </p:cNvSpPr>
          <p:nvPr>
            <p:ph type="sldNum" sz="quarter" idx="12"/>
          </p:nvPr>
        </p:nvSpPr>
        <p:spPr/>
        <p:txBody>
          <a:bodyPr/>
          <a:lstStyle/>
          <a:p>
            <a:fld id="{2A2A6181-BD9D-4EEB-AAD6-40B54AE96A71}" type="slidenum">
              <a:rPr lang="en-US" smtClean="0"/>
              <a:t>153</a:t>
            </a:fld>
            <a:endParaRPr lang="en-US" dirty="0"/>
          </a:p>
        </p:txBody>
      </p:sp>
    </p:spTree>
    <p:extLst>
      <p:ext uri="{BB962C8B-B14F-4D97-AF65-F5344CB8AC3E}">
        <p14:creationId xmlns:p14="http://schemas.microsoft.com/office/powerpoint/2010/main" val="270767454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7081-D258-4CF5-B262-017944CE6627}"/>
              </a:ext>
            </a:extLst>
          </p:cNvPr>
          <p:cNvSpPr>
            <a:spLocks noGrp="1"/>
          </p:cNvSpPr>
          <p:nvPr>
            <p:ph type="title"/>
          </p:nvPr>
        </p:nvSpPr>
        <p:spPr/>
        <p:txBody>
          <a:bodyPr/>
          <a:lstStyle/>
          <a:p>
            <a:r>
              <a:rPr lang="en-US" dirty="0"/>
              <a:t>Accommodation Obligations for</a:t>
            </a:r>
            <a:br>
              <a:rPr lang="en-US" dirty="0"/>
            </a:br>
            <a:r>
              <a:rPr lang="en-US" dirty="0"/>
              <a:t>Medical Marijuana</a:t>
            </a:r>
          </a:p>
        </p:txBody>
      </p:sp>
      <p:sp>
        <p:nvSpPr>
          <p:cNvPr id="3" name="Content Placeholder 2">
            <a:extLst>
              <a:ext uri="{FF2B5EF4-FFF2-40B4-BE49-F238E27FC236}">
                <a16:creationId xmlns:a16="http://schemas.microsoft.com/office/drawing/2014/main" id="{330CDEAD-5C2C-429F-BB60-D7EC183200A4}"/>
              </a:ext>
            </a:extLst>
          </p:cNvPr>
          <p:cNvSpPr>
            <a:spLocks noGrp="1"/>
          </p:cNvSpPr>
          <p:nvPr>
            <p:ph idx="1"/>
          </p:nvPr>
        </p:nvSpPr>
        <p:spPr/>
        <p:txBody>
          <a:bodyPr/>
          <a:lstStyle/>
          <a:p>
            <a:r>
              <a:rPr lang="en-US" dirty="0"/>
              <a:t>Federal courts are not viewing any such obligations as the ADA provides:  “Illegal use of drugs is not prohibited if under supervision by a licensed health care professional or other uses authorized by the Controlled Substances Act.”</a:t>
            </a:r>
          </a:p>
          <a:p>
            <a:r>
              <a:rPr lang="en-US" dirty="0"/>
              <a:t>Issue is at the State law level – employment laws may limit right of employer to take adverse action against the employee.</a:t>
            </a:r>
          </a:p>
          <a:p>
            <a:pPr marL="685800" lvl="1" indent="-342900">
              <a:buFont typeface="Wingdings" panose="05000000000000000000" pitchFamily="2" charset="2"/>
              <a:buChar char="§"/>
            </a:pPr>
            <a:r>
              <a:rPr lang="en-US" dirty="0"/>
              <a:t>No discipline or termination for failing to satisfy drug test.</a:t>
            </a:r>
          </a:p>
        </p:txBody>
      </p:sp>
      <p:sp>
        <p:nvSpPr>
          <p:cNvPr id="5" name="Slide Number Placeholder 4">
            <a:extLst>
              <a:ext uri="{FF2B5EF4-FFF2-40B4-BE49-F238E27FC236}">
                <a16:creationId xmlns:a16="http://schemas.microsoft.com/office/drawing/2014/main" id="{E81D4D76-A2A6-4C27-8D21-B12EA7284A82}"/>
              </a:ext>
            </a:extLst>
          </p:cNvPr>
          <p:cNvSpPr>
            <a:spLocks noGrp="1"/>
          </p:cNvSpPr>
          <p:nvPr>
            <p:ph type="sldNum" sz="quarter" idx="12"/>
          </p:nvPr>
        </p:nvSpPr>
        <p:spPr/>
        <p:txBody>
          <a:bodyPr/>
          <a:lstStyle/>
          <a:p>
            <a:fld id="{2A2A6181-BD9D-4EEB-AAD6-40B54AE96A71}" type="slidenum">
              <a:rPr lang="en-US" smtClean="0"/>
              <a:t>154</a:t>
            </a:fld>
            <a:endParaRPr lang="en-US" dirty="0"/>
          </a:p>
        </p:txBody>
      </p:sp>
    </p:spTree>
    <p:extLst>
      <p:ext uri="{BB962C8B-B14F-4D97-AF65-F5344CB8AC3E}">
        <p14:creationId xmlns:p14="http://schemas.microsoft.com/office/powerpoint/2010/main" val="379836920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D2142-CE4B-403B-816F-B8BB253C5B15}"/>
              </a:ext>
            </a:extLst>
          </p:cNvPr>
          <p:cNvSpPr>
            <a:spLocks noGrp="1"/>
          </p:cNvSpPr>
          <p:nvPr>
            <p:ph type="title"/>
          </p:nvPr>
        </p:nvSpPr>
        <p:spPr/>
        <p:txBody>
          <a:bodyPr>
            <a:normAutofit/>
          </a:bodyPr>
          <a:lstStyle/>
          <a:p>
            <a:r>
              <a:rPr lang="en-US" sz="3600" dirty="0"/>
              <a:t>Your Policy – Is The Key Impairment?</a:t>
            </a:r>
          </a:p>
        </p:txBody>
      </p:sp>
      <p:sp>
        <p:nvSpPr>
          <p:cNvPr id="3" name="Content Placeholder 2">
            <a:extLst>
              <a:ext uri="{FF2B5EF4-FFF2-40B4-BE49-F238E27FC236}">
                <a16:creationId xmlns:a16="http://schemas.microsoft.com/office/drawing/2014/main" id="{392DF71C-7569-484E-A277-C2823AEAC643}"/>
              </a:ext>
            </a:extLst>
          </p:cNvPr>
          <p:cNvSpPr>
            <a:spLocks noGrp="1"/>
          </p:cNvSpPr>
          <p:nvPr>
            <p:ph idx="1"/>
          </p:nvPr>
        </p:nvSpPr>
        <p:spPr/>
        <p:txBody>
          <a:bodyPr/>
          <a:lstStyle/>
          <a:p>
            <a:pPr marL="0" indent="0">
              <a:buNone/>
            </a:pPr>
            <a:endParaRPr lang="en-US" dirty="0"/>
          </a:p>
          <a:p>
            <a:pPr marL="0" indent="0">
              <a:buNone/>
            </a:pPr>
            <a:r>
              <a:rPr lang="en-US" sz="2800" dirty="0"/>
              <a:t>The tests currently available are not so refined as to make a definitive statement as to impairment of the employee.  The presence of THC in the blood/urine and physical characteristics right now are key in this determination.</a:t>
            </a:r>
          </a:p>
        </p:txBody>
      </p:sp>
      <p:sp>
        <p:nvSpPr>
          <p:cNvPr id="5" name="Slide Number Placeholder 4">
            <a:extLst>
              <a:ext uri="{FF2B5EF4-FFF2-40B4-BE49-F238E27FC236}">
                <a16:creationId xmlns:a16="http://schemas.microsoft.com/office/drawing/2014/main" id="{10E66DF0-EAE0-4E69-8792-B99156D30FC1}"/>
              </a:ext>
            </a:extLst>
          </p:cNvPr>
          <p:cNvSpPr>
            <a:spLocks noGrp="1"/>
          </p:cNvSpPr>
          <p:nvPr>
            <p:ph type="sldNum" sz="quarter" idx="12"/>
          </p:nvPr>
        </p:nvSpPr>
        <p:spPr/>
        <p:txBody>
          <a:bodyPr/>
          <a:lstStyle/>
          <a:p>
            <a:fld id="{2A2A6181-BD9D-4EEB-AAD6-40B54AE96A71}" type="slidenum">
              <a:rPr lang="en-US" smtClean="0"/>
              <a:t>155</a:t>
            </a:fld>
            <a:endParaRPr lang="en-US" dirty="0"/>
          </a:p>
        </p:txBody>
      </p:sp>
    </p:spTree>
    <p:extLst>
      <p:ext uri="{BB962C8B-B14F-4D97-AF65-F5344CB8AC3E}">
        <p14:creationId xmlns:p14="http://schemas.microsoft.com/office/powerpoint/2010/main" val="238628029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36435"/>
            <a:ext cx="8686800" cy="969484"/>
          </a:xfrm>
        </p:spPr>
        <p:txBody>
          <a:bodyPr>
            <a:normAutofit/>
          </a:bodyPr>
          <a:lstStyle/>
          <a:p>
            <a:r>
              <a:rPr lang="en-US" sz="2850" dirty="0"/>
              <a:t>Difficulties in Identifying On-The-Job Impairment</a:t>
            </a:r>
          </a:p>
        </p:txBody>
      </p:sp>
      <p:sp>
        <p:nvSpPr>
          <p:cNvPr id="3" name="Content Placeholder 2"/>
          <p:cNvSpPr>
            <a:spLocks noGrp="1"/>
          </p:cNvSpPr>
          <p:nvPr>
            <p:ph idx="1"/>
          </p:nvPr>
        </p:nvSpPr>
        <p:spPr>
          <a:xfrm>
            <a:off x="190500" y="2213660"/>
            <a:ext cx="8763000" cy="3305791"/>
          </a:xfrm>
        </p:spPr>
        <p:txBody>
          <a:bodyPr>
            <a:normAutofit/>
          </a:bodyPr>
          <a:lstStyle/>
          <a:p>
            <a:pPr>
              <a:spcBef>
                <a:spcPts val="600"/>
              </a:spcBef>
            </a:pPr>
            <a:r>
              <a:rPr lang="en-US" dirty="0"/>
              <a:t>Marijuana components stay in an individual’s system much longer than many other drugs</a:t>
            </a:r>
          </a:p>
          <a:p>
            <a:pPr>
              <a:spcBef>
                <a:spcPts val="600"/>
              </a:spcBef>
            </a:pPr>
            <a:r>
              <a:rPr lang="en-US" dirty="0"/>
              <a:t>Unlike alcohol testing, marijuana testing options are lacking in their ability to accurately measure an individual’s “impairment”</a:t>
            </a:r>
          </a:p>
          <a:p>
            <a:pPr>
              <a:spcBef>
                <a:spcPts val="600"/>
              </a:spcBef>
            </a:pPr>
            <a:r>
              <a:rPr lang="en-US" dirty="0"/>
              <a:t>A positive marijuana test does not inform whether the individual used marijuana on his/her day off a few days prior or whether he or she used marijuana minutes before clocking into work .</a:t>
            </a:r>
          </a:p>
          <a:p>
            <a:pPr>
              <a:spcBef>
                <a:spcPts val="600"/>
              </a:spcBef>
            </a:pPr>
            <a:r>
              <a:rPr lang="en-US" dirty="0"/>
              <a:t>Does your policy relate to a positive test or impairment at work?</a:t>
            </a:r>
          </a:p>
        </p:txBody>
      </p:sp>
      <p:sp>
        <p:nvSpPr>
          <p:cNvPr id="5" name="Slide Number Placeholder 4">
            <a:extLst>
              <a:ext uri="{FF2B5EF4-FFF2-40B4-BE49-F238E27FC236}">
                <a16:creationId xmlns:a16="http://schemas.microsoft.com/office/drawing/2014/main" id="{82B055F9-CBA7-4D63-ABEC-E4C188C6F356}"/>
              </a:ext>
            </a:extLst>
          </p:cNvPr>
          <p:cNvSpPr>
            <a:spLocks noGrp="1"/>
          </p:cNvSpPr>
          <p:nvPr>
            <p:ph type="sldNum" sz="quarter" idx="12"/>
          </p:nvPr>
        </p:nvSpPr>
        <p:spPr/>
        <p:txBody>
          <a:bodyPr/>
          <a:lstStyle/>
          <a:p>
            <a:fld id="{2A2A6181-BD9D-4EEB-AAD6-40B54AE96A71}" type="slidenum">
              <a:rPr lang="en-US" smtClean="0"/>
              <a:t>156</a:t>
            </a:fld>
            <a:endParaRPr lang="en-US" dirty="0"/>
          </a:p>
        </p:txBody>
      </p:sp>
    </p:spTree>
    <p:extLst>
      <p:ext uri="{BB962C8B-B14F-4D97-AF65-F5344CB8AC3E}">
        <p14:creationId xmlns:p14="http://schemas.microsoft.com/office/powerpoint/2010/main" val="2180355251"/>
      </p:ext>
    </p:extLst>
  </p:cSld>
  <p:clrMapOvr>
    <a:masterClrMapping/>
  </p:clrMapOvr>
  <p:transition spd="slow"/>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48299"/>
            <a:ext cx="8686800" cy="771181"/>
          </a:xfrm>
        </p:spPr>
        <p:txBody>
          <a:bodyPr>
            <a:normAutofit/>
          </a:bodyPr>
          <a:lstStyle/>
          <a:p>
            <a:r>
              <a:rPr lang="en-US" sz="2850" dirty="0"/>
              <a:t>Identifying On-The-Job Impairment</a:t>
            </a:r>
          </a:p>
        </p:txBody>
      </p:sp>
      <p:sp>
        <p:nvSpPr>
          <p:cNvPr id="3" name="Content Placeholder 2"/>
          <p:cNvSpPr>
            <a:spLocks noGrp="1"/>
          </p:cNvSpPr>
          <p:nvPr>
            <p:ph idx="1"/>
          </p:nvPr>
        </p:nvSpPr>
        <p:spPr>
          <a:xfrm>
            <a:off x="190500" y="1828800"/>
            <a:ext cx="8763000" cy="3955055"/>
          </a:xfrm>
        </p:spPr>
        <p:txBody>
          <a:bodyPr>
            <a:noAutofit/>
          </a:bodyPr>
          <a:lstStyle/>
          <a:p>
            <a:pPr marL="0" indent="0">
              <a:spcBef>
                <a:spcPts val="1200"/>
              </a:spcBef>
              <a:spcAft>
                <a:spcPts val="600"/>
              </a:spcAft>
              <a:buNone/>
            </a:pPr>
            <a:r>
              <a:rPr lang="en-US" sz="2000" dirty="0"/>
              <a:t>The Illinois Cannabis Regulation and Tax Act identifies objective factors that can be used to help an employer determine on-the-job impairment:</a:t>
            </a:r>
          </a:p>
          <a:p>
            <a:pPr marL="628650" lvl="1" indent="-285750">
              <a:spcBef>
                <a:spcPts val="0"/>
              </a:spcBef>
              <a:buFont typeface="Wingdings" panose="05000000000000000000" pitchFamily="2" charset="2"/>
              <a:buChar char="Ø"/>
            </a:pPr>
            <a:r>
              <a:rPr lang="en-US" sz="2000" dirty="0"/>
              <a:t>Employee’s speech</a:t>
            </a:r>
          </a:p>
          <a:p>
            <a:pPr marL="628650" lvl="1" indent="-285750">
              <a:spcBef>
                <a:spcPts val="0"/>
              </a:spcBef>
              <a:buFont typeface="Wingdings" panose="05000000000000000000" pitchFamily="2" charset="2"/>
              <a:buChar char="Ø"/>
            </a:pPr>
            <a:r>
              <a:rPr lang="en-US" sz="2000" dirty="0"/>
              <a:t>Irrational or unusual behavior</a:t>
            </a:r>
          </a:p>
          <a:p>
            <a:pPr marL="628650" lvl="1" indent="-285750">
              <a:spcBef>
                <a:spcPts val="0"/>
              </a:spcBef>
              <a:buFont typeface="Wingdings" panose="05000000000000000000" pitchFamily="2" charset="2"/>
              <a:buChar char="Ø"/>
            </a:pPr>
            <a:r>
              <a:rPr lang="en-US" sz="2000" dirty="0"/>
              <a:t>Carelessness that results in injury</a:t>
            </a:r>
          </a:p>
          <a:p>
            <a:pPr marL="628650" lvl="1" indent="-285750">
              <a:spcBef>
                <a:spcPts val="0"/>
              </a:spcBef>
              <a:buFont typeface="Wingdings" panose="05000000000000000000" pitchFamily="2" charset="2"/>
              <a:buChar char="Ø"/>
            </a:pPr>
            <a:r>
              <a:rPr lang="en-US" sz="2000" dirty="0"/>
              <a:t>Physical dexterity</a:t>
            </a:r>
          </a:p>
          <a:p>
            <a:pPr marL="628650" lvl="1" indent="-285750">
              <a:spcBef>
                <a:spcPts val="0"/>
              </a:spcBef>
              <a:buFont typeface="Wingdings" panose="05000000000000000000" pitchFamily="2" charset="2"/>
              <a:buChar char="Ø"/>
            </a:pPr>
            <a:r>
              <a:rPr lang="en-US" sz="2000" dirty="0"/>
              <a:t>Negligence or carelessness in operating equipment</a:t>
            </a:r>
          </a:p>
          <a:p>
            <a:pPr marL="628650" lvl="1" indent="-285750">
              <a:spcBef>
                <a:spcPts val="0"/>
              </a:spcBef>
              <a:buFont typeface="Wingdings" panose="05000000000000000000" pitchFamily="2" charset="2"/>
              <a:buChar char="Ø"/>
            </a:pPr>
            <a:r>
              <a:rPr lang="en-US" sz="2000" dirty="0"/>
              <a:t>Agility </a:t>
            </a:r>
          </a:p>
          <a:p>
            <a:pPr marL="628650" lvl="1" indent="-285750">
              <a:spcBef>
                <a:spcPts val="0"/>
              </a:spcBef>
              <a:buFont typeface="Wingdings" panose="05000000000000000000" pitchFamily="2" charset="2"/>
              <a:buChar char="Ø"/>
            </a:pPr>
            <a:r>
              <a:rPr lang="en-US" sz="2000" dirty="0"/>
              <a:t>Disregard of safety</a:t>
            </a:r>
          </a:p>
          <a:p>
            <a:pPr marL="628650" lvl="1" indent="-285750">
              <a:spcBef>
                <a:spcPts val="0"/>
              </a:spcBef>
              <a:buFont typeface="Wingdings" panose="05000000000000000000" pitchFamily="2" charset="2"/>
              <a:buChar char="Ø"/>
            </a:pPr>
            <a:r>
              <a:rPr lang="en-US" sz="2000" dirty="0"/>
              <a:t>Poor coordination</a:t>
            </a:r>
          </a:p>
          <a:p>
            <a:pPr marL="628650" lvl="1" indent="-285750">
              <a:spcBef>
                <a:spcPts val="0"/>
              </a:spcBef>
              <a:buFont typeface="Wingdings" panose="05000000000000000000" pitchFamily="2" charset="2"/>
              <a:buChar char="Ø"/>
            </a:pPr>
            <a:r>
              <a:rPr lang="en-US" sz="2000" dirty="0"/>
              <a:t>Demeanor</a:t>
            </a:r>
          </a:p>
          <a:p>
            <a:pPr marL="628650" lvl="1" indent="-285750">
              <a:spcBef>
                <a:spcPts val="0"/>
              </a:spcBef>
              <a:buFont typeface="Wingdings" panose="05000000000000000000" pitchFamily="2" charset="2"/>
              <a:buChar char="Ø"/>
            </a:pPr>
            <a:r>
              <a:rPr lang="en-US" sz="2000" dirty="0"/>
              <a:t>Disruption of production or manufacturing process </a:t>
            </a:r>
            <a:endParaRPr lang="en-US" sz="1600" dirty="0"/>
          </a:p>
        </p:txBody>
      </p:sp>
      <p:sp>
        <p:nvSpPr>
          <p:cNvPr id="5" name="Slide Number Placeholder 4">
            <a:extLst>
              <a:ext uri="{FF2B5EF4-FFF2-40B4-BE49-F238E27FC236}">
                <a16:creationId xmlns:a16="http://schemas.microsoft.com/office/drawing/2014/main" id="{3986FC4F-048B-4736-BBF3-3910012B4E49}"/>
              </a:ext>
            </a:extLst>
          </p:cNvPr>
          <p:cNvSpPr>
            <a:spLocks noGrp="1"/>
          </p:cNvSpPr>
          <p:nvPr>
            <p:ph type="sldNum" sz="quarter" idx="12"/>
          </p:nvPr>
        </p:nvSpPr>
        <p:spPr/>
        <p:txBody>
          <a:bodyPr/>
          <a:lstStyle/>
          <a:p>
            <a:fld id="{2A2A6181-BD9D-4EEB-AAD6-40B54AE96A71}" type="slidenum">
              <a:rPr lang="en-US" smtClean="0"/>
              <a:t>157</a:t>
            </a:fld>
            <a:endParaRPr lang="en-US" dirty="0"/>
          </a:p>
        </p:txBody>
      </p:sp>
    </p:spTree>
    <p:extLst>
      <p:ext uri="{BB962C8B-B14F-4D97-AF65-F5344CB8AC3E}">
        <p14:creationId xmlns:p14="http://schemas.microsoft.com/office/powerpoint/2010/main" val="1498986425"/>
      </p:ext>
    </p:extLst>
  </p:cSld>
  <p:clrMapOvr>
    <a:masterClrMapping/>
  </p:clrMapOvr>
  <p:transition spd="slow"/>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48299"/>
            <a:ext cx="8686800" cy="859315"/>
          </a:xfrm>
        </p:spPr>
        <p:txBody>
          <a:bodyPr>
            <a:normAutofit/>
          </a:bodyPr>
          <a:lstStyle/>
          <a:p>
            <a:r>
              <a:rPr lang="en-US" sz="2850" dirty="0"/>
              <a:t>Identifying On-The-Job Impairment </a:t>
            </a:r>
            <a:r>
              <a:rPr lang="en-US" sz="2400" i="1" dirty="0"/>
              <a:t>cont.</a:t>
            </a:r>
          </a:p>
        </p:txBody>
      </p:sp>
      <p:sp>
        <p:nvSpPr>
          <p:cNvPr id="3" name="Content Placeholder 2"/>
          <p:cNvSpPr>
            <a:spLocks noGrp="1"/>
          </p:cNvSpPr>
          <p:nvPr>
            <p:ph idx="1"/>
          </p:nvPr>
        </p:nvSpPr>
        <p:spPr>
          <a:xfrm>
            <a:off x="190500" y="1839818"/>
            <a:ext cx="8763000" cy="3910988"/>
          </a:xfrm>
        </p:spPr>
        <p:txBody>
          <a:bodyPr>
            <a:normAutofit/>
          </a:bodyPr>
          <a:lstStyle/>
          <a:p>
            <a:pPr>
              <a:spcBef>
                <a:spcPts val="0"/>
              </a:spcBef>
              <a:spcAft>
                <a:spcPts val="600"/>
              </a:spcAft>
            </a:pPr>
            <a:r>
              <a:rPr lang="en-US" sz="2200" dirty="0"/>
              <a:t>The Attorney General in Vermont issued guidance to employers on probable cause drug testing</a:t>
            </a:r>
          </a:p>
          <a:p>
            <a:pPr>
              <a:spcBef>
                <a:spcPts val="0"/>
              </a:spcBef>
              <a:spcAft>
                <a:spcPts val="600"/>
              </a:spcAft>
            </a:pPr>
            <a:r>
              <a:rPr lang="en-US" sz="2200" dirty="0"/>
              <a:t>The guidance states that probable cause should be determined based on a combination of signs exhibited by the employee, such as:</a:t>
            </a:r>
          </a:p>
          <a:p>
            <a:pPr marL="738188" lvl="1" indent="-285750">
              <a:spcBef>
                <a:spcPts val="0"/>
              </a:spcBef>
              <a:spcAft>
                <a:spcPts val="600"/>
              </a:spcAft>
              <a:buFont typeface="Wingdings" panose="05000000000000000000" pitchFamily="2" charset="2"/>
              <a:buChar char="Ø"/>
            </a:pPr>
            <a:r>
              <a:rPr lang="en-US" sz="2000" dirty="0"/>
              <a:t>Stumbling </a:t>
            </a:r>
          </a:p>
          <a:p>
            <a:pPr marL="738188" lvl="1" indent="-285750">
              <a:spcBef>
                <a:spcPts val="0"/>
              </a:spcBef>
              <a:spcAft>
                <a:spcPts val="600"/>
              </a:spcAft>
              <a:buFont typeface="Wingdings" panose="05000000000000000000" pitchFamily="2" charset="2"/>
              <a:buChar char="Ø"/>
            </a:pPr>
            <a:r>
              <a:rPr lang="en-US" sz="2000" dirty="0"/>
              <a:t>Slurring of speech</a:t>
            </a:r>
          </a:p>
          <a:p>
            <a:pPr marL="738188" lvl="1" indent="-285750">
              <a:spcBef>
                <a:spcPts val="0"/>
              </a:spcBef>
              <a:spcAft>
                <a:spcPts val="600"/>
              </a:spcAft>
              <a:buFont typeface="Wingdings" panose="05000000000000000000" pitchFamily="2" charset="2"/>
              <a:buChar char="Ø"/>
            </a:pPr>
            <a:r>
              <a:rPr lang="en-US" sz="2000" dirty="0"/>
              <a:t>Odors of prohibited substances</a:t>
            </a:r>
          </a:p>
          <a:p>
            <a:pPr marL="738188" lvl="1" indent="-285750">
              <a:spcBef>
                <a:spcPts val="0"/>
              </a:spcBef>
              <a:spcAft>
                <a:spcPts val="600"/>
              </a:spcAft>
              <a:buFont typeface="Wingdings" panose="05000000000000000000" pitchFamily="2" charset="2"/>
              <a:buChar char="Ø"/>
            </a:pPr>
            <a:r>
              <a:rPr lang="en-US" sz="2000" dirty="0"/>
              <a:t>Presence of drug paraphernalia </a:t>
            </a:r>
          </a:p>
          <a:p>
            <a:pPr marL="738188" lvl="1" indent="-285750">
              <a:spcBef>
                <a:spcPts val="0"/>
              </a:spcBef>
              <a:spcAft>
                <a:spcPts val="600"/>
              </a:spcAft>
              <a:buFont typeface="Wingdings" panose="05000000000000000000" pitchFamily="2" charset="2"/>
              <a:buChar char="Ø"/>
            </a:pPr>
            <a:r>
              <a:rPr lang="en-US" sz="2000" dirty="0"/>
              <a:t>Observing drug use in the workplace </a:t>
            </a:r>
          </a:p>
        </p:txBody>
      </p:sp>
      <p:sp>
        <p:nvSpPr>
          <p:cNvPr id="5" name="Slide Number Placeholder 4">
            <a:extLst>
              <a:ext uri="{FF2B5EF4-FFF2-40B4-BE49-F238E27FC236}">
                <a16:creationId xmlns:a16="http://schemas.microsoft.com/office/drawing/2014/main" id="{D66ADFE5-5983-44EB-8DA8-1F0522575169}"/>
              </a:ext>
            </a:extLst>
          </p:cNvPr>
          <p:cNvSpPr>
            <a:spLocks noGrp="1"/>
          </p:cNvSpPr>
          <p:nvPr>
            <p:ph type="sldNum" sz="quarter" idx="12"/>
          </p:nvPr>
        </p:nvSpPr>
        <p:spPr/>
        <p:txBody>
          <a:bodyPr/>
          <a:lstStyle/>
          <a:p>
            <a:fld id="{2A2A6181-BD9D-4EEB-AAD6-40B54AE96A71}" type="slidenum">
              <a:rPr lang="en-US" smtClean="0"/>
              <a:t>158</a:t>
            </a:fld>
            <a:endParaRPr lang="en-US" dirty="0"/>
          </a:p>
        </p:txBody>
      </p:sp>
    </p:spTree>
    <p:extLst>
      <p:ext uri="{BB962C8B-B14F-4D97-AF65-F5344CB8AC3E}">
        <p14:creationId xmlns:p14="http://schemas.microsoft.com/office/powerpoint/2010/main" val="771266763"/>
      </p:ext>
    </p:extLst>
  </p:cSld>
  <p:clrMapOvr>
    <a:masterClrMapping/>
  </p:clrMapOvr>
  <p:transition spd="slow"/>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892366"/>
            <a:ext cx="8686800" cy="1050035"/>
          </a:xfrm>
        </p:spPr>
        <p:txBody>
          <a:bodyPr>
            <a:noAutofit/>
          </a:bodyPr>
          <a:lstStyle/>
          <a:p>
            <a:r>
              <a:rPr lang="en-US" sz="2700" dirty="0"/>
              <a:t>Decide How Does the Company Want to </a:t>
            </a:r>
            <a:br>
              <a:rPr lang="en-US" sz="2700" dirty="0"/>
            </a:br>
            <a:r>
              <a:rPr lang="en-US" sz="2700" dirty="0"/>
              <a:t>Treat Marijuana Use by Employers</a:t>
            </a:r>
          </a:p>
        </p:txBody>
      </p:sp>
      <p:sp>
        <p:nvSpPr>
          <p:cNvPr id="3" name="Content Placeholder 2"/>
          <p:cNvSpPr>
            <a:spLocks noGrp="1"/>
          </p:cNvSpPr>
          <p:nvPr>
            <p:ph idx="1"/>
          </p:nvPr>
        </p:nvSpPr>
        <p:spPr>
          <a:xfrm>
            <a:off x="228600" y="2060155"/>
            <a:ext cx="8458200" cy="3767768"/>
          </a:xfrm>
        </p:spPr>
        <p:txBody>
          <a:bodyPr>
            <a:normAutofit fontScale="92500" lnSpcReduction="10000"/>
          </a:bodyPr>
          <a:lstStyle/>
          <a:p>
            <a:pPr>
              <a:lnSpc>
                <a:spcPct val="120000"/>
              </a:lnSpc>
              <a:spcBef>
                <a:spcPts val="0"/>
              </a:spcBef>
              <a:spcAft>
                <a:spcPts val="600"/>
              </a:spcAft>
            </a:pPr>
            <a:r>
              <a:rPr lang="en-US" sz="2100" dirty="0"/>
              <a:t>Ignore marijuana use by employees? </a:t>
            </a:r>
          </a:p>
          <a:p>
            <a:pPr>
              <a:lnSpc>
                <a:spcPct val="120000"/>
              </a:lnSpc>
              <a:spcBef>
                <a:spcPts val="0"/>
              </a:spcBef>
              <a:spcAft>
                <a:spcPts val="600"/>
              </a:spcAft>
            </a:pPr>
            <a:r>
              <a:rPr lang="en-US" sz="2100" dirty="0"/>
              <a:t>Openly accept marijuana use by employees outside of the workplace during non-working hours?</a:t>
            </a:r>
          </a:p>
          <a:p>
            <a:pPr>
              <a:lnSpc>
                <a:spcPct val="120000"/>
              </a:lnSpc>
              <a:spcBef>
                <a:spcPts val="0"/>
              </a:spcBef>
              <a:spcAft>
                <a:spcPts val="600"/>
              </a:spcAft>
            </a:pPr>
            <a:r>
              <a:rPr lang="en-US" sz="2100" dirty="0"/>
              <a:t>Prohibit marijuana use by employees?</a:t>
            </a:r>
          </a:p>
          <a:p>
            <a:pPr>
              <a:lnSpc>
                <a:spcPct val="120000"/>
              </a:lnSpc>
              <a:spcBef>
                <a:spcPts val="0"/>
              </a:spcBef>
              <a:spcAft>
                <a:spcPts val="600"/>
              </a:spcAft>
            </a:pPr>
            <a:r>
              <a:rPr lang="en-US" sz="2100" dirty="0"/>
              <a:t>Making this decision requires a determination of the implications of all applicable state and federal law</a:t>
            </a:r>
          </a:p>
          <a:p>
            <a:pPr>
              <a:lnSpc>
                <a:spcPct val="120000"/>
              </a:lnSpc>
              <a:spcBef>
                <a:spcPts val="0"/>
              </a:spcBef>
              <a:spcAft>
                <a:spcPts val="600"/>
              </a:spcAft>
            </a:pPr>
            <a:r>
              <a:rPr lang="en-US" sz="2100" dirty="0"/>
              <a:t>Employers should take steps to ensure that they and their employees understand the impact of state marijuana laws</a:t>
            </a:r>
          </a:p>
          <a:p>
            <a:pPr>
              <a:lnSpc>
                <a:spcPct val="120000"/>
              </a:lnSpc>
              <a:spcBef>
                <a:spcPts val="0"/>
              </a:spcBef>
              <a:spcAft>
                <a:spcPts val="600"/>
              </a:spcAft>
            </a:pPr>
            <a:r>
              <a:rPr lang="en-US" sz="2100" dirty="0"/>
              <a:t>Make sure your employees know the Company’s stance (especially if you operate in a state where marijuana has been legalized) </a:t>
            </a:r>
          </a:p>
        </p:txBody>
      </p:sp>
      <p:sp>
        <p:nvSpPr>
          <p:cNvPr id="5" name="Slide Number Placeholder 4">
            <a:extLst>
              <a:ext uri="{FF2B5EF4-FFF2-40B4-BE49-F238E27FC236}">
                <a16:creationId xmlns:a16="http://schemas.microsoft.com/office/drawing/2014/main" id="{9268B8B9-3AB7-4381-8CC6-0923DF1D5300}"/>
              </a:ext>
            </a:extLst>
          </p:cNvPr>
          <p:cNvSpPr>
            <a:spLocks noGrp="1"/>
          </p:cNvSpPr>
          <p:nvPr>
            <p:ph type="sldNum" sz="quarter" idx="12"/>
          </p:nvPr>
        </p:nvSpPr>
        <p:spPr/>
        <p:txBody>
          <a:bodyPr/>
          <a:lstStyle/>
          <a:p>
            <a:fld id="{2A2A6181-BD9D-4EEB-AAD6-40B54AE96A71}" type="slidenum">
              <a:rPr lang="en-US" smtClean="0"/>
              <a:t>159</a:t>
            </a:fld>
            <a:endParaRPr lang="en-US" dirty="0"/>
          </a:p>
        </p:txBody>
      </p:sp>
    </p:spTree>
    <p:extLst>
      <p:ext uri="{BB962C8B-B14F-4D97-AF65-F5344CB8AC3E}">
        <p14:creationId xmlns:p14="http://schemas.microsoft.com/office/powerpoint/2010/main" val="62436530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822FD-4775-4F28-BE60-DB7414D11162}"/>
              </a:ext>
            </a:extLst>
          </p:cNvPr>
          <p:cNvSpPr>
            <a:spLocks noGrp="1"/>
          </p:cNvSpPr>
          <p:nvPr>
            <p:ph type="title"/>
          </p:nvPr>
        </p:nvSpPr>
        <p:spPr>
          <a:xfrm>
            <a:off x="228600" y="828381"/>
            <a:ext cx="8686800" cy="762000"/>
          </a:xfrm>
        </p:spPr>
        <p:txBody>
          <a:bodyPr/>
          <a:lstStyle/>
          <a:p>
            <a:r>
              <a:rPr lang="en-US" sz="4000" b="1" dirty="0"/>
              <a:t>Legal Considerations</a:t>
            </a:r>
          </a:p>
        </p:txBody>
      </p:sp>
      <p:sp>
        <p:nvSpPr>
          <p:cNvPr id="3" name="Content Placeholder 2">
            <a:extLst>
              <a:ext uri="{FF2B5EF4-FFF2-40B4-BE49-F238E27FC236}">
                <a16:creationId xmlns:a16="http://schemas.microsoft.com/office/drawing/2014/main" id="{B35E047C-A5B2-4197-B2B7-5437628601A7}"/>
              </a:ext>
            </a:extLst>
          </p:cNvPr>
          <p:cNvSpPr>
            <a:spLocks noGrp="1"/>
          </p:cNvSpPr>
          <p:nvPr>
            <p:ph idx="1"/>
          </p:nvPr>
        </p:nvSpPr>
        <p:spPr>
          <a:xfrm>
            <a:off x="324137" y="1752599"/>
            <a:ext cx="6568049" cy="4228467"/>
          </a:xfrm>
        </p:spPr>
        <p:txBody>
          <a:bodyPr/>
          <a:lstStyle/>
          <a:p>
            <a:pPr>
              <a:spcBef>
                <a:spcPts val="1800"/>
              </a:spcBef>
            </a:pPr>
            <a:r>
              <a:rPr lang="en-US" sz="2800" dirty="0"/>
              <a:t>Communication Forums and Venues</a:t>
            </a:r>
          </a:p>
          <a:p>
            <a:pPr marL="800100" lvl="1" indent="-457200">
              <a:spcBef>
                <a:spcPts val="1800"/>
              </a:spcBef>
              <a:buFont typeface="Wingdings" panose="05000000000000000000" pitchFamily="2" charset="2"/>
              <a:buChar char="§"/>
            </a:pPr>
            <a:r>
              <a:rPr lang="en-US" sz="2600" dirty="0"/>
              <a:t>Handling inappropriate comments and dissemination</a:t>
            </a:r>
          </a:p>
          <a:p>
            <a:pPr marL="800100" lvl="1" indent="-457200">
              <a:spcBef>
                <a:spcPts val="1800"/>
              </a:spcBef>
              <a:buFont typeface="Wingdings" panose="05000000000000000000" pitchFamily="2" charset="2"/>
              <a:buChar char="§"/>
            </a:pPr>
            <a:r>
              <a:rPr lang="en-US" sz="2600" dirty="0"/>
              <a:t>Implications of NLRA Section 7 Rights</a:t>
            </a:r>
          </a:p>
          <a:p>
            <a:pPr marL="800100" lvl="1" indent="-457200">
              <a:spcBef>
                <a:spcPts val="1800"/>
              </a:spcBef>
              <a:buFont typeface="Wingdings" panose="05000000000000000000" pitchFamily="2" charset="2"/>
              <a:buChar char="§"/>
            </a:pPr>
            <a:r>
              <a:rPr lang="en-US" sz="2600" dirty="0"/>
              <a:t>Maintenance of policy to address harassing, defamatory, obscene or violent comments through social media or otherwise</a:t>
            </a:r>
          </a:p>
        </p:txBody>
      </p:sp>
      <p:pic>
        <p:nvPicPr>
          <p:cNvPr id="6" name="Picture 5"/>
          <p:cNvPicPr>
            <a:picLocks noChangeAspect="1"/>
          </p:cNvPicPr>
          <p:nvPr/>
        </p:nvPicPr>
        <p:blipFill>
          <a:blip r:embed="rId2"/>
          <a:srcRect/>
          <a:stretch>
            <a:fillRect/>
          </a:stretch>
        </p:blipFill>
        <p:spPr>
          <a:xfrm>
            <a:off x="6892186" y="2555524"/>
            <a:ext cx="2156279" cy="2156279"/>
          </a:xfrm>
          <a:prstGeom prst="rect">
            <a:avLst/>
          </a:prstGeom>
        </p:spPr>
      </p:pic>
      <p:sp>
        <p:nvSpPr>
          <p:cNvPr id="7" name="Slide Number Placeholder 6">
            <a:extLst>
              <a:ext uri="{FF2B5EF4-FFF2-40B4-BE49-F238E27FC236}">
                <a16:creationId xmlns:a16="http://schemas.microsoft.com/office/drawing/2014/main" id="{EE5B86B6-7A1C-4419-8B9B-F13598D3E222}"/>
              </a:ext>
            </a:extLst>
          </p:cNvPr>
          <p:cNvSpPr>
            <a:spLocks noGrp="1"/>
          </p:cNvSpPr>
          <p:nvPr>
            <p:ph type="sldNum" sz="quarter" idx="12"/>
          </p:nvPr>
        </p:nvSpPr>
        <p:spPr/>
        <p:txBody>
          <a:bodyPr/>
          <a:lstStyle/>
          <a:p>
            <a:fld id="{2A2A6181-BD9D-4EEB-AAD6-40B54AE96A71}" type="slidenum">
              <a:rPr lang="en-US" smtClean="0"/>
              <a:t>16</a:t>
            </a:fld>
            <a:endParaRPr lang="en-US" dirty="0"/>
          </a:p>
        </p:txBody>
      </p:sp>
    </p:spTree>
    <p:extLst>
      <p:ext uri="{BB962C8B-B14F-4D97-AF65-F5344CB8AC3E}">
        <p14:creationId xmlns:p14="http://schemas.microsoft.com/office/powerpoint/2010/main" val="2169322265"/>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925418"/>
            <a:ext cx="8686800" cy="793214"/>
          </a:xfrm>
        </p:spPr>
        <p:txBody>
          <a:bodyPr>
            <a:normAutofit/>
          </a:bodyPr>
          <a:lstStyle/>
          <a:p>
            <a:r>
              <a:rPr lang="en-US" sz="2850" dirty="0"/>
              <a:t>Policy Review and Revision</a:t>
            </a:r>
          </a:p>
        </p:txBody>
      </p:sp>
      <p:sp>
        <p:nvSpPr>
          <p:cNvPr id="3" name="Content Placeholder 2"/>
          <p:cNvSpPr>
            <a:spLocks noGrp="1"/>
          </p:cNvSpPr>
          <p:nvPr>
            <p:ph idx="1"/>
          </p:nvPr>
        </p:nvSpPr>
        <p:spPr>
          <a:xfrm>
            <a:off x="228600" y="2002631"/>
            <a:ext cx="8458200" cy="3715123"/>
          </a:xfrm>
        </p:spPr>
        <p:txBody>
          <a:bodyPr>
            <a:normAutofit lnSpcReduction="10000"/>
          </a:bodyPr>
          <a:lstStyle/>
          <a:p>
            <a:pPr>
              <a:lnSpc>
                <a:spcPct val="110000"/>
              </a:lnSpc>
              <a:spcBef>
                <a:spcPts val="0"/>
              </a:spcBef>
              <a:spcAft>
                <a:spcPts val="600"/>
              </a:spcAft>
            </a:pPr>
            <a:r>
              <a:rPr lang="en-US" sz="2100" dirty="0"/>
              <a:t>If you are a multi-state employer, a one-size-fits-all approach to your drug testing policy is no longer adequate</a:t>
            </a:r>
          </a:p>
          <a:p>
            <a:pPr>
              <a:lnSpc>
                <a:spcPct val="110000"/>
              </a:lnSpc>
              <a:spcBef>
                <a:spcPts val="0"/>
              </a:spcBef>
              <a:spcAft>
                <a:spcPts val="600"/>
              </a:spcAft>
            </a:pPr>
            <a:r>
              <a:rPr lang="en-US" sz="2100" dirty="0"/>
              <a:t>Current policies need to be updated and adapted to reflect your Company’s position on marijuana use by its employees and to meet compliance with applicable state marijuana laws</a:t>
            </a:r>
          </a:p>
          <a:p>
            <a:pPr>
              <a:lnSpc>
                <a:spcPct val="110000"/>
              </a:lnSpc>
              <a:spcBef>
                <a:spcPts val="0"/>
              </a:spcBef>
              <a:spcAft>
                <a:spcPts val="600"/>
              </a:spcAft>
            </a:pPr>
            <a:r>
              <a:rPr lang="en-US" sz="2100" dirty="0"/>
              <a:t>Multi-state employers should consider having state-specific policies to ensure cross-border compliance</a:t>
            </a:r>
          </a:p>
          <a:p>
            <a:pPr lvl="1">
              <a:lnSpc>
                <a:spcPct val="110000"/>
              </a:lnSpc>
              <a:spcBef>
                <a:spcPts val="0"/>
              </a:spcBef>
              <a:spcAft>
                <a:spcPts val="600"/>
              </a:spcAft>
            </a:pPr>
            <a:r>
              <a:rPr lang="en-US" sz="1800" dirty="0"/>
              <a:t>State-specific policies should also incorporate the Company’s  </a:t>
            </a:r>
          </a:p>
          <a:p>
            <a:pPr>
              <a:lnSpc>
                <a:spcPct val="110000"/>
              </a:lnSpc>
              <a:spcBef>
                <a:spcPts val="0"/>
              </a:spcBef>
              <a:spcAft>
                <a:spcPts val="600"/>
              </a:spcAft>
            </a:pPr>
            <a:r>
              <a:rPr lang="en-US" sz="2100" dirty="0"/>
              <a:t>Ensure that probable cause factors for on-the-job impairment are clearly articulated in your policy</a:t>
            </a:r>
          </a:p>
        </p:txBody>
      </p:sp>
      <p:sp>
        <p:nvSpPr>
          <p:cNvPr id="5" name="Slide Number Placeholder 4">
            <a:extLst>
              <a:ext uri="{FF2B5EF4-FFF2-40B4-BE49-F238E27FC236}">
                <a16:creationId xmlns:a16="http://schemas.microsoft.com/office/drawing/2014/main" id="{2323FDFC-B6AB-4646-9B2E-F7DEF32C5DB7}"/>
              </a:ext>
            </a:extLst>
          </p:cNvPr>
          <p:cNvSpPr>
            <a:spLocks noGrp="1"/>
          </p:cNvSpPr>
          <p:nvPr>
            <p:ph type="sldNum" sz="quarter" idx="12"/>
          </p:nvPr>
        </p:nvSpPr>
        <p:spPr/>
        <p:txBody>
          <a:bodyPr/>
          <a:lstStyle/>
          <a:p>
            <a:fld id="{2A2A6181-BD9D-4EEB-AAD6-40B54AE96A71}" type="slidenum">
              <a:rPr lang="en-US" smtClean="0"/>
              <a:t>160</a:t>
            </a:fld>
            <a:endParaRPr lang="en-US" dirty="0"/>
          </a:p>
        </p:txBody>
      </p:sp>
    </p:spTree>
    <p:extLst>
      <p:ext uri="{BB962C8B-B14F-4D97-AF65-F5344CB8AC3E}">
        <p14:creationId xmlns:p14="http://schemas.microsoft.com/office/powerpoint/2010/main" val="861552212"/>
      </p:ext>
    </p:extLst>
  </p:cSld>
  <p:clrMapOvr>
    <a:masterClrMapping/>
  </p:clrMapOvr>
  <p:transition spd="slow"/>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511" y="873670"/>
            <a:ext cx="8686800" cy="811911"/>
          </a:xfrm>
        </p:spPr>
        <p:txBody>
          <a:bodyPr/>
          <a:lstStyle/>
          <a:p>
            <a:r>
              <a:rPr lang="en-US" sz="2850" dirty="0"/>
              <a:t>Rolling Out New Policies and Practices</a:t>
            </a:r>
          </a:p>
        </p:txBody>
      </p:sp>
      <p:sp>
        <p:nvSpPr>
          <p:cNvPr id="3" name="Content Placeholder 2"/>
          <p:cNvSpPr>
            <a:spLocks noGrp="1"/>
          </p:cNvSpPr>
          <p:nvPr>
            <p:ph idx="1"/>
          </p:nvPr>
        </p:nvSpPr>
        <p:spPr>
          <a:xfrm>
            <a:off x="320511" y="2104221"/>
            <a:ext cx="8458200" cy="3602515"/>
          </a:xfrm>
        </p:spPr>
        <p:txBody>
          <a:bodyPr>
            <a:normAutofit/>
          </a:bodyPr>
          <a:lstStyle/>
          <a:p>
            <a:pPr>
              <a:spcBef>
                <a:spcPts val="0"/>
              </a:spcBef>
              <a:spcAft>
                <a:spcPts val="600"/>
              </a:spcAft>
            </a:pPr>
            <a:r>
              <a:rPr lang="en-US" dirty="0"/>
              <a:t>Be mindful of the precedent and deviation from previous handbook policies</a:t>
            </a:r>
          </a:p>
          <a:p>
            <a:pPr>
              <a:spcBef>
                <a:spcPts val="0"/>
              </a:spcBef>
              <a:spcAft>
                <a:spcPts val="600"/>
              </a:spcAft>
            </a:pPr>
            <a:r>
              <a:rPr lang="en-US" dirty="0"/>
              <a:t>Ensure that all employees are made aware of new policies and practices</a:t>
            </a:r>
          </a:p>
          <a:p>
            <a:pPr marL="800100" lvl="1" indent="-457200">
              <a:spcBef>
                <a:spcPts val="0"/>
              </a:spcBef>
              <a:spcAft>
                <a:spcPts val="600"/>
              </a:spcAft>
              <a:buFont typeface="Wingdings" panose="05000000000000000000" pitchFamily="2" charset="2"/>
              <a:buChar char="§"/>
            </a:pPr>
            <a:r>
              <a:rPr lang="en-US" sz="2200" dirty="0"/>
              <a:t>Distribute documentation explaining changes </a:t>
            </a:r>
          </a:p>
          <a:p>
            <a:pPr marL="800100" lvl="1" indent="-457200">
              <a:spcBef>
                <a:spcPts val="0"/>
              </a:spcBef>
              <a:spcAft>
                <a:spcPts val="600"/>
              </a:spcAft>
              <a:buFont typeface="Wingdings" panose="05000000000000000000" pitchFamily="2" charset="2"/>
              <a:buChar char="§"/>
            </a:pPr>
            <a:r>
              <a:rPr lang="en-US" sz="2200" dirty="0"/>
              <a:t>Obtain policy acknowledgments</a:t>
            </a:r>
          </a:p>
          <a:p>
            <a:pPr>
              <a:spcBef>
                <a:spcPts val="0"/>
              </a:spcBef>
              <a:spcAft>
                <a:spcPts val="600"/>
              </a:spcAft>
            </a:pPr>
            <a:r>
              <a:rPr lang="en-US" dirty="0"/>
              <a:t>Apply policies and work rules consistently</a:t>
            </a:r>
          </a:p>
          <a:p>
            <a:pPr>
              <a:spcBef>
                <a:spcPts val="0"/>
              </a:spcBef>
              <a:spcAft>
                <a:spcPts val="600"/>
              </a:spcAft>
            </a:pPr>
            <a:r>
              <a:rPr lang="en-US" dirty="0"/>
              <a:t>Careful with an “impairment” requirement</a:t>
            </a:r>
          </a:p>
        </p:txBody>
      </p:sp>
      <p:sp>
        <p:nvSpPr>
          <p:cNvPr id="5" name="Slide Number Placeholder 4">
            <a:extLst>
              <a:ext uri="{FF2B5EF4-FFF2-40B4-BE49-F238E27FC236}">
                <a16:creationId xmlns:a16="http://schemas.microsoft.com/office/drawing/2014/main" id="{1E4EF412-C5AE-49FC-A066-D0A8A9E214A8}"/>
              </a:ext>
            </a:extLst>
          </p:cNvPr>
          <p:cNvSpPr>
            <a:spLocks noGrp="1"/>
          </p:cNvSpPr>
          <p:nvPr>
            <p:ph type="sldNum" sz="quarter" idx="12"/>
          </p:nvPr>
        </p:nvSpPr>
        <p:spPr/>
        <p:txBody>
          <a:bodyPr/>
          <a:lstStyle/>
          <a:p>
            <a:fld id="{2A2A6181-BD9D-4EEB-AAD6-40B54AE96A71}" type="slidenum">
              <a:rPr lang="en-US" smtClean="0"/>
              <a:t>161</a:t>
            </a:fld>
            <a:endParaRPr lang="en-US" dirty="0"/>
          </a:p>
        </p:txBody>
      </p:sp>
    </p:spTree>
    <p:extLst>
      <p:ext uri="{BB962C8B-B14F-4D97-AF65-F5344CB8AC3E}">
        <p14:creationId xmlns:p14="http://schemas.microsoft.com/office/powerpoint/2010/main" val="603557610"/>
      </p:ext>
    </p:extLst>
  </p:cSld>
  <p:clrMapOvr>
    <a:masterClrMapping/>
  </p:clrMapOvr>
  <p:transition spd="slow"/>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511" y="870333"/>
            <a:ext cx="8686800" cy="782197"/>
          </a:xfrm>
        </p:spPr>
        <p:txBody>
          <a:bodyPr/>
          <a:lstStyle/>
          <a:p>
            <a:r>
              <a:rPr lang="en-US" sz="2850" dirty="0"/>
              <a:t>Train Supervisory Employees</a:t>
            </a:r>
          </a:p>
        </p:txBody>
      </p:sp>
      <p:sp>
        <p:nvSpPr>
          <p:cNvPr id="3" name="Content Placeholder 2"/>
          <p:cNvSpPr>
            <a:spLocks noGrp="1"/>
          </p:cNvSpPr>
          <p:nvPr>
            <p:ph idx="1"/>
          </p:nvPr>
        </p:nvSpPr>
        <p:spPr>
          <a:xfrm>
            <a:off x="320511" y="1652530"/>
            <a:ext cx="8458200" cy="4087258"/>
          </a:xfrm>
        </p:spPr>
        <p:txBody>
          <a:bodyPr>
            <a:normAutofit/>
          </a:bodyPr>
          <a:lstStyle/>
          <a:p>
            <a:pPr>
              <a:spcBef>
                <a:spcPts val="600"/>
              </a:spcBef>
            </a:pPr>
            <a:r>
              <a:rPr lang="en-US" sz="2100" dirty="0"/>
              <a:t>Train supervisors on marijuana impairment recognition and the procedures to follow when there is probable cause to believe that someone is impaired on the job</a:t>
            </a:r>
          </a:p>
          <a:p>
            <a:pPr>
              <a:spcBef>
                <a:spcPts val="600"/>
              </a:spcBef>
            </a:pPr>
            <a:r>
              <a:rPr lang="en-US" sz="2100" dirty="0"/>
              <a:t>Supervisors should be trained on documenting and reporting the signs of workplace impairment</a:t>
            </a:r>
          </a:p>
          <a:p>
            <a:pPr>
              <a:spcBef>
                <a:spcPts val="600"/>
              </a:spcBef>
            </a:pPr>
            <a:r>
              <a:rPr lang="en-US" sz="2100" dirty="0"/>
              <a:t>Training will help bolster employer position that it had a genuine good faith belief that the employee was impaired on the job, if the employee brings legal action against the employer at a later date</a:t>
            </a:r>
          </a:p>
          <a:p>
            <a:pPr>
              <a:spcBef>
                <a:spcPts val="600"/>
              </a:spcBef>
            </a:pPr>
            <a:r>
              <a:rPr lang="en-US" sz="2100" dirty="0"/>
              <a:t>Training will also help ensure covered employers meet compliance with their obligations to maintain a drug-free workplace under the DFWA</a:t>
            </a:r>
          </a:p>
          <a:p>
            <a:pPr>
              <a:spcBef>
                <a:spcPts val="600"/>
              </a:spcBef>
            </a:pPr>
            <a:r>
              <a:rPr lang="en-US" sz="2100" dirty="0"/>
              <a:t>Don’t ignore the situation!</a:t>
            </a:r>
          </a:p>
          <a:p>
            <a:endParaRPr lang="en-US" sz="2100" dirty="0"/>
          </a:p>
        </p:txBody>
      </p:sp>
      <p:sp>
        <p:nvSpPr>
          <p:cNvPr id="5" name="Slide Number Placeholder 4">
            <a:extLst>
              <a:ext uri="{FF2B5EF4-FFF2-40B4-BE49-F238E27FC236}">
                <a16:creationId xmlns:a16="http://schemas.microsoft.com/office/drawing/2014/main" id="{C4DBD2C3-BDF1-4ABE-91DF-475582C5CE9E}"/>
              </a:ext>
            </a:extLst>
          </p:cNvPr>
          <p:cNvSpPr>
            <a:spLocks noGrp="1"/>
          </p:cNvSpPr>
          <p:nvPr>
            <p:ph type="sldNum" sz="quarter" idx="12"/>
          </p:nvPr>
        </p:nvSpPr>
        <p:spPr/>
        <p:txBody>
          <a:bodyPr/>
          <a:lstStyle/>
          <a:p>
            <a:fld id="{2A2A6181-BD9D-4EEB-AAD6-40B54AE96A71}" type="slidenum">
              <a:rPr lang="en-US" smtClean="0"/>
              <a:t>162</a:t>
            </a:fld>
            <a:endParaRPr lang="en-US" dirty="0"/>
          </a:p>
        </p:txBody>
      </p:sp>
    </p:spTree>
    <p:extLst>
      <p:ext uri="{BB962C8B-B14F-4D97-AF65-F5344CB8AC3E}">
        <p14:creationId xmlns:p14="http://schemas.microsoft.com/office/powerpoint/2010/main" val="1343672181"/>
      </p:ext>
    </p:extLst>
  </p:cSld>
  <p:clrMapOvr>
    <a:masterClrMapping/>
  </p:clrMapOvr>
  <p:transition spd="slow"/>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907215"/>
            <a:ext cx="7886700" cy="886377"/>
          </a:xfrm>
        </p:spPr>
        <p:txBody>
          <a:bodyPr>
            <a:normAutofit/>
          </a:bodyPr>
          <a:lstStyle/>
          <a:p>
            <a:r>
              <a:rPr lang="en-US" sz="3200" dirty="0"/>
              <a:t>Key Takeaways</a:t>
            </a:r>
          </a:p>
        </p:txBody>
      </p:sp>
      <p:sp>
        <p:nvSpPr>
          <p:cNvPr id="3" name="Content Placeholder 2"/>
          <p:cNvSpPr>
            <a:spLocks noGrp="1"/>
          </p:cNvSpPr>
          <p:nvPr>
            <p:ph idx="1"/>
          </p:nvPr>
        </p:nvSpPr>
        <p:spPr/>
        <p:txBody>
          <a:bodyPr>
            <a:normAutofit/>
          </a:bodyPr>
          <a:lstStyle/>
          <a:p>
            <a:pPr>
              <a:spcBef>
                <a:spcPts val="0"/>
              </a:spcBef>
              <a:spcAft>
                <a:spcPts val="600"/>
              </a:spcAft>
            </a:pPr>
            <a:r>
              <a:rPr lang="en-US" dirty="0"/>
              <a:t>Not all federal law preempts state law protections regarding discrimination in employment on the basis of marijuana use</a:t>
            </a:r>
          </a:p>
          <a:p>
            <a:pPr>
              <a:spcBef>
                <a:spcPts val="0"/>
              </a:spcBef>
              <a:spcAft>
                <a:spcPts val="600"/>
              </a:spcAft>
            </a:pPr>
            <a:r>
              <a:rPr lang="en-US" dirty="0"/>
              <a:t>Determine what laws apply to your Company and where these laws apply</a:t>
            </a:r>
          </a:p>
          <a:p>
            <a:pPr>
              <a:spcBef>
                <a:spcPts val="0"/>
              </a:spcBef>
              <a:spcAft>
                <a:spcPts val="600"/>
              </a:spcAft>
            </a:pPr>
            <a:r>
              <a:rPr lang="en-US" dirty="0"/>
              <a:t>Clearly identify the Company’s position on marijuana use</a:t>
            </a:r>
          </a:p>
          <a:p>
            <a:pPr>
              <a:spcBef>
                <a:spcPts val="0"/>
              </a:spcBef>
              <a:spcAft>
                <a:spcPts val="600"/>
              </a:spcAft>
            </a:pPr>
            <a:r>
              <a:rPr lang="en-US" dirty="0"/>
              <a:t>Review and revise Company policies to mirror the Company’s position and to meet compliance with state marijuana and drug testing laws</a:t>
            </a:r>
          </a:p>
          <a:p>
            <a:pPr>
              <a:spcBef>
                <a:spcPts val="0"/>
              </a:spcBef>
              <a:spcAft>
                <a:spcPts val="600"/>
              </a:spcAft>
            </a:pPr>
            <a:r>
              <a:rPr lang="en-US" dirty="0"/>
              <a:t>Stay current with changing law</a:t>
            </a:r>
          </a:p>
        </p:txBody>
      </p:sp>
      <p:sp>
        <p:nvSpPr>
          <p:cNvPr id="5" name="Slide Number Placeholder 4">
            <a:extLst>
              <a:ext uri="{FF2B5EF4-FFF2-40B4-BE49-F238E27FC236}">
                <a16:creationId xmlns:a16="http://schemas.microsoft.com/office/drawing/2014/main" id="{F8D1A80F-F0A7-445E-BBBF-A5255F85A85F}"/>
              </a:ext>
            </a:extLst>
          </p:cNvPr>
          <p:cNvSpPr>
            <a:spLocks noGrp="1"/>
          </p:cNvSpPr>
          <p:nvPr>
            <p:ph type="sldNum" sz="quarter" idx="12"/>
          </p:nvPr>
        </p:nvSpPr>
        <p:spPr/>
        <p:txBody>
          <a:bodyPr/>
          <a:lstStyle/>
          <a:p>
            <a:fld id="{2A2A6181-BD9D-4EEB-AAD6-40B54AE96A71}" type="slidenum">
              <a:rPr lang="en-US" smtClean="0"/>
              <a:t>163</a:t>
            </a:fld>
            <a:endParaRPr lang="en-US" dirty="0"/>
          </a:p>
        </p:txBody>
      </p:sp>
    </p:spTree>
    <p:extLst>
      <p:ext uri="{BB962C8B-B14F-4D97-AF65-F5344CB8AC3E}">
        <p14:creationId xmlns:p14="http://schemas.microsoft.com/office/powerpoint/2010/main" val="3511564213"/>
      </p:ext>
    </p:extLst>
  </p:cSld>
  <p:clrMapOvr>
    <a:masterClrMapping/>
  </p:clrMapOvr>
  <p:transition spd="slow"/>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Content Placeholder 2">
            <a:extLst>
              <a:ext uri="{FF2B5EF4-FFF2-40B4-BE49-F238E27FC236}">
                <a16:creationId xmlns:a16="http://schemas.microsoft.com/office/drawing/2014/main" id="{0B3B6727-9AEB-4BED-9404-0AA540C80278}"/>
              </a:ext>
            </a:extLst>
          </p:cNvPr>
          <p:cNvSpPr>
            <a:spLocks noGrp="1"/>
          </p:cNvSpPr>
          <p:nvPr>
            <p:ph idx="1"/>
          </p:nvPr>
        </p:nvSpPr>
        <p:spPr>
          <a:xfrm>
            <a:off x="381000" y="990600"/>
            <a:ext cx="8229600" cy="838200"/>
          </a:xfrm>
        </p:spPr>
        <p:txBody>
          <a:bodyPr/>
          <a:lstStyle/>
          <a:p>
            <a:pPr algn="ctr">
              <a:spcBef>
                <a:spcPct val="0"/>
              </a:spcBef>
              <a:buFontTx/>
              <a:buNone/>
              <a:defRPr/>
            </a:pPr>
            <a:r>
              <a:rPr lang="en-US" altLang="en-US" sz="3600" b="1" dirty="0">
                <a:solidFill>
                  <a:srgbClr val="D4782C"/>
                </a:solidFill>
                <a:latin typeface="+mj-lt"/>
                <a:ea typeface="+mj-ea"/>
                <a:cs typeface="Arial" charset="0"/>
              </a:rPr>
              <a:t>Thank You</a:t>
            </a:r>
            <a:endParaRPr lang="en-US" altLang="en-US" sz="3800" b="1" dirty="0">
              <a:solidFill>
                <a:srgbClr val="D4782C"/>
              </a:solidFill>
              <a:latin typeface="Arial" charset="0"/>
              <a:ea typeface="+mj-ea"/>
              <a:cs typeface="Arial" charset="0"/>
            </a:endParaRPr>
          </a:p>
        </p:txBody>
      </p:sp>
      <p:sp>
        <p:nvSpPr>
          <p:cNvPr id="6" name="Content Placeholder 2">
            <a:extLst>
              <a:ext uri="{FF2B5EF4-FFF2-40B4-BE49-F238E27FC236}">
                <a16:creationId xmlns:a16="http://schemas.microsoft.com/office/drawing/2014/main" id="{DDC21B61-764B-4167-92D9-64C8E15F3D76}"/>
              </a:ext>
            </a:extLst>
          </p:cNvPr>
          <p:cNvSpPr txBox="1">
            <a:spLocks/>
          </p:cNvSpPr>
          <p:nvPr/>
        </p:nvSpPr>
        <p:spPr bwMode="auto">
          <a:xfrm>
            <a:off x="0" y="4276725"/>
            <a:ext cx="3200400" cy="1438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880" rIns="182880"/>
          <a:lstStyle>
            <a:lvl1pPr marL="342900" indent="-342900" algn="l" rtl="0" eaLnBrk="0" fontAlgn="base" hangingPunct="0">
              <a:spcBef>
                <a:spcPct val="5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800">
                <a:solidFill>
                  <a:schemeClr val="tx1"/>
                </a:solidFill>
                <a:latin typeface="+mn-lt"/>
              </a:defRPr>
            </a:lvl2pPr>
            <a:lvl3pPr marL="1143000" indent="-228600" algn="l" rtl="0" eaLnBrk="0" fontAlgn="base" hangingPunct="0">
              <a:spcBef>
                <a:spcPct val="50000"/>
              </a:spcBef>
              <a:spcAft>
                <a:spcPct val="0"/>
              </a:spcAft>
              <a:buChar char="•"/>
              <a:defRPr sz="2400">
                <a:solidFill>
                  <a:schemeClr val="tx1"/>
                </a:solidFill>
                <a:latin typeface="+mn-lt"/>
              </a:defRPr>
            </a:lvl3pPr>
            <a:lvl4pPr marL="1600200" indent="-228600" algn="l" rtl="0" eaLnBrk="0" fontAlgn="base" hangingPunct="0">
              <a:spcBef>
                <a:spcPct val="50000"/>
              </a:spcBef>
              <a:spcAft>
                <a:spcPct val="0"/>
              </a:spcAft>
              <a:buChar char="–"/>
              <a:defRPr sz="2000">
                <a:solidFill>
                  <a:schemeClr val="tx1"/>
                </a:solidFill>
                <a:latin typeface="+mn-lt"/>
              </a:defRPr>
            </a:lvl4pPr>
            <a:lvl5pPr marL="2057400" indent="-228600" algn="l" rtl="0" eaLnBrk="0" fontAlgn="base" hangingPunct="0">
              <a:spcBef>
                <a:spcPct val="50000"/>
              </a:spcBef>
              <a:spcAft>
                <a:spcPct val="0"/>
              </a:spcAft>
              <a:buChar char="»"/>
              <a:defRPr sz="20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a:lstStyle>
          <a:p>
            <a:pPr marL="0" indent="0" algn="ctr">
              <a:buFontTx/>
              <a:buNone/>
              <a:defRPr/>
            </a:pPr>
            <a:r>
              <a:rPr lang="en-US" altLang="en-US" sz="1800" kern="0" dirty="0"/>
              <a:t>Craig T. Papka</a:t>
            </a:r>
          </a:p>
          <a:p>
            <a:pPr marL="0" indent="0" algn="ctr">
              <a:buFontTx/>
              <a:buNone/>
              <a:defRPr/>
            </a:pPr>
            <a:r>
              <a:rPr lang="en-US" altLang="en-US" sz="1400" kern="0" dirty="0">
                <a:hlinkClick r:id="rId2"/>
              </a:rPr>
              <a:t>craig.papka@vonbriesen.com</a:t>
            </a:r>
            <a:br>
              <a:rPr lang="en-US" altLang="en-US" sz="1400" kern="0" dirty="0"/>
            </a:br>
            <a:r>
              <a:rPr lang="en-US" altLang="en-US" sz="1400" kern="0" dirty="0"/>
              <a:t>262-923-8672</a:t>
            </a:r>
          </a:p>
          <a:p>
            <a:pPr marL="0" indent="0" algn="ctr">
              <a:buFontTx/>
              <a:buNone/>
              <a:defRPr/>
            </a:pPr>
            <a:r>
              <a:rPr lang="en-US" altLang="en-US" sz="1400" kern="0" dirty="0"/>
              <a:t>20975 Swenson Drive, Suite 400</a:t>
            </a:r>
            <a:br>
              <a:rPr lang="en-US" altLang="en-US" sz="1400" kern="0" dirty="0"/>
            </a:br>
            <a:r>
              <a:rPr lang="en-US" altLang="en-US" sz="1400" kern="0" dirty="0"/>
              <a:t>Waukesha, WI 53186</a:t>
            </a:r>
          </a:p>
        </p:txBody>
      </p:sp>
      <p:sp>
        <p:nvSpPr>
          <p:cNvPr id="9" name="Content Placeholder 2">
            <a:extLst>
              <a:ext uri="{FF2B5EF4-FFF2-40B4-BE49-F238E27FC236}">
                <a16:creationId xmlns:a16="http://schemas.microsoft.com/office/drawing/2014/main" id="{B2D7B285-D406-492F-B078-E974251F446E}"/>
              </a:ext>
            </a:extLst>
          </p:cNvPr>
          <p:cNvSpPr txBox="1">
            <a:spLocks/>
          </p:cNvSpPr>
          <p:nvPr/>
        </p:nvSpPr>
        <p:spPr bwMode="auto">
          <a:xfrm>
            <a:off x="2971800" y="4276725"/>
            <a:ext cx="3200400" cy="1438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880" rIns="182880"/>
          <a:lstStyle>
            <a:lvl1pPr marL="342900" indent="-342900" algn="l" rtl="0" eaLnBrk="0" fontAlgn="base" hangingPunct="0">
              <a:spcBef>
                <a:spcPct val="5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800">
                <a:solidFill>
                  <a:schemeClr val="tx1"/>
                </a:solidFill>
                <a:latin typeface="+mn-lt"/>
              </a:defRPr>
            </a:lvl2pPr>
            <a:lvl3pPr marL="1143000" indent="-228600" algn="l" rtl="0" eaLnBrk="0" fontAlgn="base" hangingPunct="0">
              <a:spcBef>
                <a:spcPct val="50000"/>
              </a:spcBef>
              <a:spcAft>
                <a:spcPct val="0"/>
              </a:spcAft>
              <a:buChar char="•"/>
              <a:defRPr sz="2400">
                <a:solidFill>
                  <a:schemeClr val="tx1"/>
                </a:solidFill>
                <a:latin typeface="+mn-lt"/>
              </a:defRPr>
            </a:lvl3pPr>
            <a:lvl4pPr marL="1600200" indent="-228600" algn="l" rtl="0" eaLnBrk="0" fontAlgn="base" hangingPunct="0">
              <a:spcBef>
                <a:spcPct val="50000"/>
              </a:spcBef>
              <a:spcAft>
                <a:spcPct val="0"/>
              </a:spcAft>
              <a:buChar char="–"/>
              <a:defRPr sz="2000">
                <a:solidFill>
                  <a:schemeClr val="tx1"/>
                </a:solidFill>
                <a:latin typeface="+mn-lt"/>
              </a:defRPr>
            </a:lvl4pPr>
            <a:lvl5pPr marL="2057400" indent="-228600" algn="l" rtl="0" eaLnBrk="0" fontAlgn="base" hangingPunct="0">
              <a:spcBef>
                <a:spcPct val="50000"/>
              </a:spcBef>
              <a:spcAft>
                <a:spcPct val="0"/>
              </a:spcAft>
              <a:buChar char="»"/>
              <a:defRPr sz="20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a:lstStyle>
          <a:p>
            <a:pPr marL="0" indent="0" algn="ctr">
              <a:buFontTx/>
              <a:buNone/>
              <a:defRPr/>
            </a:pPr>
            <a:r>
              <a:rPr lang="en-US" altLang="en-US" sz="1800" kern="0" dirty="0"/>
              <a:t>John Rubin</a:t>
            </a:r>
          </a:p>
          <a:p>
            <a:pPr marL="0" indent="0" algn="ctr">
              <a:buFontTx/>
              <a:buNone/>
              <a:defRPr/>
            </a:pPr>
            <a:r>
              <a:rPr lang="en-US" altLang="en-US" sz="1400" kern="0" dirty="0">
                <a:hlinkClick r:id="rId3"/>
              </a:rPr>
              <a:t>john.rubin@vonbriesen.com</a:t>
            </a:r>
            <a:br>
              <a:rPr lang="en-US" altLang="en-US" sz="1400" kern="0" dirty="0"/>
            </a:br>
            <a:r>
              <a:rPr lang="en-US" altLang="en-US" sz="1400" kern="0" dirty="0"/>
              <a:t>262-923-8655</a:t>
            </a:r>
          </a:p>
          <a:p>
            <a:pPr marL="0" indent="0" algn="ctr">
              <a:buFontTx/>
              <a:buNone/>
              <a:defRPr/>
            </a:pPr>
            <a:r>
              <a:rPr lang="en-US" altLang="en-US" sz="1400" kern="0" dirty="0"/>
              <a:t>20975 Swenson Drive, Suite 400</a:t>
            </a:r>
            <a:br>
              <a:rPr lang="en-US" altLang="en-US" sz="1400" kern="0" dirty="0"/>
            </a:br>
            <a:r>
              <a:rPr lang="en-US" altLang="en-US" sz="1400" kern="0" dirty="0"/>
              <a:t>Waukesha, WI 53186</a:t>
            </a:r>
          </a:p>
        </p:txBody>
      </p:sp>
      <p:sp>
        <p:nvSpPr>
          <p:cNvPr id="12" name="Content Placeholder 2">
            <a:extLst>
              <a:ext uri="{FF2B5EF4-FFF2-40B4-BE49-F238E27FC236}">
                <a16:creationId xmlns:a16="http://schemas.microsoft.com/office/drawing/2014/main" id="{0EDB4EC8-6E8D-4F40-ACD8-3CA430D6149E}"/>
              </a:ext>
            </a:extLst>
          </p:cNvPr>
          <p:cNvSpPr txBox="1">
            <a:spLocks/>
          </p:cNvSpPr>
          <p:nvPr/>
        </p:nvSpPr>
        <p:spPr bwMode="auto">
          <a:xfrm>
            <a:off x="5943600" y="4276725"/>
            <a:ext cx="3200400" cy="1438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880" rIns="182880"/>
          <a:lstStyle>
            <a:lvl1pPr marL="342900" indent="-342900" algn="l" rtl="0" eaLnBrk="0" fontAlgn="base" hangingPunct="0">
              <a:spcBef>
                <a:spcPct val="5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800">
                <a:solidFill>
                  <a:schemeClr val="tx1"/>
                </a:solidFill>
                <a:latin typeface="+mn-lt"/>
              </a:defRPr>
            </a:lvl2pPr>
            <a:lvl3pPr marL="1143000" indent="-228600" algn="l" rtl="0" eaLnBrk="0" fontAlgn="base" hangingPunct="0">
              <a:spcBef>
                <a:spcPct val="50000"/>
              </a:spcBef>
              <a:spcAft>
                <a:spcPct val="0"/>
              </a:spcAft>
              <a:buChar char="•"/>
              <a:defRPr sz="2400">
                <a:solidFill>
                  <a:schemeClr val="tx1"/>
                </a:solidFill>
                <a:latin typeface="+mn-lt"/>
              </a:defRPr>
            </a:lvl3pPr>
            <a:lvl4pPr marL="1600200" indent="-228600" algn="l" rtl="0" eaLnBrk="0" fontAlgn="base" hangingPunct="0">
              <a:spcBef>
                <a:spcPct val="50000"/>
              </a:spcBef>
              <a:spcAft>
                <a:spcPct val="0"/>
              </a:spcAft>
              <a:buChar char="–"/>
              <a:defRPr sz="2000">
                <a:solidFill>
                  <a:schemeClr val="tx1"/>
                </a:solidFill>
                <a:latin typeface="+mn-lt"/>
              </a:defRPr>
            </a:lvl4pPr>
            <a:lvl5pPr marL="2057400" indent="-228600" algn="l" rtl="0" eaLnBrk="0" fontAlgn="base" hangingPunct="0">
              <a:spcBef>
                <a:spcPct val="50000"/>
              </a:spcBef>
              <a:spcAft>
                <a:spcPct val="0"/>
              </a:spcAft>
              <a:buChar char="»"/>
              <a:defRPr sz="20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a:lstStyle>
          <a:p>
            <a:pPr marL="0" indent="0" algn="ctr">
              <a:buFontTx/>
              <a:buNone/>
              <a:defRPr/>
            </a:pPr>
            <a:r>
              <a:rPr lang="en-US" altLang="en-US" sz="1800" kern="0" dirty="0"/>
              <a:t>Robert J. Simandl</a:t>
            </a:r>
          </a:p>
          <a:p>
            <a:pPr marL="0" indent="0" algn="ctr">
              <a:buFontTx/>
              <a:buNone/>
              <a:defRPr/>
            </a:pPr>
            <a:r>
              <a:rPr lang="en-US" altLang="en-US" sz="1400" kern="0" dirty="0">
                <a:hlinkClick r:id="rId4"/>
              </a:rPr>
              <a:t>robert.simandl@vonbriesen.com</a:t>
            </a:r>
            <a:br>
              <a:rPr lang="en-US" altLang="en-US" sz="1400" kern="0" dirty="0"/>
            </a:br>
            <a:r>
              <a:rPr lang="en-US" altLang="en-US" sz="1400" kern="0" dirty="0"/>
              <a:t>262-923-8651</a:t>
            </a:r>
          </a:p>
          <a:p>
            <a:pPr marL="0" indent="0" algn="ctr">
              <a:buFontTx/>
              <a:buNone/>
              <a:defRPr/>
            </a:pPr>
            <a:r>
              <a:rPr lang="en-US" altLang="en-US" sz="1400" kern="0" dirty="0"/>
              <a:t>20975 Swenson Drive, Suite 400</a:t>
            </a:r>
            <a:br>
              <a:rPr lang="en-US" altLang="en-US" sz="1400" kern="0" dirty="0"/>
            </a:br>
            <a:r>
              <a:rPr lang="en-US" altLang="en-US" sz="1400" kern="0" dirty="0"/>
              <a:t>Waukesha, WI 53186</a:t>
            </a:r>
          </a:p>
        </p:txBody>
      </p:sp>
      <p:pic>
        <p:nvPicPr>
          <p:cNvPr id="265225" name="Picture 1">
            <a:extLst>
              <a:ext uri="{FF2B5EF4-FFF2-40B4-BE49-F238E27FC236}">
                <a16:creationId xmlns:a16="http://schemas.microsoft.com/office/drawing/2014/main" id="{79C04CD8-FD23-49A5-98CF-586725F8A9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1981200"/>
            <a:ext cx="2014538" cy="220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a:extLst>
              <a:ext uri="{FF2B5EF4-FFF2-40B4-BE49-F238E27FC236}">
                <a16:creationId xmlns:a16="http://schemas.microsoft.com/office/drawing/2014/main" id="{998FCE5A-267F-4171-A749-CDCD16506B2F}"/>
              </a:ext>
            </a:extLst>
          </p:cNvPr>
          <p:cNvPicPr>
            <a:picLocks noChangeAspect="1"/>
          </p:cNvPicPr>
          <p:nvPr/>
        </p:nvPicPr>
        <p:blipFill>
          <a:blip r:embed="rId6">
            <a:extLst>
              <a:ext uri="{28A0092B-C50C-407E-A947-70E740481C1C}">
                <a14:useLocalDpi xmlns:a14="http://schemas.microsoft.com/office/drawing/2010/main" val="0"/>
              </a:ext>
            </a:extLst>
          </a:blip>
          <a:srcRect l="6419" r="7463" b="8150"/>
          <a:stretch>
            <a:fillRect/>
          </a:stretch>
        </p:blipFill>
        <p:spPr bwMode="auto">
          <a:xfrm>
            <a:off x="3709366" y="1981199"/>
            <a:ext cx="1932967" cy="214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163F2973-2703-4DE2-9CC4-5E469AA98BE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6262" y="1981199"/>
            <a:ext cx="2062736" cy="2141537"/>
          </a:xfrm>
          <a:prstGeom prst="rect">
            <a:avLst/>
          </a:prstGeom>
        </p:spPr>
      </p:pic>
      <p:sp>
        <p:nvSpPr>
          <p:cNvPr id="4" name="Slide Number Placeholder 3">
            <a:extLst>
              <a:ext uri="{FF2B5EF4-FFF2-40B4-BE49-F238E27FC236}">
                <a16:creationId xmlns:a16="http://schemas.microsoft.com/office/drawing/2014/main" id="{3995A08A-0AA2-4137-A86E-3DA8ACFC5ECD}"/>
              </a:ext>
            </a:extLst>
          </p:cNvPr>
          <p:cNvSpPr>
            <a:spLocks noGrp="1"/>
          </p:cNvSpPr>
          <p:nvPr>
            <p:ph type="sldNum" sz="quarter" idx="12"/>
          </p:nvPr>
        </p:nvSpPr>
        <p:spPr/>
        <p:txBody>
          <a:bodyPr/>
          <a:lstStyle/>
          <a:p>
            <a:fld id="{2A2A6181-BD9D-4EEB-AAD6-40B54AE96A71}" type="slidenum">
              <a:rPr lang="en-US" smtClean="0"/>
              <a:t>164</a:t>
            </a:fld>
            <a:endParaRPr lang="en-US" dirty="0"/>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CA3BF-5618-452C-98FC-B90CF68A811D}"/>
              </a:ext>
            </a:extLst>
          </p:cNvPr>
          <p:cNvSpPr>
            <a:spLocks noGrp="1"/>
          </p:cNvSpPr>
          <p:nvPr>
            <p:ph type="title"/>
          </p:nvPr>
        </p:nvSpPr>
        <p:spPr/>
        <p:txBody>
          <a:bodyPr/>
          <a:lstStyle/>
          <a:p>
            <a:r>
              <a:rPr lang="en-US" sz="4000" b="1" dirty="0"/>
              <a:t>Legal Considerations</a:t>
            </a:r>
          </a:p>
        </p:txBody>
      </p:sp>
      <p:sp>
        <p:nvSpPr>
          <p:cNvPr id="3" name="Content Placeholder 2">
            <a:extLst>
              <a:ext uri="{FF2B5EF4-FFF2-40B4-BE49-F238E27FC236}">
                <a16:creationId xmlns:a16="http://schemas.microsoft.com/office/drawing/2014/main" id="{FA2BF028-94AF-4CA9-944B-50CD7544AC49}"/>
              </a:ext>
            </a:extLst>
          </p:cNvPr>
          <p:cNvSpPr>
            <a:spLocks noGrp="1"/>
          </p:cNvSpPr>
          <p:nvPr>
            <p:ph idx="1"/>
          </p:nvPr>
        </p:nvSpPr>
        <p:spPr>
          <a:xfrm>
            <a:off x="351433" y="1752600"/>
            <a:ext cx="6540753" cy="4114800"/>
          </a:xfrm>
        </p:spPr>
        <p:txBody>
          <a:bodyPr/>
          <a:lstStyle/>
          <a:p>
            <a:pPr>
              <a:spcBef>
                <a:spcPts val="1800"/>
              </a:spcBef>
            </a:pPr>
            <a:r>
              <a:rPr lang="en-US" sz="2800" dirty="0"/>
              <a:t>Discrimination concerns</a:t>
            </a:r>
          </a:p>
          <a:p>
            <a:pPr marL="682625" lvl="1" indent="-339725">
              <a:spcBef>
                <a:spcPts val="600"/>
              </a:spcBef>
              <a:buFont typeface="Wingdings" panose="05000000000000000000" pitchFamily="2" charset="2"/>
              <a:buChar char="§"/>
            </a:pPr>
            <a:r>
              <a:rPr lang="en-US" sz="2200" dirty="0"/>
              <a:t>Perception of exclusion by employees outside scope of affinity group</a:t>
            </a:r>
          </a:p>
          <a:p>
            <a:pPr marL="682625" lvl="1" indent="-339725">
              <a:spcBef>
                <a:spcPts val="600"/>
              </a:spcBef>
              <a:buFont typeface="Wingdings" panose="05000000000000000000" pitchFamily="2" charset="2"/>
              <a:buChar char="§"/>
            </a:pPr>
            <a:r>
              <a:rPr lang="en-US" sz="2200" dirty="0"/>
              <a:t>Potential basis of legal action based upon reverse discrimination theory</a:t>
            </a:r>
          </a:p>
          <a:p>
            <a:pPr marL="682625" lvl="1" indent="-339725">
              <a:spcBef>
                <a:spcPts val="600"/>
              </a:spcBef>
              <a:buFont typeface="Wingdings" panose="05000000000000000000" pitchFamily="2" charset="2"/>
              <a:buChar char="§"/>
            </a:pPr>
            <a:r>
              <a:rPr lang="en-US" sz="2200" dirty="0"/>
              <a:t>Communications about role of such groups must be carefully considered </a:t>
            </a:r>
          </a:p>
          <a:p>
            <a:pPr marL="682625" lvl="1" indent="-339725">
              <a:spcBef>
                <a:spcPts val="600"/>
              </a:spcBef>
              <a:buFont typeface="Wingdings" panose="05000000000000000000" pitchFamily="2" charset="2"/>
              <a:buChar char="§"/>
            </a:pPr>
            <a:r>
              <a:rPr lang="en-US" sz="2200" dirty="0"/>
              <a:t>Caution – Employer sponsored Union – creation of “Union” directed by the Company – control in organizing the group or setting the agenda</a:t>
            </a:r>
          </a:p>
          <a:p>
            <a:pPr marL="800100" lvl="1" indent="-457200">
              <a:spcBef>
                <a:spcPts val="1800"/>
              </a:spcBef>
              <a:buFont typeface="Wingdings" panose="05000000000000000000" pitchFamily="2" charset="2"/>
              <a:buChar char="§"/>
            </a:pPr>
            <a:endParaRPr lang="en-US" sz="2600" dirty="0"/>
          </a:p>
        </p:txBody>
      </p:sp>
      <p:pic>
        <p:nvPicPr>
          <p:cNvPr id="6" name="Picture 5"/>
          <p:cNvPicPr>
            <a:picLocks noChangeAspect="1"/>
          </p:cNvPicPr>
          <p:nvPr/>
        </p:nvPicPr>
        <p:blipFill>
          <a:blip r:embed="rId2"/>
          <a:srcRect/>
          <a:stretch>
            <a:fillRect/>
          </a:stretch>
        </p:blipFill>
        <p:spPr>
          <a:xfrm>
            <a:off x="6892186" y="2555524"/>
            <a:ext cx="2156279" cy="2156279"/>
          </a:xfrm>
          <a:prstGeom prst="rect">
            <a:avLst/>
          </a:prstGeom>
        </p:spPr>
      </p:pic>
      <p:sp>
        <p:nvSpPr>
          <p:cNvPr id="7" name="Slide Number Placeholder 6">
            <a:extLst>
              <a:ext uri="{FF2B5EF4-FFF2-40B4-BE49-F238E27FC236}">
                <a16:creationId xmlns:a16="http://schemas.microsoft.com/office/drawing/2014/main" id="{C2D8620C-1FD7-486E-9C01-85CDF90263EA}"/>
              </a:ext>
            </a:extLst>
          </p:cNvPr>
          <p:cNvSpPr>
            <a:spLocks noGrp="1"/>
          </p:cNvSpPr>
          <p:nvPr>
            <p:ph type="sldNum" sz="quarter" idx="12"/>
          </p:nvPr>
        </p:nvSpPr>
        <p:spPr/>
        <p:txBody>
          <a:bodyPr/>
          <a:lstStyle/>
          <a:p>
            <a:fld id="{2A2A6181-BD9D-4EEB-AAD6-40B54AE96A71}" type="slidenum">
              <a:rPr lang="en-US" smtClean="0"/>
              <a:t>17</a:t>
            </a:fld>
            <a:endParaRPr lang="en-US" dirty="0"/>
          </a:p>
        </p:txBody>
      </p:sp>
    </p:spTree>
    <p:extLst>
      <p:ext uri="{BB962C8B-B14F-4D97-AF65-F5344CB8AC3E}">
        <p14:creationId xmlns:p14="http://schemas.microsoft.com/office/powerpoint/2010/main" val="4046231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1D748-3E7B-4658-A5F1-02CB5FEB9902}"/>
              </a:ext>
            </a:extLst>
          </p:cNvPr>
          <p:cNvSpPr>
            <a:spLocks noGrp="1"/>
          </p:cNvSpPr>
          <p:nvPr>
            <p:ph type="title"/>
          </p:nvPr>
        </p:nvSpPr>
        <p:spPr/>
        <p:txBody>
          <a:bodyPr/>
          <a:lstStyle/>
          <a:p>
            <a:r>
              <a:rPr lang="en-US" sz="4000" b="1" dirty="0"/>
              <a:t>Monitoring Achievement</a:t>
            </a:r>
          </a:p>
        </p:txBody>
      </p:sp>
      <p:sp>
        <p:nvSpPr>
          <p:cNvPr id="3" name="Content Placeholder 2">
            <a:extLst>
              <a:ext uri="{FF2B5EF4-FFF2-40B4-BE49-F238E27FC236}">
                <a16:creationId xmlns:a16="http://schemas.microsoft.com/office/drawing/2014/main" id="{5524F2D5-5738-4E5D-A004-0843DD8B177B}"/>
              </a:ext>
            </a:extLst>
          </p:cNvPr>
          <p:cNvSpPr>
            <a:spLocks noGrp="1"/>
          </p:cNvSpPr>
          <p:nvPr>
            <p:ph idx="1"/>
          </p:nvPr>
        </p:nvSpPr>
        <p:spPr/>
        <p:txBody>
          <a:bodyPr/>
          <a:lstStyle/>
          <a:p>
            <a:pPr lvl="1" indent="-511175">
              <a:spcBef>
                <a:spcPts val="1800"/>
              </a:spcBef>
              <a:buFont typeface="Wingdings" panose="05000000000000000000" pitchFamily="2" charset="2"/>
              <a:buChar char="q"/>
            </a:pPr>
            <a:r>
              <a:rPr lang="en-US" sz="2600" dirty="0"/>
              <a:t>Policy development and integration</a:t>
            </a:r>
          </a:p>
          <a:p>
            <a:pPr lvl="1" indent="-511175">
              <a:spcBef>
                <a:spcPts val="1800"/>
              </a:spcBef>
              <a:buFont typeface="Wingdings" panose="05000000000000000000" pitchFamily="2" charset="2"/>
              <a:buChar char="q"/>
            </a:pPr>
            <a:r>
              <a:rPr lang="en-US" sz="2600" dirty="0"/>
              <a:t>Assessment of cultural and diversity objectives</a:t>
            </a:r>
          </a:p>
          <a:p>
            <a:pPr lvl="1" indent="-511175">
              <a:spcBef>
                <a:spcPts val="1800"/>
              </a:spcBef>
              <a:buFont typeface="Wingdings" panose="05000000000000000000" pitchFamily="2" charset="2"/>
              <a:buChar char="q"/>
            </a:pPr>
            <a:r>
              <a:rPr lang="en-US" sz="2600" dirty="0"/>
              <a:t>Business value case assessment to fit mission </a:t>
            </a:r>
          </a:p>
          <a:p>
            <a:pPr lvl="1" indent="-511175">
              <a:spcBef>
                <a:spcPts val="1800"/>
              </a:spcBef>
              <a:buFont typeface="Wingdings" panose="05000000000000000000" pitchFamily="2" charset="2"/>
              <a:buChar char="q"/>
            </a:pPr>
            <a:r>
              <a:rPr lang="en-US" sz="2600" dirty="0"/>
              <a:t>Set priorities and goals</a:t>
            </a:r>
          </a:p>
          <a:p>
            <a:pPr lvl="1" indent="-511175">
              <a:spcBef>
                <a:spcPts val="1800"/>
              </a:spcBef>
              <a:buFont typeface="Wingdings" panose="05000000000000000000" pitchFamily="2" charset="2"/>
              <a:buChar char="q"/>
            </a:pPr>
            <a:r>
              <a:rPr lang="en-US" sz="2600" dirty="0"/>
              <a:t>Supporting programs targeting inclusion/engagement</a:t>
            </a:r>
          </a:p>
          <a:p>
            <a:pPr lvl="1" indent="-511175">
              <a:spcBef>
                <a:spcPts val="1800"/>
              </a:spcBef>
              <a:buFont typeface="Wingdings" panose="05000000000000000000" pitchFamily="2" charset="2"/>
              <a:buChar char="q"/>
            </a:pPr>
            <a:r>
              <a:rPr lang="en-US" sz="2600" dirty="0"/>
              <a:t>Accountability and leadership</a:t>
            </a:r>
          </a:p>
        </p:txBody>
      </p:sp>
      <p:sp>
        <p:nvSpPr>
          <p:cNvPr id="4" name="Slide Number Placeholder 3">
            <a:extLst>
              <a:ext uri="{FF2B5EF4-FFF2-40B4-BE49-F238E27FC236}">
                <a16:creationId xmlns:a16="http://schemas.microsoft.com/office/drawing/2014/main" id="{32E9AAD5-4E5C-44EA-BC2B-AF35FE4D4CCC}"/>
              </a:ext>
            </a:extLst>
          </p:cNvPr>
          <p:cNvSpPr>
            <a:spLocks noGrp="1"/>
          </p:cNvSpPr>
          <p:nvPr>
            <p:ph type="sldNum" sz="quarter" idx="12"/>
          </p:nvPr>
        </p:nvSpPr>
        <p:spPr/>
        <p:txBody>
          <a:bodyPr/>
          <a:lstStyle/>
          <a:p>
            <a:fld id="{2A2A6181-BD9D-4EEB-AAD6-40B54AE96A71}" type="slidenum">
              <a:rPr lang="en-US" smtClean="0"/>
              <a:t>18</a:t>
            </a:fld>
            <a:endParaRPr lang="en-US" dirty="0"/>
          </a:p>
        </p:txBody>
      </p:sp>
    </p:spTree>
    <p:extLst>
      <p:ext uri="{BB962C8B-B14F-4D97-AF65-F5344CB8AC3E}">
        <p14:creationId xmlns:p14="http://schemas.microsoft.com/office/powerpoint/2010/main" val="4233316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CF406-B46F-445A-9E9E-6659FFD082B4}"/>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4A1D4363-AA17-43D5-9CC0-D46FCBD47EA4}"/>
              </a:ext>
            </a:extLst>
          </p:cNvPr>
          <p:cNvSpPr>
            <a:spLocks noGrp="1"/>
          </p:cNvSpPr>
          <p:nvPr>
            <p:ph idx="1"/>
          </p:nvPr>
        </p:nvSpPr>
        <p:spPr>
          <a:xfrm>
            <a:off x="628815" y="2033014"/>
            <a:ext cx="7886372" cy="2979661"/>
          </a:xfrm>
        </p:spPr>
        <p:txBody>
          <a:bodyPr/>
          <a:lstStyle/>
          <a:p>
            <a:pPr marL="0" indent="0">
              <a:buNone/>
            </a:pPr>
            <a:endParaRPr lang="en-US" dirty="0"/>
          </a:p>
          <a:p>
            <a:pPr marL="0" indent="0">
              <a:buNone/>
            </a:pPr>
            <a:endParaRPr lang="en-US" dirty="0"/>
          </a:p>
          <a:p>
            <a:pPr marL="0" indent="0" algn="ctr">
              <a:buNone/>
            </a:pPr>
            <a:r>
              <a:rPr lang="en-US" sz="3200" b="1" dirty="0"/>
              <a:t>3) And then there was COVID…</a:t>
            </a:r>
          </a:p>
        </p:txBody>
      </p:sp>
      <p:sp>
        <p:nvSpPr>
          <p:cNvPr id="5" name="Slide Number Placeholder 4">
            <a:extLst>
              <a:ext uri="{FF2B5EF4-FFF2-40B4-BE49-F238E27FC236}">
                <a16:creationId xmlns:a16="http://schemas.microsoft.com/office/drawing/2014/main" id="{149C9744-2B4A-4BAF-B363-F0C9B39A8CC9}"/>
              </a:ext>
            </a:extLst>
          </p:cNvPr>
          <p:cNvSpPr>
            <a:spLocks noGrp="1"/>
          </p:cNvSpPr>
          <p:nvPr>
            <p:ph type="sldNum" sz="quarter" idx="12"/>
          </p:nvPr>
        </p:nvSpPr>
        <p:spPr/>
        <p:txBody>
          <a:bodyPr/>
          <a:lstStyle/>
          <a:p>
            <a:fld id="{2A2A6181-BD9D-4EEB-AAD6-40B54AE96A71}" type="slidenum">
              <a:rPr lang="en-US" smtClean="0"/>
              <a:t>19</a:t>
            </a:fld>
            <a:endParaRPr lang="en-US" dirty="0"/>
          </a:p>
        </p:txBody>
      </p:sp>
    </p:spTree>
    <p:extLst>
      <p:ext uri="{BB962C8B-B14F-4D97-AF65-F5344CB8AC3E}">
        <p14:creationId xmlns:p14="http://schemas.microsoft.com/office/powerpoint/2010/main" val="184095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5697-E48E-4C3A-BC80-65EF3BB20A11}"/>
              </a:ext>
            </a:extLst>
          </p:cNvPr>
          <p:cNvSpPr>
            <a:spLocks noGrp="1"/>
          </p:cNvSpPr>
          <p:nvPr>
            <p:ph type="title"/>
          </p:nvPr>
        </p:nvSpPr>
        <p:spPr>
          <a:xfrm>
            <a:off x="628651" y="907215"/>
            <a:ext cx="7886700" cy="767349"/>
          </a:xfrm>
        </p:spPr>
        <p:txBody>
          <a:bodyPr>
            <a:normAutofit/>
          </a:bodyPr>
          <a:lstStyle/>
          <a:p>
            <a:r>
              <a:rPr lang="en-US" sz="4000" dirty="0"/>
              <a:t>AGENDA </a:t>
            </a:r>
          </a:p>
        </p:txBody>
      </p:sp>
      <p:sp>
        <p:nvSpPr>
          <p:cNvPr id="3" name="Content Placeholder 2">
            <a:extLst>
              <a:ext uri="{FF2B5EF4-FFF2-40B4-BE49-F238E27FC236}">
                <a16:creationId xmlns:a16="http://schemas.microsoft.com/office/drawing/2014/main" id="{DC34AC35-8245-4292-BB12-48977D630C39}"/>
              </a:ext>
            </a:extLst>
          </p:cNvPr>
          <p:cNvSpPr>
            <a:spLocks noGrp="1"/>
          </p:cNvSpPr>
          <p:nvPr>
            <p:ph idx="1"/>
          </p:nvPr>
        </p:nvSpPr>
        <p:spPr>
          <a:xfrm>
            <a:off x="814166" y="1674564"/>
            <a:ext cx="7886700" cy="4327158"/>
          </a:xfrm>
        </p:spPr>
        <p:txBody>
          <a:bodyPr/>
          <a:lstStyle/>
          <a:p>
            <a:pPr marL="514350" indent="-514350">
              <a:spcBef>
                <a:spcPts val="600"/>
              </a:spcBef>
              <a:buFont typeface="+mj-lt"/>
              <a:buAutoNum type="arabicParenR"/>
            </a:pPr>
            <a:r>
              <a:rPr lang="en-US" dirty="0"/>
              <a:t>The Day! </a:t>
            </a:r>
          </a:p>
          <a:p>
            <a:pPr marL="514350" indent="-514350">
              <a:spcBef>
                <a:spcPts val="600"/>
              </a:spcBef>
              <a:buFont typeface="+mj-lt"/>
              <a:buAutoNum type="arabicParenR"/>
            </a:pPr>
            <a:r>
              <a:rPr lang="en-US" dirty="0">
                <a:solidFill>
                  <a:schemeClr val="tx1"/>
                </a:solidFill>
              </a:rPr>
              <a:t>Diversity, Equity and Inclusion</a:t>
            </a:r>
          </a:p>
          <a:p>
            <a:pPr marL="514350" indent="-514350">
              <a:spcBef>
                <a:spcPts val="600"/>
              </a:spcBef>
              <a:buFont typeface="+mj-lt"/>
              <a:buAutoNum type="arabicParenR"/>
            </a:pPr>
            <a:r>
              <a:rPr lang="en-US" dirty="0"/>
              <a:t>COVID Obligations and Policy Administration</a:t>
            </a:r>
          </a:p>
          <a:p>
            <a:pPr marL="514350" indent="-514350">
              <a:spcBef>
                <a:spcPts val="600"/>
              </a:spcBef>
              <a:buFont typeface="+mj-lt"/>
              <a:buAutoNum type="arabicParenR"/>
            </a:pPr>
            <a:r>
              <a:rPr lang="en-US" dirty="0"/>
              <a:t>The NLRB and Changing Obligations</a:t>
            </a:r>
          </a:p>
          <a:p>
            <a:pPr marL="514350" indent="-514350">
              <a:spcBef>
                <a:spcPts val="600"/>
              </a:spcBef>
              <a:buFont typeface="+mj-lt"/>
              <a:buAutoNum type="arabicParenR"/>
            </a:pPr>
            <a:r>
              <a:rPr lang="en-US" dirty="0"/>
              <a:t>FMLA</a:t>
            </a:r>
          </a:p>
          <a:p>
            <a:pPr marL="514350" indent="-514350">
              <a:spcBef>
                <a:spcPts val="600"/>
              </a:spcBef>
              <a:buFont typeface="+mj-lt"/>
              <a:buAutoNum type="arabicParenR"/>
            </a:pPr>
            <a:r>
              <a:rPr lang="en-US" dirty="0"/>
              <a:t>ADA Compliance and Termination Considerations</a:t>
            </a:r>
          </a:p>
          <a:p>
            <a:pPr marL="514350" indent="-514350">
              <a:spcBef>
                <a:spcPts val="600"/>
              </a:spcBef>
              <a:buFont typeface="+mj-lt"/>
              <a:buAutoNum type="arabicParenR"/>
            </a:pPr>
            <a:r>
              <a:rPr lang="en-US" dirty="0"/>
              <a:t>Hiring Trends, Issues and Concerns</a:t>
            </a:r>
          </a:p>
          <a:p>
            <a:pPr marL="514350" indent="-514350">
              <a:spcBef>
                <a:spcPts val="600"/>
              </a:spcBef>
              <a:buFont typeface="+mj-lt"/>
              <a:buAutoNum type="arabicParenR"/>
            </a:pPr>
            <a:r>
              <a:rPr lang="en-US" dirty="0"/>
              <a:t>Wage and Hour Compliance</a:t>
            </a:r>
          </a:p>
          <a:p>
            <a:pPr marL="514350" indent="-514350">
              <a:spcBef>
                <a:spcPts val="600"/>
              </a:spcBef>
              <a:buFont typeface="+mj-lt"/>
              <a:buAutoNum type="arabicParenR"/>
            </a:pPr>
            <a:r>
              <a:rPr lang="en-US" dirty="0"/>
              <a:t>Employment Discrimination</a:t>
            </a:r>
          </a:p>
          <a:p>
            <a:pPr marL="514350" indent="-514350">
              <a:spcBef>
                <a:spcPts val="600"/>
              </a:spcBef>
              <a:buFont typeface="+mj-lt"/>
              <a:buAutoNum type="arabicParenR"/>
            </a:pPr>
            <a:r>
              <a:rPr lang="en-US" dirty="0"/>
              <a:t>Marijuana at Work</a:t>
            </a:r>
          </a:p>
        </p:txBody>
      </p:sp>
      <p:sp>
        <p:nvSpPr>
          <p:cNvPr id="5" name="Slide Number Placeholder 4">
            <a:extLst>
              <a:ext uri="{FF2B5EF4-FFF2-40B4-BE49-F238E27FC236}">
                <a16:creationId xmlns:a16="http://schemas.microsoft.com/office/drawing/2014/main" id="{4A4DFAF7-86C9-492B-B28E-73B72B91F57D}"/>
              </a:ext>
            </a:extLst>
          </p:cNvPr>
          <p:cNvSpPr>
            <a:spLocks noGrp="1"/>
          </p:cNvSpPr>
          <p:nvPr>
            <p:ph type="sldNum" sz="quarter" idx="12"/>
          </p:nvPr>
        </p:nvSpPr>
        <p:spPr/>
        <p:txBody>
          <a:bodyPr/>
          <a:lstStyle/>
          <a:p>
            <a:fld id="{2A2A6181-BD9D-4EEB-AAD6-40B54AE96A71}" type="slidenum">
              <a:rPr lang="en-US" smtClean="0"/>
              <a:t>2</a:t>
            </a:fld>
            <a:endParaRPr lang="en-US" dirty="0"/>
          </a:p>
        </p:txBody>
      </p:sp>
    </p:spTree>
    <p:extLst>
      <p:ext uri="{BB962C8B-B14F-4D97-AF65-F5344CB8AC3E}">
        <p14:creationId xmlns:p14="http://schemas.microsoft.com/office/powerpoint/2010/main" val="1687156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 COVID LEAVE CASES</a:t>
            </a:r>
          </a:p>
        </p:txBody>
      </p:sp>
      <p:sp>
        <p:nvSpPr>
          <p:cNvPr id="3" name="Content Placeholder 2"/>
          <p:cNvSpPr>
            <a:spLocks noGrp="1"/>
          </p:cNvSpPr>
          <p:nvPr>
            <p:ph idx="1"/>
          </p:nvPr>
        </p:nvSpPr>
        <p:spPr/>
        <p:txBody>
          <a:bodyPr/>
          <a:lstStyle/>
          <a:p>
            <a:r>
              <a:rPr lang="en-US" sz="2800" i="1" dirty="0"/>
              <a:t>Thornberry v. Powell County Detention Center</a:t>
            </a:r>
          </a:p>
          <a:p>
            <a:pPr marL="685800" lvl="1" indent="-342900">
              <a:buFont typeface="Wingdings" panose="05000000000000000000" pitchFamily="2" charset="2"/>
              <a:buChar char="§"/>
            </a:pPr>
            <a:r>
              <a:rPr lang="en-US" dirty="0"/>
              <a:t>Employee refuses to come to work because it is unsafe due to COVID and is terminated.</a:t>
            </a:r>
          </a:p>
          <a:p>
            <a:pPr marL="685800" lvl="1" indent="-342900">
              <a:buFont typeface="Wingdings" panose="05000000000000000000" pitchFamily="2" charset="2"/>
              <a:buChar char="§"/>
            </a:pPr>
            <a:r>
              <a:rPr lang="en-US" dirty="0"/>
              <a:t>Employee sues as violations of FFCRA and EFMLEA.</a:t>
            </a:r>
          </a:p>
          <a:p>
            <a:pPr marL="685800" lvl="1" indent="-342900">
              <a:buFont typeface="Wingdings" panose="05000000000000000000" pitchFamily="2" charset="2"/>
              <a:buChar char="§"/>
            </a:pPr>
            <a:r>
              <a:rPr lang="en-US" dirty="0"/>
              <a:t>Court upholds termination.  </a:t>
            </a:r>
          </a:p>
          <a:p>
            <a:pPr marL="0" lvl="1">
              <a:spcBef>
                <a:spcPts val="1200"/>
              </a:spcBef>
            </a:pPr>
            <a:r>
              <a:rPr lang="en-US" dirty="0"/>
              <a:t>While COVID is viewed as serious, the absence of the manifestation is not viewed as protected.  </a:t>
            </a:r>
          </a:p>
          <a:p>
            <a:pPr marL="0" lvl="1"/>
            <a:r>
              <a:rPr lang="en-US" dirty="0"/>
              <a:t>BUT how could this have been handled for legal protection?</a:t>
            </a:r>
          </a:p>
        </p:txBody>
      </p:sp>
      <p:sp>
        <p:nvSpPr>
          <p:cNvPr id="5" name="Slide Number Placeholder 4">
            <a:extLst>
              <a:ext uri="{FF2B5EF4-FFF2-40B4-BE49-F238E27FC236}">
                <a16:creationId xmlns:a16="http://schemas.microsoft.com/office/drawing/2014/main" id="{504D53B9-C390-4E27-9991-AEE957CF2670}"/>
              </a:ext>
            </a:extLst>
          </p:cNvPr>
          <p:cNvSpPr>
            <a:spLocks noGrp="1"/>
          </p:cNvSpPr>
          <p:nvPr>
            <p:ph type="sldNum" sz="quarter" idx="12"/>
          </p:nvPr>
        </p:nvSpPr>
        <p:spPr/>
        <p:txBody>
          <a:bodyPr/>
          <a:lstStyle/>
          <a:p>
            <a:fld id="{2A2A6181-BD9D-4EEB-AAD6-40B54AE96A71}" type="slidenum">
              <a:rPr lang="en-US" smtClean="0"/>
              <a:t>20</a:t>
            </a:fld>
            <a:endParaRPr lang="en-US" dirty="0"/>
          </a:p>
        </p:txBody>
      </p:sp>
    </p:spTree>
    <p:extLst>
      <p:ext uri="{BB962C8B-B14F-4D97-AF65-F5344CB8AC3E}">
        <p14:creationId xmlns:p14="http://schemas.microsoft.com/office/powerpoint/2010/main" val="137781011"/>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 COVID LEAVE CASES</a:t>
            </a:r>
          </a:p>
        </p:txBody>
      </p:sp>
      <p:sp>
        <p:nvSpPr>
          <p:cNvPr id="3" name="Content Placeholder 2"/>
          <p:cNvSpPr>
            <a:spLocks noGrp="1"/>
          </p:cNvSpPr>
          <p:nvPr>
            <p:ph idx="1"/>
          </p:nvPr>
        </p:nvSpPr>
        <p:spPr/>
        <p:txBody>
          <a:bodyPr/>
          <a:lstStyle/>
          <a:p>
            <a:r>
              <a:rPr lang="en-US" sz="2800" i="1" dirty="0"/>
              <a:t>Peeples v. Clinical Support Options, Inc.</a:t>
            </a:r>
          </a:p>
          <a:p>
            <a:pPr marL="685800" lvl="1" indent="-342900">
              <a:buFont typeface="Wingdings" panose="05000000000000000000" pitchFamily="2" charset="2"/>
              <a:buChar char="§"/>
            </a:pPr>
            <a:r>
              <a:rPr lang="en-US" dirty="0"/>
              <a:t>The Employer originally allowed telework but later rescinded such work.</a:t>
            </a:r>
          </a:p>
          <a:p>
            <a:pPr marL="685800" lvl="1" indent="-342900">
              <a:buFont typeface="Wingdings" panose="05000000000000000000" pitchFamily="2" charset="2"/>
              <a:buChar char="§"/>
            </a:pPr>
            <a:r>
              <a:rPr lang="en-US" dirty="0"/>
              <a:t>Employee filed suit and TRO to avoid termination, claiming unsafe conditions, disability, etc.</a:t>
            </a:r>
          </a:p>
          <a:p>
            <a:pPr marL="685800" lvl="1" indent="-342900">
              <a:buFont typeface="Wingdings" panose="05000000000000000000" pitchFamily="2" charset="2"/>
              <a:buChar char="§"/>
            </a:pPr>
            <a:r>
              <a:rPr lang="en-US" dirty="0"/>
              <a:t>Court determines Employee met initial burden.  </a:t>
            </a:r>
          </a:p>
          <a:p>
            <a:pPr lvl="1"/>
            <a:endParaRPr lang="en-US" dirty="0"/>
          </a:p>
          <a:p>
            <a:pPr marL="0" lvl="1"/>
            <a:r>
              <a:rPr lang="en-US" sz="2200" dirty="0"/>
              <a:t>Issue – ADA considerations, clarify of temporary exception to rule.</a:t>
            </a:r>
          </a:p>
        </p:txBody>
      </p:sp>
      <p:sp>
        <p:nvSpPr>
          <p:cNvPr id="5" name="Slide Number Placeholder 4">
            <a:extLst>
              <a:ext uri="{FF2B5EF4-FFF2-40B4-BE49-F238E27FC236}">
                <a16:creationId xmlns:a16="http://schemas.microsoft.com/office/drawing/2014/main" id="{E27F3AB0-7215-489B-A39B-6ECE280B89F8}"/>
              </a:ext>
            </a:extLst>
          </p:cNvPr>
          <p:cNvSpPr>
            <a:spLocks noGrp="1"/>
          </p:cNvSpPr>
          <p:nvPr>
            <p:ph type="sldNum" sz="quarter" idx="12"/>
          </p:nvPr>
        </p:nvSpPr>
        <p:spPr/>
        <p:txBody>
          <a:bodyPr/>
          <a:lstStyle/>
          <a:p>
            <a:fld id="{2A2A6181-BD9D-4EEB-AAD6-40B54AE96A71}" type="slidenum">
              <a:rPr lang="en-US" smtClean="0"/>
              <a:t>21</a:t>
            </a:fld>
            <a:endParaRPr lang="en-US" dirty="0"/>
          </a:p>
        </p:txBody>
      </p:sp>
    </p:spTree>
    <p:extLst>
      <p:ext uri="{BB962C8B-B14F-4D97-AF65-F5344CB8AC3E}">
        <p14:creationId xmlns:p14="http://schemas.microsoft.com/office/powerpoint/2010/main" val="91716763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 COVID LEAVE CASES</a:t>
            </a:r>
          </a:p>
        </p:txBody>
      </p:sp>
      <p:sp>
        <p:nvSpPr>
          <p:cNvPr id="3" name="Content Placeholder 2"/>
          <p:cNvSpPr>
            <a:spLocks noGrp="1"/>
          </p:cNvSpPr>
          <p:nvPr>
            <p:ph idx="1"/>
          </p:nvPr>
        </p:nvSpPr>
        <p:spPr/>
        <p:txBody>
          <a:bodyPr/>
          <a:lstStyle/>
          <a:p>
            <a:endParaRPr lang="en-US" sz="1200" i="1" dirty="0"/>
          </a:p>
          <a:p>
            <a:r>
              <a:rPr lang="en-US" sz="2800" i="1" dirty="0"/>
              <a:t>Harris v. Hawaii Department of Labor and Industrial Relations </a:t>
            </a:r>
            <a:r>
              <a:rPr lang="en-US" sz="2800" dirty="0"/>
              <a:t>(Third Circuit, Hawaii)</a:t>
            </a:r>
            <a:endParaRPr lang="en-US" sz="2800" i="1" dirty="0"/>
          </a:p>
          <a:p>
            <a:pPr marL="685800" lvl="1" indent="-342900">
              <a:buFont typeface="Wingdings" panose="05000000000000000000" pitchFamily="2" charset="2"/>
              <a:buChar char="§"/>
            </a:pPr>
            <a:r>
              <a:rPr lang="en-US" dirty="0"/>
              <a:t>EE with asthma requested telework believing work to be unsafe and was terminated for failing to report to work.</a:t>
            </a:r>
          </a:p>
          <a:p>
            <a:pPr marL="685800" lvl="1" indent="-342900">
              <a:buFont typeface="Wingdings" panose="05000000000000000000" pitchFamily="2" charset="2"/>
              <a:buChar char="§"/>
            </a:pPr>
            <a:r>
              <a:rPr lang="en-US" dirty="0"/>
              <a:t>Employee filed for UC.</a:t>
            </a:r>
          </a:p>
          <a:p>
            <a:pPr marL="685800" lvl="1" indent="-342900">
              <a:buFont typeface="Wingdings" panose="05000000000000000000" pitchFamily="2" charset="2"/>
              <a:buChar char="§"/>
            </a:pPr>
            <a:r>
              <a:rPr lang="en-US" dirty="0"/>
              <a:t>UC denied as a quit without good cause.  </a:t>
            </a:r>
          </a:p>
        </p:txBody>
      </p:sp>
      <p:sp>
        <p:nvSpPr>
          <p:cNvPr id="5" name="Slide Number Placeholder 4">
            <a:extLst>
              <a:ext uri="{FF2B5EF4-FFF2-40B4-BE49-F238E27FC236}">
                <a16:creationId xmlns:a16="http://schemas.microsoft.com/office/drawing/2014/main" id="{E79C17CB-6EDA-46AD-9BD2-598D1BFD663A}"/>
              </a:ext>
            </a:extLst>
          </p:cNvPr>
          <p:cNvSpPr>
            <a:spLocks noGrp="1"/>
          </p:cNvSpPr>
          <p:nvPr>
            <p:ph type="sldNum" sz="quarter" idx="12"/>
          </p:nvPr>
        </p:nvSpPr>
        <p:spPr/>
        <p:txBody>
          <a:bodyPr/>
          <a:lstStyle/>
          <a:p>
            <a:fld id="{2A2A6181-BD9D-4EEB-AAD6-40B54AE96A71}" type="slidenum">
              <a:rPr lang="en-US" smtClean="0"/>
              <a:t>22</a:t>
            </a:fld>
            <a:endParaRPr lang="en-US" dirty="0"/>
          </a:p>
        </p:txBody>
      </p:sp>
    </p:spTree>
    <p:extLst>
      <p:ext uri="{BB962C8B-B14F-4D97-AF65-F5344CB8AC3E}">
        <p14:creationId xmlns:p14="http://schemas.microsoft.com/office/powerpoint/2010/main" val="3335589627"/>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17D71-05D9-4486-8D62-20E03D64707A}"/>
              </a:ext>
            </a:extLst>
          </p:cNvPr>
          <p:cNvSpPr>
            <a:spLocks noGrp="1"/>
          </p:cNvSpPr>
          <p:nvPr>
            <p:ph type="title"/>
          </p:nvPr>
        </p:nvSpPr>
        <p:spPr>
          <a:xfrm>
            <a:off x="628651" y="907215"/>
            <a:ext cx="7886700" cy="734298"/>
          </a:xfrm>
        </p:spPr>
        <p:txBody>
          <a:bodyPr/>
          <a:lstStyle/>
          <a:p>
            <a:r>
              <a:rPr lang="en-US" dirty="0"/>
              <a:t>What are the “Rules” Today?</a:t>
            </a:r>
          </a:p>
        </p:txBody>
      </p:sp>
      <p:sp>
        <p:nvSpPr>
          <p:cNvPr id="3" name="Content Placeholder 2">
            <a:extLst>
              <a:ext uri="{FF2B5EF4-FFF2-40B4-BE49-F238E27FC236}">
                <a16:creationId xmlns:a16="http://schemas.microsoft.com/office/drawing/2014/main" id="{23979E9B-6167-4008-889B-FD6F18748B9C}"/>
              </a:ext>
            </a:extLst>
          </p:cNvPr>
          <p:cNvSpPr>
            <a:spLocks noGrp="1"/>
          </p:cNvSpPr>
          <p:nvPr>
            <p:ph idx="1"/>
          </p:nvPr>
        </p:nvSpPr>
        <p:spPr>
          <a:xfrm>
            <a:off x="628815" y="1828800"/>
            <a:ext cx="7886372" cy="4298625"/>
          </a:xfrm>
        </p:spPr>
        <p:txBody>
          <a:bodyPr/>
          <a:lstStyle/>
          <a:p>
            <a:r>
              <a:rPr lang="en-US" dirty="0"/>
              <a:t>OSHA, federal contractor (including sub-to-prime), mask mandated, stay home orders have generally lapsed.</a:t>
            </a:r>
          </a:p>
          <a:p>
            <a:r>
              <a:rPr lang="en-US" dirty="0"/>
              <a:t>CMS requirements continue to exist which mandates:</a:t>
            </a:r>
          </a:p>
          <a:p>
            <a:pPr marL="685800" lvl="1" indent="-342900">
              <a:buFont typeface="Wingdings" panose="05000000000000000000" pitchFamily="2" charset="2"/>
              <a:buChar char="§"/>
            </a:pPr>
            <a:r>
              <a:rPr lang="en-US" dirty="0"/>
              <a:t>Vaccination or alternative compliance strategy (medical/religious)</a:t>
            </a:r>
          </a:p>
          <a:p>
            <a:pPr marL="685800" lvl="1" indent="-342900">
              <a:buFont typeface="Wingdings" panose="05000000000000000000" pitchFamily="2" charset="2"/>
              <a:buChar char="§"/>
            </a:pPr>
            <a:r>
              <a:rPr lang="en-US" dirty="0"/>
              <a:t>Dosing excused absence; side effects leave</a:t>
            </a:r>
          </a:p>
          <a:p>
            <a:pPr marL="685800" lvl="1" indent="-342900">
              <a:buFont typeface="Wingdings" panose="05000000000000000000" pitchFamily="2" charset="2"/>
              <a:buChar char="§"/>
            </a:pPr>
            <a:r>
              <a:rPr lang="en-US" dirty="0"/>
              <a:t>Written Policy</a:t>
            </a:r>
          </a:p>
          <a:p>
            <a:pPr marL="685800" lvl="1" indent="-342900">
              <a:buFont typeface="Wingdings" panose="05000000000000000000" pitchFamily="2" charset="2"/>
              <a:buChar char="§"/>
            </a:pPr>
            <a:r>
              <a:rPr lang="en-US" dirty="0"/>
              <a:t>Unvaccinated staff</a:t>
            </a:r>
          </a:p>
          <a:p>
            <a:pPr marL="685800" lvl="1" indent="-342900">
              <a:buFont typeface="Wingdings" panose="05000000000000000000" pitchFamily="2" charset="2"/>
              <a:buChar char="§"/>
            </a:pPr>
            <a:r>
              <a:rPr lang="en-US" dirty="0"/>
              <a:t>Outside contractor compliance</a:t>
            </a:r>
          </a:p>
          <a:p>
            <a:pPr marL="685800" lvl="1" indent="-342900">
              <a:buFont typeface="Wingdings" panose="05000000000000000000" pitchFamily="2" charset="2"/>
              <a:buChar char="§"/>
            </a:pPr>
            <a:r>
              <a:rPr lang="en-US" dirty="0"/>
              <a:t>Tracking of vaccination status</a:t>
            </a:r>
          </a:p>
        </p:txBody>
      </p:sp>
      <p:sp>
        <p:nvSpPr>
          <p:cNvPr id="5" name="Slide Number Placeholder 4">
            <a:extLst>
              <a:ext uri="{FF2B5EF4-FFF2-40B4-BE49-F238E27FC236}">
                <a16:creationId xmlns:a16="http://schemas.microsoft.com/office/drawing/2014/main" id="{62E1A309-F1B8-4AED-96EC-E77238EA8D33}"/>
              </a:ext>
            </a:extLst>
          </p:cNvPr>
          <p:cNvSpPr>
            <a:spLocks noGrp="1"/>
          </p:cNvSpPr>
          <p:nvPr>
            <p:ph type="sldNum" sz="quarter" idx="12"/>
          </p:nvPr>
        </p:nvSpPr>
        <p:spPr/>
        <p:txBody>
          <a:bodyPr/>
          <a:lstStyle/>
          <a:p>
            <a:fld id="{2A2A6181-BD9D-4EEB-AAD6-40B54AE96A71}" type="slidenum">
              <a:rPr lang="en-US" smtClean="0"/>
              <a:t>23</a:t>
            </a:fld>
            <a:endParaRPr lang="en-US" dirty="0"/>
          </a:p>
        </p:txBody>
      </p:sp>
    </p:spTree>
    <p:extLst>
      <p:ext uri="{BB962C8B-B14F-4D97-AF65-F5344CB8AC3E}">
        <p14:creationId xmlns:p14="http://schemas.microsoft.com/office/powerpoint/2010/main" val="1139695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985A4-2177-4B90-94EA-811AD9704293}"/>
              </a:ext>
            </a:extLst>
          </p:cNvPr>
          <p:cNvSpPr>
            <a:spLocks noGrp="1"/>
          </p:cNvSpPr>
          <p:nvPr>
            <p:ph type="title"/>
          </p:nvPr>
        </p:nvSpPr>
        <p:spPr/>
        <p:txBody>
          <a:bodyPr/>
          <a:lstStyle/>
          <a:p>
            <a:r>
              <a:rPr lang="en-US" dirty="0"/>
              <a:t>Current CDC Direction</a:t>
            </a:r>
          </a:p>
        </p:txBody>
      </p:sp>
      <p:sp>
        <p:nvSpPr>
          <p:cNvPr id="3" name="Content Placeholder 2">
            <a:extLst>
              <a:ext uri="{FF2B5EF4-FFF2-40B4-BE49-F238E27FC236}">
                <a16:creationId xmlns:a16="http://schemas.microsoft.com/office/drawing/2014/main" id="{97AFC617-8599-40FB-A786-62C5AC4626EB}"/>
              </a:ext>
            </a:extLst>
          </p:cNvPr>
          <p:cNvSpPr>
            <a:spLocks noGrp="1"/>
          </p:cNvSpPr>
          <p:nvPr>
            <p:ph idx="1"/>
          </p:nvPr>
        </p:nvSpPr>
        <p:spPr/>
        <p:txBody>
          <a:bodyPr/>
          <a:lstStyle/>
          <a:p>
            <a:r>
              <a:rPr lang="en-US" dirty="0"/>
              <a:t>February 25, 2022 – CDC Communication:</a:t>
            </a:r>
          </a:p>
          <a:p>
            <a:pPr marL="685800" lvl="1" indent="-342900">
              <a:buFont typeface="Wingdings" panose="05000000000000000000" pitchFamily="2" charset="2"/>
              <a:buChar char="§"/>
            </a:pPr>
            <a:r>
              <a:rPr lang="en-US" dirty="0"/>
              <a:t>In monitoring mode</a:t>
            </a:r>
          </a:p>
          <a:p>
            <a:pPr marL="685800" lvl="1" indent="-342900">
              <a:buFont typeface="Wingdings" panose="05000000000000000000" pitchFamily="2" charset="2"/>
              <a:buChar char="§"/>
            </a:pPr>
            <a:r>
              <a:rPr lang="en-US" dirty="0"/>
              <a:t>Population immunity – risk is low</a:t>
            </a:r>
          </a:p>
          <a:p>
            <a:pPr marL="685800" lvl="1" indent="-342900">
              <a:buFont typeface="Wingdings" panose="05000000000000000000" pitchFamily="2" charset="2"/>
              <a:buChar char="§"/>
            </a:pPr>
            <a:r>
              <a:rPr lang="en-US" dirty="0"/>
              <a:t>Looking at severity of disease -  not existence</a:t>
            </a:r>
          </a:p>
          <a:p>
            <a:pPr marL="685800" lvl="1" indent="-342900">
              <a:buFont typeface="Wingdings" panose="05000000000000000000" pitchFamily="2" charset="2"/>
              <a:buChar char="§"/>
            </a:pPr>
            <a:r>
              <a:rPr lang="en-US" dirty="0"/>
              <a:t>Masking encouraged, not mandated</a:t>
            </a:r>
          </a:p>
          <a:p>
            <a:pPr marL="685800" lvl="1" indent="-342900">
              <a:buFont typeface="Wingdings" panose="05000000000000000000" pitchFamily="2" charset="2"/>
              <a:buChar char="§"/>
            </a:pPr>
            <a:r>
              <a:rPr lang="en-US" dirty="0"/>
              <a:t>Vaccination recommended</a:t>
            </a:r>
          </a:p>
          <a:p>
            <a:pPr marL="685800" lvl="1" indent="-342900">
              <a:buFont typeface="Wingdings" panose="05000000000000000000" pitchFamily="2" charset="2"/>
              <a:buChar char="§"/>
            </a:pPr>
            <a:r>
              <a:rPr lang="en-US" dirty="0"/>
              <a:t>Test is sick</a:t>
            </a:r>
          </a:p>
          <a:p>
            <a:pPr marL="685800" lvl="1" indent="-342900">
              <a:buFont typeface="Wingdings" panose="05000000000000000000" pitchFamily="2" charset="2"/>
              <a:buChar char="§"/>
            </a:pPr>
            <a:r>
              <a:rPr lang="en-US" dirty="0"/>
              <a:t>High level – masking suggested</a:t>
            </a:r>
          </a:p>
        </p:txBody>
      </p:sp>
      <p:sp>
        <p:nvSpPr>
          <p:cNvPr id="5" name="Slide Number Placeholder 4">
            <a:extLst>
              <a:ext uri="{FF2B5EF4-FFF2-40B4-BE49-F238E27FC236}">
                <a16:creationId xmlns:a16="http://schemas.microsoft.com/office/drawing/2014/main" id="{B788F271-89FD-4D26-9F4E-61DE36A7AD34}"/>
              </a:ext>
            </a:extLst>
          </p:cNvPr>
          <p:cNvSpPr>
            <a:spLocks noGrp="1"/>
          </p:cNvSpPr>
          <p:nvPr>
            <p:ph type="sldNum" sz="quarter" idx="12"/>
          </p:nvPr>
        </p:nvSpPr>
        <p:spPr/>
        <p:txBody>
          <a:bodyPr/>
          <a:lstStyle/>
          <a:p>
            <a:fld id="{2A2A6181-BD9D-4EEB-AAD6-40B54AE96A71}" type="slidenum">
              <a:rPr lang="en-US" smtClean="0"/>
              <a:t>24</a:t>
            </a:fld>
            <a:endParaRPr lang="en-US" dirty="0"/>
          </a:p>
        </p:txBody>
      </p:sp>
    </p:spTree>
    <p:extLst>
      <p:ext uri="{BB962C8B-B14F-4D97-AF65-F5344CB8AC3E}">
        <p14:creationId xmlns:p14="http://schemas.microsoft.com/office/powerpoint/2010/main" val="57788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EE088-0C54-43AA-9466-C8230E4285DA}"/>
              </a:ext>
            </a:extLst>
          </p:cNvPr>
          <p:cNvSpPr>
            <a:spLocks noGrp="1"/>
          </p:cNvSpPr>
          <p:nvPr>
            <p:ph type="title"/>
          </p:nvPr>
        </p:nvSpPr>
        <p:spPr>
          <a:xfrm>
            <a:off x="628651" y="800679"/>
            <a:ext cx="7886700" cy="1062990"/>
          </a:xfrm>
        </p:spPr>
        <p:txBody>
          <a:bodyPr>
            <a:normAutofit/>
          </a:bodyPr>
          <a:lstStyle/>
          <a:p>
            <a:r>
              <a:rPr lang="en-US" sz="2800" dirty="0"/>
              <a:t>Have Exempt Employees’ Job Duties </a:t>
            </a:r>
            <a:br>
              <a:rPr lang="en-US" sz="2800" dirty="0"/>
            </a:br>
            <a:r>
              <a:rPr lang="en-US" sz="2800" dirty="0"/>
              <a:t>Changed Due to COVID-19?</a:t>
            </a:r>
          </a:p>
        </p:txBody>
      </p:sp>
      <p:sp>
        <p:nvSpPr>
          <p:cNvPr id="3" name="Content Placeholder 2">
            <a:extLst>
              <a:ext uri="{FF2B5EF4-FFF2-40B4-BE49-F238E27FC236}">
                <a16:creationId xmlns:a16="http://schemas.microsoft.com/office/drawing/2014/main" id="{ED5F1CF6-A5BD-47F8-87D6-588903B0AFBE}"/>
              </a:ext>
            </a:extLst>
          </p:cNvPr>
          <p:cNvSpPr>
            <a:spLocks noGrp="1"/>
          </p:cNvSpPr>
          <p:nvPr>
            <p:ph idx="1"/>
          </p:nvPr>
        </p:nvSpPr>
        <p:spPr>
          <a:xfrm>
            <a:off x="628649" y="1863027"/>
            <a:ext cx="8169122" cy="4488077"/>
          </a:xfrm>
        </p:spPr>
        <p:txBody>
          <a:bodyPr/>
          <a:lstStyle/>
          <a:p>
            <a:r>
              <a:rPr lang="en-US" sz="2200" dirty="0">
                <a:solidFill>
                  <a:schemeClr val="tx1"/>
                </a:solidFill>
              </a:rPr>
              <a:t>The duties test is based on the work being performed by the employee at issue. </a:t>
            </a:r>
          </a:p>
          <a:p>
            <a:pPr>
              <a:spcBef>
                <a:spcPts val="1200"/>
              </a:spcBef>
            </a:pPr>
            <a:r>
              <a:rPr lang="en-US" sz="2200" dirty="0">
                <a:solidFill>
                  <a:schemeClr val="tx1"/>
                </a:solidFill>
              </a:rPr>
              <a:t>The employment contract and job title do not control and a “meeting of the minds” is not a defense. </a:t>
            </a:r>
          </a:p>
          <a:p>
            <a:pPr>
              <a:spcBef>
                <a:spcPts val="1200"/>
              </a:spcBef>
            </a:pPr>
            <a:r>
              <a:rPr lang="en-US" sz="2200" dirty="0">
                <a:solidFill>
                  <a:schemeClr val="tx1"/>
                </a:solidFill>
              </a:rPr>
              <a:t>Are shift supervisors still spending the majority of their time managing a department?  More than 50% test.</a:t>
            </a:r>
          </a:p>
          <a:p>
            <a:pPr>
              <a:spcBef>
                <a:spcPts val="1200"/>
              </a:spcBef>
            </a:pPr>
            <a:r>
              <a:rPr lang="en-US" sz="2200" dirty="0">
                <a:solidFill>
                  <a:schemeClr val="tx1"/>
                </a:solidFill>
              </a:rPr>
              <a:t>Are exempt administrative employees still performing office work and exercising independent judgment with respect to matters of significance? </a:t>
            </a:r>
          </a:p>
          <a:p>
            <a:pPr>
              <a:spcBef>
                <a:spcPts val="1200"/>
              </a:spcBef>
            </a:pPr>
            <a:r>
              <a:rPr lang="en-US" sz="2200" dirty="0">
                <a:solidFill>
                  <a:schemeClr val="tx1"/>
                </a:solidFill>
              </a:rPr>
              <a:t>Are outside sales employees still performing outside sales? </a:t>
            </a:r>
          </a:p>
        </p:txBody>
      </p:sp>
      <p:sp>
        <p:nvSpPr>
          <p:cNvPr id="5" name="Slide Number Placeholder 4">
            <a:extLst>
              <a:ext uri="{FF2B5EF4-FFF2-40B4-BE49-F238E27FC236}">
                <a16:creationId xmlns:a16="http://schemas.microsoft.com/office/drawing/2014/main" id="{80D3A78D-FA17-4295-A141-602DB048E224}"/>
              </a:ext>
            </a:extLst>
          </p:cNvPr>
          <p:cNvSpPr>
            <a:spLocks noGrp="1"/>
          </p:cNvSpPr>
          <p:nvPr>
            <p:ph type="sldNum" sz="quarter" idx="12"/>
          </p:nvPr>
        </p:nvSpPr>
        <p:spPr/>
        <p:txBody>
          <a:bodyPr/>
          <a:lstStyle/>
          <a:p>
            <a:fld id="{2A2A6181-BD9D-4EEB-AAD6-40B54AE96A71}" type="slidenum">
              <a:rPr lang="en-US" smtClean="0"/>
              <a:t>25</a:t>
            </a:fld>
            <a:endParaRPr lang="en-US" dirty="0"/>
          </a:p>
        </p:txBody>
      </p:sp>
    </p:spTree>
    <p:extLst>
      <p:ext uri="{BB962C8B-B14F-4D97-AF65-F5344CB8AC3E}">
        <p14:creationId xmlns:p14="http://schemas.microsoft.com/office/powerpoint/2010/main" val="2954977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8EF5D-E72F-438C-A9E5-7B16A4538610}"/>
              </a:ext>
            </a:extLst>
          </p:cNvPr>
          <p:cNvSpPr>
            <a:spLocks noGrp="1"/>
          </p:cNvSpPr>
          <p:nvPr>
            <p:ph type="title"/>
          </p:nvPr>
        </p:nvSpPr>
        <p:spPr/>
        <p:txBody>
          <a:bodyPr>
            <a:normAutofit/>
          </a:bodyPr>
          <a:lstStyle/>
          <a:p>
            <a:r>
              <a:rPr lang="en-US" sz="2800" dirty="0"/>
              <a:t>Are You Capturing All Hours Worked </a:t>
            </a:r>
            <a:br>
              <a:rPr lang="en-US" sz="2800" dirty="0"/>
            </a:br>
            <a:r>
              <a:rPr lang="en-US" sz="2800" dirty="0"/>
              <a:t>by Remote Employees During COVID-19 Pandemic?</a:t>
            </a:r>
            <a:endParaRPr lang="en-US" dirty="0"/>
          </a:p>
        </p:txBody>
      </p:sp>
      <p:sp>
        <p:nvSpPr>
          <p:cNvPr id="3" name="Content Placeholder 2">
            <a:extLst>
              <a:ext uri="{FF2B5EF4-FFF2-40B4-BE49-F238E27FC236}">
                <a16:creationId xmlns:a16="http://schemas.microsoft.com/office/drawing/2014/main" id="{87776FD1-B98E-464C-B209-4DC4673CDE67}"/>
              </a:ext>
            </a:extLst>
          </p:cNvPr>
          <p:cNvSpPr>
            <a:spLocks noGrp="1"/>
          </p:cNvSpPr>
          <p:nvPr>
            <p:ph idx="1"/>
          </p:nvPr>
        </p:nvSpPr>
        <p:spPr>
          <a:xfrm>
            <a:off x="221942" y="1970205"/>
            <a:ext cx="8713432" cy="4377329"/>
          </a:xfrm>
        </p:spPr>
        <p:txBody>
          <a:bodyPr/>
          <a:lstStyle/>
          <a:p>
            <a:r>
              <a:rPr lang="en-US" sz="2200" dirty="0">
                <a:solidFill>
                  <a:schemeClr val="tx1"/>
                </a:solidFill>
              </a:rPr>
              <a:t>With the increase in remote working during the COVID-19 Pandemic, we have seen many employee/employer disputes relating to compensable hours worked at home.</a:t>
            </a:r>
          </a:p>
          <a:p>
            <a:pPr>
              <a:spcBef>
                <a:spcPts val="600"/>
              </a:spcBef>
            </a:pPr>
            <a:r>
              <a:rPr lang="en-US" sz="2200" dirty="0">
                <a:solidFill>
                  <a:schemeClr val="tx1"/>
                </a:solidFill>
              </a:rPr>
              <a:t>The FLSA requires employers to compensate nonexempt employees for all hours the employees are “suffered or permitted” to work.</a:t>
            </a:r>
          </a:p>
          <a:p>
            <a:pPr>
              <a:spcBef>
                <a:spcPts val="600"/>
              </a:spcBef>
            </a:pPr>
            <a:r>
              <a:rPr lang="en-US" sz="2200" dirty="0"/>
              <a:t>External conductivity and the obligation of payment for hours of work</a:t>
            </a:r>
            <a:endParaRPr lang="en-US" sz="2200" dirty="0">
              <a:solidFill>
                <a:schemeClr val="tx1"/>
              </a:solidFill>
            </a:endParaRPr>
          </a:p>
          <a:p>
            <a:pPr>
              <a:spcBef>
                <a:spcPts val="600"/>
              </a:spcBef>
            </a:pPr>
            <a:r>
              <a:rPr lang="en-US" sz="2200" dirty="0">
                <a:solidFill>
                  <a:schemeClr val="tx1"/>
                </a:solidFill>
              </a:rPr>
              <a:t>Thus, employers must pay for all work they know about even if: </a:t>
            </a:r>
          </a:p>
          <a:p>
            <a:pPr marL="1255713" lvl="1" indent="-457200">
              <a:spcBef>
                <a:spcPts val="600"/>
              </a:spcBef>
              <a:buFont typeface="+mj-lt"/>
              <a:buAutoNum type="arabicPeriod"/>
            </a:pPr>
            <a:r>
              <a:rPr lang="en-US" sz="2200" u="sng" dirty="0"/>
              <a:t>they did not ask</a:t>
            </a:r>
            <a:r>
              <a:rPr lang="en-US" sz="2200" dirty="0"/>
              <a:t> for the work; </a:t>
            </a:r>
          </a:p>
          <a:p>
            <a:pPr marL="1255713" lvl="1" indent="-457200">
              <a:spcBef>
                <a:spcPts val="600"/>
              </a:spcBef>
              <a:buFont typeface="+mj-lt"/>
              <a:buAutoNum type="arabicPeriod"/>
            </a:pPr>
            <a:r>
              <a:rPr lang="en-US" sz="2200" u="sng" dirty="0"/>
              <a:t>they did not want</a:t>
            </a:r>
            <a:r>
              <a:rPr lang="en-US" sz="2200" dirty="0"/>
              <a:t> the work done; and </a:t>
            </a:r>
          </a:p>
          <a:p>
            <a:pPr marL="1255713" lvl="1" indent="-457200">
              <a:spcBef>
                <a:spcPts val="600"/>
              </a:spcBef>
              <a:buFont typeface="+mj-lt"/>
              <a:buAutoNum type="arabicPeriod"/>
            </a:pPr>
            <a:r>
              <a:rPr lang="en-US" sz="2200" u="sng" dirty="0"/>
              <a:t>they had a rule against</a:t>
            </a:r>
            <a:r>
              <a:rPr lang="en-US" sz="2200" dirty="0"/>
              <a:t> doing work.</a:t>
            </a:r>
          </a:p>
          <a:p>
            <a:endParaRPr lang="en-US" sz="2500" dirty="0">
              <a:solidFill>
                <a:schemeClr val="tx1"/>
              </a:solidFill>
            </a:endParaRPr>
          </a:p>
        </p:txBody>
      </p:sp>
      <p:sp>
        <p:nvSpPr>
          <p:cNvPr id="5" name="Slide Number Placeholder 4">
            <a:extLst>
              <a:ext uri="{FF2B5EF4-FFF2-40B4-BE49-F238E27FC236}">
                <a16:creationId xmlns:a16="http://schemas.microsoft.com/office/drawing/2014/main" id="{FBCE9C4D-9985-4A53-81CF-EA7CDEA5FE5C}"/>
              </a:ext>
            </a:extLst>
          </p:cNvPr>
          <p:cNvSpPr>
            <a:spLocks noGrp="1"/>
          </p:cNvSpPr>
          <p:nvPr>
            <p:ph type="sldNum" sz="quarter" idx="12"/>
          </p:nvPr>
        </p:nvSpPr>
        <p:spPr/>
        <p:txBody>
          <a:bodyPr/>
          <a:lstStyle/>
          <a:p>
            <a:fld id="{2A2A6181-BD9D-4EEB-AAD6-40B54AE96A71}" type="slidenum">
              <a:rPr lang="en-US" smtClean="0"/>
              <a:t>26</a:t>
            </a:fld>
            <a:endParaRPr lang="en-US" dirty="0"/>
          </a:p>
        </p:txBody>
      </p:sp>
    </p:spTree>
    <p:extLst>
      <p:ext uri="{BB962C8B-B14F-4D97-AF65-F5344CB8AC3E}">
        <p14:creationId xmlns:p14="http://schemas.microsoft.com/office/powerpoint/2010/main" val="398130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D9492-4DFE-4D4E-B09D-1EFF55F6D8CE}"/>
              </a:ext>
            </a:extLst>
          </p:cNvPr>
          <p:cNvSpPr>
            <a:spLocks noGrp="1"/>
          </p:cNvSpPr>
          <p:nvPr>
            <p:ph type="title"/>
          </p:nvPr>
        </p:nvSpPr>
        <p:spPr/>
        <p:txBody>
          <a:bodyPr/>
          <a:lstStyle/>
          <a:p>
            <a:r>
              <a:rPr lang="en-US" dirty="0"/>
              <a:t>Establishing a Reasonable Process</a:t>
            </a:r>
            <a:br>
              <a:rPr lang="en-US" dirty="0"/>
            </a:br>
            <a:endParaRPr lang="en-US" dirty="0"/>
          </a:p>
        </p:txBody>
      </p:sp>
      <p:sp>
        <p:nvSpPr>
          <p:cNvPr id="3" name="Content Placeholder 2">
            <a:extLst>
              <a:ext uri="{FF2B5EF4-FFF2-40B4-BE49-F238E27FC236}">
                <a16:creationId xmlns:a16="http://schemas.microsoft.com/office/drawing/2014/main" id="{953BB73B-7D72-4EA3-9EA8-7CCD71525EDE}"/>
              </a:ext>
            </a:extLst>
          </p:cNvPr>
          <p:cNvSpPr>
            <a:spLocks noGrp="1"/>
          </p:cNvSpPr>
          <p:nvPr>
            <p:ph idx="1"/>
          </p:nvPr>
        </p:nvSpPr>
        <p:spPr>
          <a:xfrm>
            <a:off x="297454" y="1553591"/>
            <a:ext cx="8648241" cy="4776187"/>
          </a:xfrm>
        </p:spPr>
        <p:txBody>
          <a:bodyPr/>
          <a:lstStyle/>
          <a:p>
            <a:r>
              <a:rPr lang="en-US" sz="2200" dirty="0">
                <a:solidFill>
                  <a:schemeClr val="tx1"/>
                </a:solidFill>
              </a:rPr>
              <a:t>A reasonable process for tracking non-exempt employees’ worked time could include:</a:t>
            </a:r>
          </a:p>
          <a:p>
            <a:pPr marL="804863" lvl="1" indent="-341313">
              <a:spcBef>
                <a:spcPts val="600"/>
              </a:spcBef>
              <a:buFont typeface="Wingdings" panose="05000000000000000000" pitchFamily="2" charset="2"/>
              <a:buChar char="ü"/>
            </a:pPr>
            <a:r>
              <a:rPr lang="en-US" sz="2000" dirty="0"/>
              <a:t>Create a time tracking policy;</a:t>
            </a:r>
          </a:p>
          <a:p>
            <a:pPr marL="804863" lvl="1" indent="-341313">
              <a:spcBef>
                <a:spcPts val="0"/>
              </a:spcBef>
              <a:buFont typeface="Wingdings" panose="05000000000000000000" pitchFamily="2" charset="2"/>
              <a:buChar char="ü"/>
            </a:pPr>
            <a:r>
              <a:rPr lang="en-US" sz="2000" dirty="0"/>
              <a:t>Train all new hires on policy and importance of not working unscheduled hours;</a:t>
            </a:r>
          </a:p>
          <a:p>
            <a:pPr marL="804863" lvl="1" indent="-341313">
              <a:spcBef>
                <a:spcPts val="0"/>
              </a:spcBef>
              <a:buFont typeface="Wingdings" panose="05000000000000000000" pitchFamily="2" charset="2"/>
              <a:buChar char="ü"/>
            </a:pPr>
            <a:r>
              <a:rPr lang="en-US" sz="2000" dirty="0"/>
              <a:t>Requiring non-exempt employees to record their time worked on a daily basis; </a:t>
            </a:r>
          </a:p>
          <a:p>
            <a:pPr marL="804863" lvl="1" indent="-341313">
              <a:spcBef>
                <a:spcPts val="0"/>
              </a:spcBef>
              <a:buFont typeface="Wingdings" panose="05000000000000000000" pitchFamily="2" charset="2"/>
              <a:buChar char="ü"/>
            </a:pPr>
            <a:r>
              <a:rPr lang="en-US" sz="2000" dirty="0"/>
              <a:t>Develop a procedure for reporting unscheduled hours worked;</a:t>
            </a:r>
          </a:p>
          <a:p>
            <a:pPr marL="804863" lvl="1" indent="-341313">
              <a:spcBef>
                <a:spcPts val="0"/>
              </a:spcBef>
              <a:buFont typeface="Wingdings" panose="05000000000000000000" pitchFamily="2" charset="2"/>
              <a:buChar char="ü"/>
            </a:pPr>
            <a:r>
              <a:rPr lang="en-US" sz="2000" dirty="0"/>
              <a:t>Prohibit overtime work without prior authorization;</a:t>
            </a:r>
          </a:p>
          <a:p>
            <a:pPr marL="804863" lvl="1" indent="-341313">
              <a:spcBef>
                <a:spcPts val="0"/>
              </a:spcBef>
              <a:buFont typeface="Wingdings" panose="05000000000000000000" pitchFamily="2" charset="2"/>
              <a:buChar char="ü"/>
            </a:pPr>
            <a:r>
              <a:rPr lang="en-US" sz="2000" dirty="0"/>
              <a:t>Have employees certify their time cards prior to submission; </a:t>
            </a:r>
          </a:p>
          <a:p>
            <a:pPr marL="804863" lvl="1" indent="-341313">
              <a:spcBef>
                <a:spcPts val="0"/>
              </a:spcBef>
              <a:buFont typeface="Wingdings" panose="05000000000000000000" pitchFamily="2" charset="2"/>
              <a:buChar char="ü"/>
            </a:pPr>
            <a:r>
              <a:rPr lang="en-US" sz="2000" dirty="0"/>
              <a:t>Establish a complaint procedure for non-exempt employees to raise concerns about compensation for unscheduled work; and</a:t>
            </a:r>
          </a:p>
          <a:p>
            <a:pPr marL="804863" lvl="1" indent="-341313">
              <a:spcBef>
                <a:spcPts val="0"/>
              </a:spcBef>
              <a:buFont typeface="Wingdings" panose="05000000000000000000" pitchFamily="2" charset="2"/>
              <a:buChar char="ü"/>
            </a:pPr>
            <a:r>
              <a:rPr lang="en-US" sz="2000" dirty="0"/>
              <a:t>Train managers and supervisors to discourage unscheduled work.</a:t>
            </a:r>
          </a:p>
        </p:txBody>
      </p:sp>
      <p:sp>
        <p:nvSpPr>
          <p:cNvPr id="5" name="Slide Number Placeholder 4">
            <a:extLst>
              <a:ext uri="{FF2B5EF4-FFF2-40B4-BE49-F238E27FC236}">
                <a16:creationId xmlns:a16="http://schemas.microsoft.com/office/drawing/2014/main" id="{B9FD5990-0431-487F-A8AA-A62C498D3258}"/>
              </a:ext>
            </a:extLst>
          </p:cNvPr>
          <p:cNvSpPr>
            <a:spLocks noGrp="1"/>
          </p:cNvSpPr>
          <p:nvPr>
            <p:ph type="sldNum" sz="quarter" idx="12"/>
          </p:nvPr>
        </p:nvSpPr>
        <p:spPr/>
        <p:txBody>
          <a:bodyPr/>
          <a:lstStyle/>
          <a:p>
            <a:fld id="{2A2A6181-BD9D-4EEB-AAD6-40B54AE96A71}" type="slidenum">
              <a:rPr lang="en-US" smtClean="0"/>
              <a:t>27</a:t>
            </a:fld>
            <a:endParaRPr lang="en-US" dirty="0"/>
          </a:p>
        </p:txBody>
      </p:sp>
    </p:spTree>
    <p:extLst>
      <p:ext uri="{BB962C8B-B14F-4D97-AF65-F5344CB8AC3E}">
        <p14:creationId xmlns:p14="http://schemas.microsoft.com/office/powerpoint/2010/main" val="2269619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C2ADC-C940-4FF6-9C02-58C272BF66E5}"/>
              </a:ext>
            </a:extLst>
          </p:cNvPr>
          <p:cNvSpPr>
            <a:spLocks noGrp="1"/>
          </p:cNvSpPr>
          <p:nvPr>
            <p:ph type="title"/>
          </p:nvPr>
        </p:nvSpPr>
        <p:spPr/>
        <p:txBody>
          <a:bodyPr/>
          <a:lstStyle/>
          <a:p>
            <a:r>
              <a:rPr lang="en-US" dirty="0"/>
              <a:t>When Are Employers </a:t>
            </a:r>
            <a:r>
              <a:rPr lang="en-US" u="sng" dirty="0"/>
              <a:t>Not</a:t>
            </a:r>
            <a:r>
              <a:rPr lang="en-US" dirty="0"/>
              <a:t> </a:t>
            </a:r>
            <a:br>
              <a:rPr lang="en-US" dirty="0"/>
            </a:br>
            <a:r>
              <a:rPr lang="en-US" dirty="0"/>
              <a:t>Obligated to Pay Remote Workers?</a:t>
            </a:r>
          </a:p>
        </p:txBody>
      </p:sp>
      <p:sp>
        <p:nvSpPr>
          <p:cNvPr id="3" name="Content Placeholder 2">
            <a:extLst>
              <a:ext uri="{FF2B5EF4-FFF2-40B4-BE49-F238E27FC236}">
                <a16:creationId xmlns:a16="http://schemas.microsoft.com/office/drawing/2014/main" id="{8763F7CE-6022-400D-9D75-E96E07CE4339}"/>
              </a:ext>
            </a:extLst>
          </p:cNvPr>
          <p:cNvSpPr>
            <a:spLocks noGrp="1"/>
          </p:cNvSpPr>
          <p:nvPr>
            <p:ph idx="1"/>
          </p:nvPr>
        </p:nvSpPr>
        <p:spPr>
          <a:xfrm>
            <a:off x="363984" y="1977929"/>
            <a:ext cx="8513686" cy="4351850"/>
          </a:xfrm>
        </p:spPr>
        <p:txBody>
          <a:bodyPr/>
          <a:lstStyle/>
          <a:p>
            <a:pPr>
              <a:spcBef>
                <a:spcPts val="600"/>
              </a:spcBef>
            </a:pPr>
            <a:r>
              <a:rPr lang="en-US" dirty="0">
                <a:solidFill>
                  <a:schemeClr val="tx1"/>
                </a:solidFill>
              </a:rPr>
              <a:t>Under the FLSA, employers are </a:t>
            </a:r>
            <a:r>
              <a:rPr lang="en-US" u="sng" dirty="0">
                <a:solidFill>
                  <a:schemeClr val="tx1"/>
                </a:solidFill>
              </a:rPr>
              <a:t>not</a:t>
            </a:r>
            <a:r>
              <a:rPr lang="en-US" dirty="0">
                <a:solidFill>
                  <a:schemeClr val="tx1"/>
                </a:solidFill>
              </a:rPr>
              <a:t> required to pay for work that it did not know about </a:t>
            </a:r>
            <a:r>
              <a:rPr lang="en-US" u="sng" dirty="0">
                <a:solidFill>
                  <a:schemeClr val="tx1"/>
                </a:solidFill>
              </a:rPr>
              <a:t>and</a:t>
            </a:r>
            <a:r>
              <a:rPr lang="en-US" dirty="0">
                <a:solidFill>
                  <a:schemeClr val="tx1"/>
                </a:solidFill>
              </a:rPr>
              <a:t> had no reason to know about.</a:t>
            </a:r>
          </a:p>
          <a:p>
            <a:pPr>
              <a:spcBef>
                <a:spcPts val="600"/>
              </a:spcBef>
            </a:pPr>
            <a:r>
              <a:rPr lang="en-US" dirty="0">
                <a:solidFill>
                  <a:schemeClr val="tx1"/>
                </a:solidFill>
              </a:rPr>
              <a:t>If an </a:t>
            </a:r>
            <a:r>
              <a:rPr lang="en-US" u="sng" dirty="0">
                <a:solidFill>
                  <a:schemeClr val="tx1"/>
                </a:solidFill>
              </a:rPr>
              <a:t>employee fails</a:t>
            </a:r>
            <a:r>
              <a:rPr lang="en-US" dirty="0">
                <a:solidFill>
                  <a:schemeClr val="tx1"/>
                </a:solidFill>
              </a:rPr>
              <a:t> to report unscheduled hours worked through an established reporting procedure, the employer is generally not required to investigate further to uncover unreported hours.  BUT, the DOL places responsibility on the Company to police and communicate expectations</a:t>
            </a:r>
          </a:p>
          <a:p>
            <a:pPr>
              <a:spcBef>
                <a:spcPts val="600"/>
              </a:spcBef>
            </a:pPr>
            <a:r>
              <a:rPr lang="en-US" dirty="0">
                <a:solidFill>
                  <a:schemeClr val="tx1"/>
                </a:solidFill>
              </a:rPr>
              <a:t>Reasonable diligence generally </a:t>
            </a:r>
            <a:r>
              <a:rPr lang="en-US" u="sng" dirty="0">
                <a:solidFill>
                  <a:schemeClr val="tx1"/>
                </a:solidFill>
              </a:rPr>
              <a:t>does not require the employer to undertake impractical efforts</a:t>
            </a:r>
            <a:r>
              <a:rPr lang="en-US" dirty="0">
                <a:solidFill>
                  <a:schemeClr val="tx1"/>
                </a:solidFill>
              </a:rPr>
              <a:t> such as sorting through information to determine whether its employees worked hours beyond what they reported. </a:t>
            </a:r>
          </a:p>
        </p:txBody>
      </p:sp>
      <p:sp>
        <p:nvSpPr>
          <p:cNvPr id="5" name="Slide Number Placeholder 4">
            <a:extLst>
              <a:ext uri="{FF2B5EF4-FFF2-40B4-BE49-F238E27FC236}">
                <a16:creationId xmlns:a16="http://schemas.microsoft.com/office/drawing/2014/main" id="{A370B209-68C4-4D89-BA3B-35F2CF573394}"/>
              </a:ext>
            </a:extLst>
          </p:cNvPr>
          <p:cNvSpPr>
            <a:spLocks noGrp="1"/>
          </p:cNvSpPr>
          <p:nvPr>
            <p:ph type="sldNum" sz="quarter" idx="12"/>
          </p:nvPr>
        </p:nvSpPr>
        <p:spPr/>
        <p:txBody>
          <a:bodyPr/>
          <a:lstStyle/>
          <a:p>
            <a:fld id="{2A2A6181-BD9D-4EEB-AAD6-40B54AE96A71}" type="slidenum">
              <a:rPr lang="en-US" smtClean="0"/>
              <a:t>28</a:t>
            </a:fld>
            <a:endParaRPr lang="en-US" dirty="0"/>
          </a:p>
        </p:txBody>
      </p:sp>
    </p:spTree>
    <p:extLst>
      <p:ext uri="{BB962C8B-B14F-4D97-AF65-F5344CB8AC3E}">
        <p14:creationId xmlns:p14="http://schemas.microsoft.com/office/powerpoint/2010/main" val="2247316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84E20-2F8F-4494-AB96-9B6E23DDDD91}"/>
              </a:ext>
            </a:extLst>
          </p:cNvPr>
          <p:cNvSpPr>
            <a:spLocks noGrp="1"/>
          </p:cNvSpPr>
          <p:nvPr>
            <p:ph type="title"/>
          </p:nvPr>
        </p:nvSpPr>
        <p:spPr>
          <a:xfrm>
            <a:off x="628650" y="818347"/>
            <a:ext cx="7886700" cy="923961"/>
          </a:xfrm>
        </p:spPr>
        <p:txBody>
          <a:bodyPr>
            <a:normAutofit/>
          </a:bodyPr>
          <a:lstStyle/>
          <a:p>
            <a:r>
              <a:rPr lang="en-US" dirty="0"/>
              <a:t>Are You Factoring All Compensation </a:t>
            </a:r>
            <a:br>
              <a:rPr lang="en-US" dirty="0"/>
            </a:br>
            <a:r>
              <a:rPr lang="en-US" dirty="0"/>
              <a:t>Into Employees’ Overtime Rates? </a:t>
            </a:r>
          </a:p>
        </p:txBody>
      </p:sp>
      <p:sp>
        <p:nvSpPr>
          <p:cNvPr id="3" name="Content Placeholder 2">
            <a:extLst>
              <a:ext uri="{FF2B5EF4-FFF2-40B4-BE49-F238E27FC236}">
                <a16:creationId xmlns:a16="http://schemas.microsoft.com/office/drawing/2014/main" id="{91B53F43-0D26-4592-B3B5-45D1CF212504}"/>
              </a:ext>
            </a:extLst>
          </p:cNvPr>
          <p:cNvSpPr>
            <a:spLocks noGrp="1"/>
          </p:cNvSpPr>
          <p:nvPr>
            <p:ph idx="1"/>
          </p:nvPr>
        </p:nvSpPr>
        <p:spPr>
          <a:xfrm>
            <a:off x="487521" y="1850834"/>
            <a:ext cx="8168958" cy="4188819"/>
          </a:xfrm>
        </p:spPr>
        <p:txBody>
          <a:bodyPr/>
          <a:lstStyle/>
          <a:p>
            <a:pPr>
              <a:spcBef>
                <a:spcPts val="0"/>
              </a:spcBef>
              <a:spcAft>
                <a:spcPts val="600"/>
              </a:spcAft>
            </a:pPr>
            <a:r>
              <a:rPr lang="en-US" sz="2200" dirty="0">
                <a:solidFill>
                  <a:schemeClr val="tx1"/>
                </a:solidFill>
              </a:rPr>
              <a:t>Nonexempt employees must receive 1.5 times their regular hourly rate for all hours worked in excess of 40 hours in a workweek. </a:t>
            </a:r>
          </a:p>
          <a:p>
            <a:pPr>
              <a:spcBef>
                <a:spcPts val="0"/>
              </a:spcBef>
              <a:spcAft>
                <a:spcPts val="600"/>
              </a:spcAft>
            </a:pPr>
            <a:r>
              <a:rPr lang="en-US" sz="2200" dirty="0">
                <a:solidFill>
                  <a:schemeClr val="tx1"/>
                </a:solidFill>
              </a:rPr>
              <a:t>Nondiscretionary bonuses must be factored into an employee’s overtime rate. </a:t>
            </a:r>
          </a:p>
          <a:p>
            <a:pPr marL="804863" lvl="2" indent="-338138">
              <a:spcBef>
                <a:spcPts val="0"/>
              </a:spcBef>
              <a:spcAft>
                <a:spcPts val="600"/>
              </a:spcAft>
              <a:buFont typeface="Wingdings" panose="05000000000000000000" pitchFamily="2" charset="2"/>
              <a:buChar char="§"/>
            </a:pPr>
            <a:r>
              <a:rPr lang="en-US" sz="2100" dirty="0"/>
              <a:t>Nondiscretionary – that if the employee satisfies the “earning” criteria, a set benefit is paid.</a:t>
            </a:r>
            <a:endParaRPr lang="en-US" sz="2100" dirty="0">
              <a:solidFill>
                <a:schemeClr val="tx1"/>
              </a:solidFill>
            </a:endParaRPr>
          </a:p>
          <a:p>
            <a:pPr>
              <a:spcBef>
                <a:spcPts val="0"/>
              </a:spcBef>
              <a:spcAft>
                <a:spcPts val="600"/>
              </a:spcAft>
            </a:pPr>
            <a:r>
              <a:rPr lang="en-US" sz="2200" dirty="0">
                <a:solidFill>
                  <a:schemeClr val="tx1"/>
                </a:solidFill>
              </a:rPr>
              <a:t>Have you paid employees a performance bonus for coming into work during COVID-19 Pandemic? </a:t>
            </a:r>
          </a:p>
          <a:p>
            <a:pPr>
              <a:spcBef>
                <a:spcPts val="0"/>
              </a:spcBef>
              <a:spcAft>
                <a:spcPts val="600"/>
              </a:spcAft>
            </a:pPr>
            <a:r>
              <a:rPr lang="en-US" sz="2200" dirty="0">
                <a:solidFill>
                  <a:schemeClr val="tx1"/>
                </a:solidFill>
              </a:rPr>
              <a:t>Have you offered “hazard pay” for those willing to come into the office?  </a:t>
            </a:r>
          </a:p>
          <a:p>
            <a:pPr>
              <a:spcBef>
                <a:spcPts val="0"/>
              </a:spcBef>
              <a:spcAft>
                <a:spcPts val="600"/>
              </a:spcAft>
            </a:pPr>
            <a:r>
              <a:rPr lang="en-US" sz="2200" dirty="0">
                <a:solidFill>
                  <a:schemeClr val="tx1"/>
                </a:solidFill>
              </a:rPr>
              <a:t>Perfect attendance bonus?</a:t>
            </a:r>
          </a:p>
        </p:txBody>
      </p:sp>
      <p:sp>
        <p:nvSpPr>
          <p:cNvPr id="5" name="Slide Number Placeholder 4">
            <a:extLst>
              <a:ext uri="{FF2B5EF4-FFF2-40B4-BE49-F238E27FC236}">
                <a16:creationId xmlns:a16="http://schemas.microsoft.com/office/drawing/2014/main" id="{DB906AE4-EDDF-4E08-8C59-FCAF81C9D734}"/>
              </a:ext>
            </a:extLst>
          </p:cNvPr>
          <p:cNvSpPr>
            <a:spLocks noGrp="1"/>
          </p:cNvSpPr>
          <p:nvPr>
            <p:ph type="sldNum" sz="quarter" idx="12"/>
          </p:nvPr>
        </p:nvSpPr>
        <p:spPr/>
        <p:txBody>
          <a:bodyPr/>
          <a:lstStyle/>
          <a:p>
            <a:fld id="{2A2A6181-BD9D-4EEB-AAD6-40B54AE96A71}" type="slidenum">
              <a:rPr lang="en-US" smtClean="0"/>
              <a:t>29</a:t>
            </a:fld>
            <a:endParaRPr lang="en-US" dirty="0"/>
          </a:p>
        </p:txBody>
      </p:sp>
    </p:spTree>
    <p:extLst>
      <p:ext uri="{BB962C8B-B14F-4D97-AF65-F5344CB8AC3E}">
        <p14:creationId xmlns:p14="http://schemas.microsoft.com/office/powerpoint/2010/main" val="50998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B4F15-D426-45C1-9D0C-AF911561F3D0}"/>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743F3F5E-1EED-4B4F-A534-F4ACB475995D}"/>
              </a:ext>
            </a:extLst>
          </p:cNvPr>
          <p:cNvSpPr>
            <a:spLocks noGrp="1"/>
          </p:cNvSpPr>
          <p:nvPr>
            <p:ph idx="1"/>
          </p:nvPr>
        </p:nvSpPr>
        <p:spPr>
          <a:xfrm>
            <a:off x="628815" y="1773716"/>
            <a:ext cx="7886372" cy="3944039"/>
          </a:xfrm>
        </p:spPr>
        <p:txBody>
          <a:bodyPr/>
          <a:lstStyle/>
          <a:p>
            <a:pPr marL="0" indent="0">
              <a:buNone/>
            </a:pPr>
            <a:endParaRPr lang="en-US" dirty="0"/>
          </a:p>
          <a:p>
            <a:pPr marL="0" indent="0">
              <a:buNone/>
            </a:pPr>
            <a:endParaRPr lang="en-US" dirty="0"/>
          </a:p>
          <a:p>
            <a:pPr marL="0" indent="0" algn="ctr">
              <a:buNone/>
            </a:pPr>
            <a:r>
              <a:rPr lang="en-US" sz="3200" b="1" dirty="0"/>
              <a:t>2) Diversity, Equity and Inclusion</a:t>
            </a:r>
          </a:p>
          <a:p>
            <a:pPr marL="0" indent="0">
              <a:buNone/>
            </a:pPr>
            <a:endParaRPr lang="en-US" dirty="0"/>
          </a:p>
        </p:txBody>
      </p:sp>
      <p:sp>
        <p:nvSpPr>
          <p:cNvPr id="5" name="Slide Number Placeholder 4">
            <a:extLst>
              <a:ext uri="{FF2B5EF4-FFF2-40B4-BE49-F238E27FC236}">
                <a16:creationId xmlns:a16="http://schemas.microsoft.com/office/drawing/2014/main" id="{B693221C-0528-4FB4-ACE8-E98992D0BE24}"/>
              </a:ext>
            </a:extLst>
          </p:cNvPr>
          <p:cNvSpPr>
            <a:spLocks noGrp="1"/>
          </p:cNvSpPr>
          <p:nvPr>
            <p:ph type="sldNum" sz="quarter" idx="12"/>
          </p:nvPr>
        </p:nvSpPr>
        <p:spPr/>
        <p:txBody>
          <a:bodyPr/>
          <a:lstStyle/>
          <a:p>
            <a:fld id="{2A2A6181-BD9D-4EEB-AAD6-40B54AE96A71}" type="slidenum">
              <a:rPr lang="en-US" smtClean="0"/>
              <a:t>3</a:t>
            </a:fld>
            <a:endParaRPr lang="en-US" dirty="0"/>
          </a:p>
        </p:txBody>
      </p:sp>
    </p:spTree>
    <p:extLst>
      <p:ext uri="{BB962C8B-B14F-4D97-AF65-F5344CB8AC3E}">
        <p14:creationId xmlns:p14="http://schemas.microsoft.com/office/powerpoint/2010/main" val="2367199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B9F2E-F464-4A2C-AAA3-F46DE91C3278}"/>
              </a:ext>
            </a:extLst>
          </p:cNvPr>
          <p:cNvSpPr>
            <a:spLocks noGrp="1"/>
          </p:cNvSpPr>
          <p:nvPr>
            <p:ph type="title"/>
          </p:nvPr>
        </p:nvSpPr>
        <p:spPr/>
        <p:txBody>
          <a:bodyPr>
            <a:normAutofit/>
          </a:bodyPr>
          <a:lstStyle/>
          <a:p>
            <a:r>
              <a:rPr lang="en-US" dirty="0"/>
              <a:t>Bonuses for Employees</a:t>
            </a:r>
            <a:br>
              <a:rPr lang="en-US" dirty="0"/>
            </a:br>
            <a:r>
              <a:rPr lang="en-US" dirty="0"/>
              <a:t>Who Get the COVID-19 Vaccine</a:t>
            </a:r>
          </a:p>
        </p:txBody>
      </p:sp>
      <p:sp>
        <p:nvSpPr>
          <p:cNvPr id="3" name="Content Placeholder 2">
            <a:extLst>
              <a:ext uri="{FF2B5EF4-FFF2-40B4-BE49-F238E27FC236}">
                <a16:creationId xmlns:a16="http://schemas.microsoft.com/office/drawing/2014/main" id="{7F520B56-3957-4966-95EA-BAB71265D770}"/>
              </a:ext>
            </a:extLst>
          </p:cNvPr>
          <p:cNvSpPr>
            <a:spLocks noGrp="1"/>
          </p:cNvSpPr>
          <p:nvPr>
            <p:ph idx="1"/>
          </p:nvPr>
        </p:nvSpPr>
        <p:spPr>
          <a:xfrm>
            <a:off x="483457" y="1970205"/>
            <a:ext cx="8177085" cy="4281508"/>
          </a:xfrm>
        </p:spPr>
        <p:txBody>
          <a:bodyPr/>
          <a:lstStyle/>
          <a:p>
            <a:r>
              <a:rPr lang="en-US" dirty="0">
                <a:solidFill>
                  <a:schemeClr val="tx1"/>
                </a:solidFill>
              </a:rPr>
              <a:t>Many employers have instituted voluntary COVID-19 vaccine policies.</a:t>
            </a:r>
          </a:p>
          <a:p>
            <a:r>
              <a:rPr lang="en-US" dirty="0">
                <a:solidFill>
                  <a:schemeClr val="tx1"/>
                </a:solidFill>
              </a:rPr>
              <a:t>As part of the voluntary COVID-19 vaccine policies, many employers are offering bonus incentives to the employees to encourage them to get the vaccine (</a:t>
            </a:r>
            <a:r>
              <a:rPr lang="en-US" i="1" dirty="0">
                <a:solidFill>
                  <a:schemeClr val="tx1"/>
                </a:solidFill>
              </a:rPr>
              <a:t>e.g.</a:t>
            </a:r>
            <a:r>
              <a:rPr lang="en-US" dirty="0">
                <a:solidFill>
                  <a:schemeClr val="tx1"/>
                </a:solidFill>
              </a:rPr>
              <a:t> $50).</a:t>
            </a:r>
          </a:p>
          <a:p>
            <a:r>
              <a:rPr lang="en-US" b="1" dirty="0"/>
              <a:t>IMPORTANT: </a:t>
            </a:r>
            <a:r>
              <a:rPr lang="en-US" dirty="0">
                <a:solidFill>
                  <a:schemeClr val="tx1"/>
                </a:solidFill>
              </a:rPr>
              <a:t>If employers are offering a “non-discretionary” bonus to employees to encourage them to voluntarily get the COVID-19 vaccine, and if the employee earns the bonus, that bonus </a:t>
            </a:r>
            <a:r>
              <a:rPr lang="en-US" u="sng" dirty="0">
                <a:solidFill>
                  <a:schemeClr val="tx1"/>
                </a:solidFill>
              </a:rPr>
              <a:t>must</a:t>
            </a:r>
            <a:r>
              <a:rPr lang="en-US" dirty="0">
                <a:solidFill>
                  <a:schemeClr val="tx1"/>
                </a:solidFill>
              </a:rPr>
              <a:t> be calculated into the employee’s regular rate for purposes of any overtime pay.</a:t>
            </a:r>
          </a:p>
        </p:txBody>
      </p:sp>
      <p:sp>
        <p:nvSpPr>
          <p:cNvPr id="5" name="Slide Number Placeholder 4">
            <a:extLst>
              <a:ext uri="{FF2B5EF4-FFF2-40B4-BE49-F238E27FC236}">
                <a16:creationId xmlns:a16="http://schemas.microsoft.com/office/drawing/2014/main" id="{086119D9-9006-4AFB-BB72-389D3BD19B04}"/>
              </a:ext>
            </a:extLst>
          </p:cNvPr>
          <p:cNvSpPr>
            <a:spLocks noGrp="1"/>
          </p:cNvSpPr>
          <p:nvPr>
            <p:ph type="sldNum" sz="quarter" idx="12"/>
          </p:nvPr>
        </p:nvSpPr>
        <p:spPr/>
        <p:txBody>
          <a:bodyPr/>
          <a:lstStyle/>
          <a:p>
            <a:fld id="{2A2A6181-BD9D-4EEB-AAD6-40B54AE96A71}" type="slidenum">
              <a:rPr lang="en-US" smtClean="0"/>
              <a:t>30</a:t>
            </a:fld>
            <a:endParaRPr lang="en-US" dirty="0"/>
          </a:p>
        </p:txBody>
      </p:sp>
    </p:spTree>
    <p:extLst>
      <p:ext uri="{BB962C8B-B14F-4D97-AF65-F5344CB8AC3E}">
        <p14:creationId xmlns:p14="http://schemas.microsoft.com/office/powerpoint/2010/main" val="1687800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700AF-2223-4C61-8725-7646E5FFBC1D}"/>
              </a:ext>
            </a:extLst>
          </p:cNvPr>
          <p:cNvSpPr>
            <a:spLocks noGrp="1"/>
          </p:cNvSpPr>
          <p:nvPr>
            <p:ph type="title"/>
          </p:nvPr>
        </p:nvSpPr>
        <p:spPr>
          <a:xfrm>
            <a:off x="377504" y="907215"/>
            <a:ext cx="8254767" cy="1062990"/>
          </a:xfrm>
        </p:spPr>
        <p:txBody>
          <a:bodyPr>
            <a:normAutofit/>
          </a:bodyPr>
          <a:lstStyle/>
          <a:p>
            <a:r>
              <a:rPr lang="en-US" sz="3200" dirty="0"/>
              <a:t>Additional COVID-19 Related </a:t>
            </a:r>
            <a:br>
              <a:rPr lang="en-US" sz="3200" dirty="0"/>
            </a:br>
            <a:r>
              <a:rPr lang="en-US" sz="3200" dirty="0"/>
              <a:t>Wage and Hour Issues</a:t>
            </a:r>
          </a:p>
        </p:txBody>
      </p:sp>
      <p:sp>
        <p:nvSpPr>
          <p:cNvPr id="3" name="Content Placeholder 2">
            <a:extLst>
              <a:ext uri="{FF2B5EF4-FFF2-40B4-BE49-F238E27FC236}">
                <a16:creationId xmlns:a16="http://schemas.microsoft.com/office/drawing/2014/main" id="{635269CA-B581-4454-9450-36636CF5DB4B}"/>
              </a:ext>
            </a:extLst>
          </p:cNvPr>
          <p:cNvSpPr>
            <a:spLocks noGrp="1"/>
          </p:cNvSpPr>
          <p:nvPr>
            <p:ph idx="1"/>
          </p:nvPr>
        </p:nvSpPr>
        <p:spPr>
          <a:xfrm>
            <a:off x="585175" y="2104008"/>
            <a:ext cx="7973649" cy="3979029"/>
          </a:xfrm>
        </p:spPr>
        <p:txBody>
          <a:bodyPr/>
          <a:lstStyle/>
          <a:p>
            <a:pPr>
              <a:spcBef>
                <a:spcPts val="3000"/>
              </a:spcBef>
            </a:pPr>
            <a:r>
              <a:rPr lang="en-US" sz="2800" dirty="0">
                <a:solidFill>
                  <a:schemeClr val="tx1"/>
                </a:solidFill>
              </a:rPr>
              <a:t>Required time off and exempt status. </a:t>
            </a:r>
          </a:p>
          <a:p>
            <a:pPr>
              <a:spcBef>
                <a:spcPts val="3000"/>
              </a:spcBef>
            </a:pPr>
            <a:r>
              <a:rPr lang="en-US" sz="2800" dirty="0">
                <a:solidFill>
                  <a:schemeClr val="tx1"/>
                </a:solidFill>
              </a:rPr>
              <a:t>Pay difference for employees working from home when similarly situated employees are working in the office. </a:t>
            </a:r>
          </a:p>
          <a:p>
            <a:pPr>
              <a:spcBef>
                <a:spcPts val="3000"/>
              </a:spcBef>
            </a:pPr>
            <a:r>
              <a:rPr lang="en-US" sz="2800" dirty="0">
                <a:solidFill>
                  <a:schemeClr val="tx1"/>
                </a:solidFill>
              </a:rPr>
              <a:t>Maintaining pay status with limited work/no work. </a:t>
            </a:r>
          </a:p>
        </p:txBody>
      </p:sp>
      <p:sp>
        <p:nvSpPr>
          <p:cNvPr id="5" name="Slide Number Placeholder 4">
            <a:extLst>
              <a:ext uri="{FF2B5EF4-FFF2-40B4-BE49-F238E27FC236}">
                <a16:creationId xmlns:a16="http://schemas.microsoft.com/office/drawing/2014/main" id="{44869885-4CC3-47DB-AB53-CEAAFFB7B727}"/>
              </a:ext>
            </a:extLst>
          </p:cNvPr>
          <p:cNvSpPr>
            <a:spLocks noGrp="1"/>
          </p:cNvSpPr>
          <p:nvPr>
            <p:ph type="sldNum" sz="quarter" idx="12"/>
          </p:nvPr>
        </p:nvSpPr>
        <p:spPr/>
        <p:txBody>
          <a:bodyPr/>
          <a:lstStyle/>
          <a:p>
            <a:fld id="{2A2A6181-BD9D-4EEB-AAD6-40B54AE96A71}" type="slidenum">
              <a:rPr lang="en-US" smtClean="0"/>
              <a:t>31</a:t>
            </a:fld>
            <a:endParaRPr lang="en-US" dirty="0"/>
          </a:p>
        </p:txBody>
      </p:sp>
    </p:spTree>
    <p:extLst>
      <p:ext uri="{BB962C8B-B14F-4D97-AF65-F5344CB8AC3E}">
        <p14:creationId xmlns:p14="http://schemas.microsoft.com/office/powerpoint/2010/main" val="2090742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2082-594F-4FEB-9BB3-DC912A136946}"/>
              </a:ext>
            </a:extLst>
          </p:cNvPr>
          <p:cNvSpPr>
            <a:spLocks noGrp="1"/>
          </p:cNvSpPr>
          <p:nvPr>
            <p:ph type="title"/>
          </p:nvPr>
        </p:nvSpPr>
        <p:spPr>
          <a:xfrm>
            <a:off x="628651" y="907215"/>
            <a:ext cx="7886700" cy="911646"/>
          </a:xfrm>
        </p:spPr>
        <p:txBody>
          <a:bodyPr/>
          <a:lstStyle/>
          <a:p>
            <a:r>
              <a:rPr lang="en-US" dirty="0"/>
              <a:t>Privacy of Information</a:t>
            </a:r>
          </a:p>
        </p:txBody>
      </p:sp>
      <p:sp>
        <p:nvSpPr>
          <p:cNvPr id="3" name="Content Placeholder 2">
            <a:extLst>
              <a:ext uri="{FF2B5EF4-FFF2-40B4-BE49-F238E27FC236}">
                <a16:creationId xmlns:a16="http://schemas.microsoft.com/office/drawing/2014/main" id="{0AF88632-6D36-4F21-8348-A0370A992F6E}"/>
              </a:ext>
            </a:extLst>
          </p:cNvPr>
          <p:cNvSpPr>
            <a:spLocks noGrp="1"/>
          </p:cNvSpPr>
          <p:nvPr>
            <p:ph idx="1"/>
          </p:nvPr>
        </p:nvSpPr>
        <p:spPr>
          <a:xfrm>
            <a:off x="628815" y="2038120"/>
            <a:ext cx="7886372" cy="4089305"/>
          </a:xfrm>
        </p:spPr>
        <p:txBody>
          <a:bodyPr/>
          <a:lstStyle/>
          <a:p>
            <a:pPr marL="457200" indent="-457200">
              <a:buFont typeface="+mj-lt"/>
              <a:buAutoNum type="arabicPeriod"/>
            </a:pPr>
            <a:r>
              <a:rPr lang="en-US" sz="2800" dirty="0"/>
              <a:t>“HIPAA Information: is based on the holder’s position in receipt.</a:t>
            </a:r>
          </a:p>
          <a:p>
            <a:pPr marL="457200" indent="-457200">
              <a:buFont typeface="+mj-lt"/>
              <a:buAutoNum type="arabicPeriod"/>
            </a:pPr>
            <a:r>
              <a:rPr lang="en-US" sz="2800" dirty="0"/>
              <a:t> Private/Expectation of Privacy does not equal “HIPAA Information:</a:t>
            </a:r>
          </a:p>
          <a:p>
            <a:pPr marL="457200" indent="-457200">
              <a:buFont typeface="+mj-lt"/>
              <a:buAutoNum type="arabicPeriod"/>
            </a:pPr>
            <a:r>
              <a:rPr lang="en-US" sz="2800" dirty="0"/>
              <a:t> Policy on employee expectation of privacy.</a:t>
            </a:r>
          </a:p>
          <a:p>
            <a:pPr marL="0" indent="0">
              <a:buNone/>
            </a:pPr>
            <a:endParaRPr lang="en-US" dirty="0"/>
          </a:p>
        </p:txBody>
      </p:sp>
      <p:sp>
        <p:nvSpPr>
          <p:cNvPr id="5" name="Slide Number Placeholder 4">
            <a:extLst>
              <a:ext uri="{FF2B5EF4-FFF2-40B4-BE49-F238E27FC236}">
                <a16:creationId xmlns:a16="http://schemas.microsoft.com/office/drawing/2014/main" id="{AB6A7CB0-0F5F-4728-9BA0-068F800A13EF}"/>
              </a:ext>
            </a:extLst>
          </p:cNvPr>
          <p:cNvSpPr>
            <a:spLocks noGrp="1"/>
          </p:cNvSpPr>
          <p:nvPr>
            <p:ph type="sldNum" sz="quarter" idx="12"/>
          </p:nvPr>
        </p:nvSpPr>
        <p:spPr/>
        <p:txBody>
          <a:bodyPr/>
          <a:lstStyle/>
          <a:p>
            <a:fld id="{2A2A6181-BD9D-4EEB-AAD6-40B54AE96A71}" type="slidenum">
              <a:rPr lang="en-US" smtClean="0"/>
              <a:t>32</a:t>
            </a:fld>
            <a:endParaRPr lang="en-US" dirty="0"/>
          </a:p>
        </p:txBody>
      </p:sp>
    </p:spTree>
    <p:extLst>
      <p:ext uri="{BB962C8B-B14F-4D97-AF65-F5344CB8AC3E}">
        <p14:creationId xmlns:p14="http://schemas.microsoft.com/office/powerpoint/2010/main" val="13393807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907215"/>
            <a:ext cx="7886700" cy="888534"/>
          </a:xfrm>
        </p:spPr>
        <p:txBody>
          <a:bodyPr>
            <a:normAutofit/>
          </a:bodyPr>
          <a:lstStyle/>
          <a:p>
            <a:r>
              <a:rPr lang="en-US" sz="4000" dirty="0"/>
              <a:t>Important Discrimination Laws</a:t>
            </a:r>
          </a:p>
        </p:txBody>
      </p:sp>
      <p:sp>
        <p:nvSpPr>
          <p:cNvPr id="3" name="Content Placeholder 2"/>
          <p:cNvSpPr>
            <a:spLocks noGrp="1"/>
          </p:cNvSpPr>
          <p:nvPr>
            <p:ph sz="quarter" idx="1"/>
          </p:nvPr>
        </p:nvSpPr>
        <p:spPr>
          <a:xfrm>
            <a:off x="914400" y="2170322"/>
            <a:ext cx="7772400" cy="3849477"/>
          </a:xfrm>
        </p:spPr>
        <p:txBody>
          <a:bodyPr>
            <a:normAutofit/>
          </a:bodyPr>
          <a:lstStyle/>
          <a:p>
            <a:r>
              <a:rPr lang="en-US" sz="3200" dirty="0"/>
              <a:t>Title VII of the Civil Rights Act of 1964</a:t>
            </a:r>
          </a:p>
          <a:p>
            <a:r>
              <a:rPr lang="en-US" sz="3200" dirty="0"/>
              <a:t>Pregnancy Discrimination Act</a:t>
            </a:r>
          </a:p>
          <a:p>
            <a:r>
              <a:rPr lang="en-US" sz="3200" dirty="0"/>
              <a:t>Americans with Disabilities Act 1990</a:t>
            </a:r>
          </a:p>
          <a:p>
            <a:r>
              <a:rPr lang="en-US" sz="3200" dirty="0"/>
              <a:t>Age Discrimination in Employment Act of 1967</a:t>
            </a:r>
            <a:endParaRPr lang="en-US" sz="3000" dirty="0"/>
          </a:p>
        </p:txBody>
      </p:sp>
      <p:sp>
        <p:nvSpPr>
          <p:cNvPr id="5" name="Slide Number Placeholder 4">
            <a:extLst>
              <a:ext uri="{FF2B5EF4-FFF2-40B4-BE49-F238E27FC236}">
                <a16:creationId xmlns:a16="http://schemas.microsoft.com/office/drawing/2014/main" id="{C654E1E0-EC41-4C5B-9884-E109382C03CE}"/>
              </a:ext>
            </a:extLst>
          </p:cNvPr>
          <p:cNvSpPr>
            <a:spLocks noGrp="1"/>
          </p:cNvSpPr>
          <p:nvPr>
            <p:ph type="sldNum" sz="quarter" idx="12"/>
          </p:nvPr>
        </p:nvSpPr>
        <p:spPr/>
        <p:txBody>
          <a:bodyPr/>
          <a:lstStyle/>
          <a:p>
            <a:fld id="{2A2A6181-BD9D-4EEB-AAD6-40B54AE96A71}" type="slidenum">
              <a:rPr lang="en-US" smtClean="0"/>
              <a:t>33</a:t>
            </a:fld>
            <a:endParaRPr lang="en-US" dirty="0"/>
          </a:p>
        </p:txBody>
      </p:sp>
    </p:spTree>
    <p:extLst>
      <p:ext uri="{BB962C8B-B14F-4D97-AF65-F5344CB8AC3E}">
        <p14:creationId xmlns:p14="http://schemas.microsoft.com/office/powerpoint/2010/main" val="10563884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D9A61-30D9-4D52-829D-DF3499810C43}"/>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DD0836C-C6C2-4974-8246-9662DA875114}"/>
              </a:ext>
            </a:extLst>
          </p:cNvPr>
          <p:cNvSpPr>
            <a:spLocks noGrp="1"/>
          </p:cNvSpPr>
          <p:nvPr>
            <p:ph idx="1"/>
          </p:nvPr>
        </p:nvSpPr>
        <p:spPr>
          <a:xfrm>
            <a:off x="628815" y="2203373"/>
            <a:ext cx="7886372" cy="3238960"/>
          </a:xfrm>
        </p:spPr>
        <p:txBody>
          <a:bodyPr/>
          <a:lstStyle/>
          <a:p>
            <a:pPr marL="0" indent="0">
              <a:buNone/>
            </a:pPr>
            <a:endParaRPr lang="en-US" dirty="0"/>
          </a:p>
          <a:p>
            <a:pPr marL="0" indent="0" algn="ctr">
              <a:spcBef>
                <a:spcPts val="1200"/>
              </a:spcBef>
              <a:buNone/>
            </a:pPr>
            <a:r>
              <a:rPr lang="en-US" sz="3200" b="1" dirty="0"/>
              <a:t>4) NLRA/NLRB </a:t>
            </a:r>
          </a:p>
          <a:p>
            <a:pPr marL="0" indent="0" algn="ctr">
              <a:spcBef>
                <a:spcPts val="1200"/>
              </a:spcBef>
              <a:buNone/>
            </a:pPr>
            <a:r>
              <a:rPr lang="en-US" sz="3200" b="1" dirty="0"/>
              <a:t>The New World Ahead</a:t>
            </a:r>
          </a:p>
          <a:p>
            <a:pPr marL="0" indent="0">
              <a:buNone/>
            </a:pPr>
            <a:endParaRPr lang="en-US" dirty="0"/>
          </a:p>
        </p:txBody>
      </p:sp>
      <p:sp>
        <p:nvSpPr>
          <p:cNvPr id="5" name="Slide Number Placeholder 4">
            <a:extLst>
              <a:ext uri="{FF2B5EF4-FFF2-40B4-BE49-F238E27FC236}">
                <a16:creationId xmlns:a16="http://schemas.microsoft.com/office/drawing/2014/main" id="{77CD90CF-BFFA-4D29-B22D-0C14C3829F84}"/>
              </a:ext>
            </a:extLst>
          </p:cNvPr>
          <p:cNvSpPr>
            <a:spLocks noGrp="1"/>
          </p:cNvSpPr>
          <p:nvPr>
            <p:ph type="sldNum" sz="quarter" idx="12"/>
          </p:nvPr>
        </p:nvSpPr>
        <p:spPr/>
        <p:txBody>
          <a:bodyPr/>
          <a:lstStyle/>
          <a:p>
            <a:fld id="{2A2A6181-BD9D-4EEB-AAD6-40B54AE96A71}" type="slidenum">
              <a:rPr lang="en-US" smtClean="0"/>
              <a:t>34</a:t>
            </a:fld>
            <a:endParaRPr lang="en-US" dirty="0"/>
          </a:p>
        </p:txBody>
      </p:sp>
    </p:spTree>
    <p:extLst>
      <p:ext uri="{BB962C8B-B14F-4D97-AF65-F5344CB8AC3E}">
        <p14:creationId xmlns:p14="http://schemas.microsoft.com/office/powerpoint/2010/main" val="2966246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098E6E0-C852-4087-97F8-426711EC239B}"/>
              </a:ext>
            </a:extLst>
          </p:cNvPr>
          <p:cNvSpPr>
            <a:spLocks noGrp="1" noChangeArrowheads="1"/>
          </p:cNvSpPr>
          <p:nvPr>
            <p:ph type="title"/>
          </p:nvPr>
        </p:nvSpPr>
        <p:spPr>
          <a:xfrm>
            <a:off x="628651" y="907215"/>
            <a:ext cx="7886700" cy="886377"/>
          </a:xfrm>
        </p:spPr>
        <p:txBody>
          <a:bodyPr/>
          <a:lstStyle/>
          <a:p>
            <a:pPr eaLnBrk="1" hangingPunct="1"/>
            <a:r>
              <a:rPr lang="en-US" altLang="en-US" sz="3600" b="1" dirty="0"/>
              <a:t>Right to Work</a:t>
            </a:r>
          </a:p>
        </p:txBody>
      </p:sp>
      <p:sp>
        <p:nvSpPr>
          <p:cNvPr id="9219" name="Content Placeholder 2">
            <a:extLst>
              <a:ext uri="{FF2B5EF4-FFF2-40B4-BE49-F238E27FC236}">
                <a16:creationId xmlns:a16="http://schemas.microsoft.com/office/drawing/2014/main" id="{DC270108-8D02-40B0-91E5-4E25DB06101F}"/>
              </a:ext>
            </a:extLst>
          </p:cNvPr>
          <p:cNvSpPr>
            <a:spLocks noGrp="1" noChangeArrowheads="1"/>
          </p:cNvSpPr>
          <p:nvPr>
            <p:ph idx="1"/>
          </p:nvPr>
        </p:nvSpPr>
        <p:spPr>
          <a:xfrm>
            <a:off x="628815" y="1883884"/>
            <a:ext cx="7886372" cy="4243541"/>
          </a:xfrm>
        </p:spPr>
        <p:txBody>
          <a:bodyPr/>
          <a:lstStyle/>
          <a:p>
            <a:pPr eaLnBrk="1" hangingPunct="1">
              <a:spcBef>
                <a:spcPts val="600"/>
              </a:spcBef>
            </a:pPr>
            <a:r>
              <a:rPr lang="en-US" altLang="en-US" sz="2400" dirty="0"/>
              <a:t>A Right to Work law guarantees that no person can be compelled, as a condition of employment, to join or not to join, nor to pay dues to a labor union. </a:t>
            </a:r>
          </a:p>
          <a:p>
            <a:pPr eaLnBrk="1" hangingPunct="1">
              <a:spcBef>
                <a:spcPts val="600"/>
              </a:spcBef>
            </a:pPr>
            <a:r>
              <a:rPr lang="en-US" altLang="en-US" sz="2400" dirty="0"/>
              <a:t>Section 14(b) of the Taft-Hartley Act affirms the right of states to enact Right to Work laws. 27 states have passed Right to Work laws: </a:t>
            </a:r>
          </a:p>
          <a:p>
            <a:pPr lvl="1" eaLnBrk="1" hangingPunct="1">
              <a:spcBef>
                <a:spcPts val="600"/>
              </a:spcBef>
            </a:pPr>
            <a:r>
              <a:rPr lang="en-US" altLang="en-US" sz="2000" dirty="0"/>
              <a:t>Alabama, Arizona, Arkansas, Kansas, Florida, Georgia, Idaho, Indiana, Iowa, Kentucky, Louisiana, Michigan, Mississippi, Nebraska, Nevada, North Carolina, North Dakota, Oklahoma, South Carolina, South Dakota, Tennessee, Texas, Utah, Virginia, West Virginia, Wisconsin, and Wyoming.</a:t>
            </a:r>
          </a:p>
        </p:txBody>
      </p:sp>
      <p:sp>
        <p:nvSpPr>
          <p:cNvPr id="2" name="Slide Number Placeholder 1">
            <a:extLst>
              <a:ext uri="{FF2B5EF4-FFF2-40B4-BE49-F238E27FC236}">
                <a16:creationId xmlns:a16="http://schemas.microsoft.com/office/drawing/2014/main" id="{24E5BDDE-FEBF-42A7-810B-119DA96FE993}"/>
              </a:ext>
            </a:extLst>
          </p:cNvPr>
          <p:cNvSpPr>
            <a:spLocks noGrp="1"/>
          </p:cNvSpPr>
          <p:nvPr>
            <p:ph type="sldNum" sz="quarter" idx="12"/>
          </p:nvPr>
        </p:nvSpPr>
        <p:spPr/>
        <p:txBody>
          <a:bodyPr/>
          <a:lstStyle/>
          <a:p>
            <a:fld id="{2A2A6181-BD9D-4EEB-AAD6-40B54AE96A71}" type="slidenum">
              <a:rPr lang="en-US" smtClean="0"/>
              <a:t>35</a:t>
            </a:fld>
            <a:endParaRPr lang="en-US" dirty="0"/>
          </a:p>
        </p:txBody>
      </p:sp>
    </p:spTree>
    <p:extLst>
      <p:ext uri="{BB962C8B-B14F-4D97-AF65-F5344CB8AC3E}">
        <p14:creationId xmlns:p14="http://schemas.microsoft.com/office/powerpoint/2010/main" val="880066367"/>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95ABD7C-5FCD-4590-A525-0F022A1560EC}"/>
              </a:ext>
            </a:extLst>
          </p:cNvPr>
          <p:cNvSpPr>
            <a:spLocks noGrp="1" noChangeArrowheads="1"/>
          </p:cNvSpPr>
          <p:nvPr>
            <p:ph type="title"/>
          </p:nvPr>
        </p:nvSpPr>
        <p:spPr>
          <a:xfrm>
            <a:off x="628651" y="907215"/>
            <a:ext cx="7886700" cy="789383"/>
          </a:xfrm>
        </p:spPr>
        <p:txBody>
          <a:bodyPr/>
          <a:lstStyle/>
          <a:p>
            <a:pPr eaLnBrk="1" hangingPunct="1"/>
            <a:r>
              <a:rPr lang="en-US" altLang="en-US" sz="3600" b="1" dirty="0"/>
              <a:t>Right to Work </a:t>
            </a:r>
            <a:r>
              <a:rPr lang="en-US" altLang="en-US" sz="2800" i="1" dirty="0"/>
              <a:t>cont.</a:t>
            </a:r>
            <a:endParaRPr lang="en-US" altLang="en-US" sz="3600" i="1" dirty="0"/>
          </a:p>
        </p:txBody>
      </p:sp>
      <p:sp>
        <p:nvSpPr>
          <p:cNvPr id="10243" name="Content Placeholder 2">
            <a:extLst>
              <a:ext uri="{FF2B5EF4-FFF2-40B4-BE49-F238E27FC236}">
                <a16:creationId xmlns:a16="http://schemas.microsoft.com/office/drawing/2014/main" id="{F27F6DF8-3EBD-4CD5-B871-EFE682A7D0FC}"/>
              </a:ext>
            </a:extLst>
          </p:cNvPr>
          <p:cNvSpPr>
            <a:spLocks noGrp="1" noChangeArrowheads="1"/>
          </p:cNvSpPr>
          <p:nvPr>
            <p:ph idx="1"/>
          </p:nvPr>
        </p:nvSpPr>
        <p:spPr>
          <a:xfrm>
            <a:off x="228600" y="1970204"/>
            <a:ext cx="8763000" cy="3973395"/>
          </a:xfrm>
        </p:spPr>
        <p:txBody>
          <a:bodyPr/>
          <a:lstStyle/>
          <a:p>
            <a:pPr marL="0" indent="0" eaLnBrk="1" hangingPunct="1">
              <a:spcBef>
                <a:spcPts val="600"/>
              </a:spcBef>
              <a:spcAft>
                <a:spcPts val="600"/>
              </a:spcAft>
              <a:buNone/>
            </a:pPr>
            <a:r>
              <a:rPr lang="en-US" altLang="en-US" sz="2200" dirty="0"/>
              <a:t>The law prohibits any person, as a condition of obtaining or continuing employment, from requiring an individual to engage in the following conduct:</a:t>
            </a:r>
          </a:p>
          <a:p>
            <a:pPr marL="628650" lvl="1" indent="-285750" eaLnBrk="1" hangingPunct="1">
              <a:spcBef>
                <a:spcPts val="0"/>
              </a:spcBef>
              <a:buFont typeface="Wingdings" panose="05000000000000000000" pitchFamily="2" charset="2"/>
              <a:buChar char="§"/>
            </a:pPr>
            <a:r>
              <a:rPr lang="en-US" altLang="en-US" sz="2000" dirty="0"/>
              <a:t>refraining or resigning from membership in, voluntary affiliation with, or voluntary financial support of a labor organization;</a:t>
            </a:r>
          </a:p>
          <a:p>
            <a:pPr marL="628650" lvl="1" indent="-285750" eaLnBrk="1" hangingPunct="1">
              <a:spcBef>
                <a:spcPts val="0"/>
              </a:spcBef>
              <a:buFont typeface="Wingdings" panose="05000000000000000000" pitchFamily="2" charset="2"/>
              <a:buChar char="§"/>
            </a:pPr>
            <a:r>
              <a:rPr lang="en-US" altLang="en-US" sz="2000" dirty="0"/>
              <a:t>becoming or remaining a member of a labor organization;</a:t>
            </a:r>
          </a:p>
          <a:p>
            <a:pPr marL="628650" lvl="1" indent="-285750" eaLnBrk="1" hangingPunct="1">
              <a:spcBef>
                <a:spcPts val="0"/>
              </a:spcBef>
              <a:buFont typeface="Wingdings" panose="05000000000000000000" pitchFamily="2" charset="2"/>
              <a:buChar char="§"/>
            </a:pPr>
            <a:r>
              <a:rPr lang="en-US" altLang="en-US" sz="2000" dirty="0"/>
              <a:t>paying any dues, fees, assessments, or other charges or expenses of any kind or amount, or providing anything of value, to a labor organization;</a:t>
            </a:r>
          </a:p>
          <a:p>
            <a:pPr marL="628650" lvl="1" indent="-285750" eaLnBrk="1" hangingPunct="1">
              <a:spcBef>
                <a:spcPts val="0"/>
              </a:spcBef>
              <a:buFont typeface="Wingdings" panose="05000000000000000000" pitchFamily="2" charset="2"/>
              <a:buChar char="§"/>
            </a:pPr>
            <a:r>
              <a:rPr lang="en-US" altLang="en-US" sz="2000" dirty="0"/>
              <a:t>paying to any third party an amount that is in place of, equivalent to, or any portion of dues, fees, assessments, or other charges or expenses required of members of, or employees represented by, a labor organization;</a:t>
            </a:r>
          </a:p>
          <a:p>
            <a:pPr marL="628650" lvl="1" indent="-285750" eaLnBrk="1" hangingPunct="1">
              <a:spcBef>
                <a:spcPts val="0"/>
              </a:spcBef>
              <a:buFont typeface="Wingdings" panose="05000000000000000000" pitchFamily="2" charset="2"/>
              <a:buChar char="§"/>
            </a:pPr>
            <a:r>
              <a:rPr lang="en-US" altLang="en-US" sz="2000" dirty="0"/>
              <a:t>any person who violates the law may be guilty of a Class A misdemeanor.</a:t>
            </a:r>
          </a:p>
        </p:txBody>
      </p:sp>
      <p:sp>
        <p:nvSpPr>
          <p:cNvPr id="2" name="Slide Number Placeholder 1">
            <a:extLst>
              <a:ext uri="{FF2B5EF4-FFF2-40B4-BE49-F238E27FC236}">
                <a16:creationId xmlns:a16="http://schemas.microsoft.com/office/drawing/2014/main" id="{BC2173AA-FC49-4916-B8C1-CAF59BB4C0EA}"/>
              </a:ext>
            </a:extLst>
          </p:cNvPr>
          <p:cNvSpPr>
            <a:spLocks noGrp="1"/>
          </p:cNvSpPr>
          <p:nvPr>
            <p:ph type="sldNum" sz="quarter" idx="12"/>
          </p:nvPr>
        </p:nvSpPr>
        <p:spPr/>
        <p:txBody>
          <a:bodyPr/>
          <a:lstStyle/>
          <a:p>
            <a:fld id="{2A2A6181-BD9D-4EEB-AAD6-40B54AE96A71}" type="slidenum">
              <a:rPr lang="en-US" smtClean="0"/>
              <a:t>36</a:t>
            </a:fld>
            <a:endParaRPr lang="en-US" dirty="0"/>
          </a:p>
        </p:txBody>
      </p:sp>
    </p:spTree>
    <p:extLst>
      <p:ext uri="{BB962C8B-B14F-4D97-AF65-F5344CB8AC3E}">
        <p14:creationId xmlns:p14="http://schemas.microsoft.com/office/powerpoint/2010/main" val="1267186573"/>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36D1D32-F71D-4F80-88C8-3AFFBAA7CAAE}"/>
              </a:ext>
            </a:extLst>
          </p:cNvPr>
          <p:cNvSpPr>
            <a:spLocks noGrp="1" noChangeArrowheads="1"/>
          </p:cNvSpPr>
          <p:nvPr>
            <p:ph type="title"/>
          </p:nvPr>
        </p:nvSpPr>
        <p:spPr/>
        <p:txBody>
          <a:bodyPr/>
          <a:lstStyle/>
          <a:p>
            <a:pPr eaLnBrk="1" hangingPunct="1"/>
            <a:r>
              <a:rPr lang="en-US" altLang="en-US" sz="3600" b="1" dirty="0"/>
              <a:t>Right to Work </a:t>
            </a:r>
            <a:r>
              <a:rPr lang="en-US" altLang="en-US" sz="2800" i="1" dirty="0"/>
              <a:t>cont.</a:t>
            </a:r>
            <a:endParaRPr lang="en-US" altLang="en-US" sz="3600" b="1" dirty="0"/>
          </a:p>
        </p:txBody>
      </p:sp>
      <p:sp>
        <p:nvSpPr>
          <p:cNvPr id="11267" name="Content Placeholder 2">
            <a:extLst>
              <a:ext uri="{FF2B5EF4-FFF2-40B4-BE49-F238E27FC236}">
                <a16:creationId xmlns:a16="http://schemas.microsoft.com/office/drawing/2014/main" id="{AC2E9317-964D-4D73-9438-9F7B185CC31D}"/>
              </a:ext>
            </a:extLst>
          </p:cNvPr>
          <p:cNvSpPr>
            <a:spLocks noGrp="1" noChangeArrowheads="1"/>
          </p:cNvSpPr>
          <p:nvPr>
            <p:ph idx="1"/>
          </p:nvPr>
        </p:nvSpPr>
        <p:spPr>
          <a:xfrm>
            <a:off x="228600" y="1872866"/>
            <a:ext cx="8763000" cy="3918333"/>
          </a:xfrm>
        </p:spPr>
        <p:txBody>
          <a:bodyPr/>
          <a:lstStyle/>
          <a:p>
            <a:pPr eaLnBrk="1" hangingPunct="1">
              <a:spcBef>
                <a:spcPts val="1200"/>
              </a:spcBef>
            </a:pPr>
            <a:r>
              <a:rPr lang="en-US" altLang="en-US" sz="2800" dirty="0"/>
              <a:t>Under right to work, Union security clauses are unlawful, which require employees to join the Union or pay Union dues and fees as a condition of continued employment with an employer.</a:t>
            </a:r>
          </a:p>
          <a:p>
            <a:pPr eaLnBrk="1" hangingPunct="1">
              <a:spcBef>
                <a:spcPts val="1200"/>
              </a:spcBef>
            </a:pPr>
            <a:r>
              <a:rPr lang="en-US" altLang="en-US" sz="2800" dirty="0"/>
              <a:t>Desire of Unions to “grandfather” unlawful union security language – careful. </a:t>
            </a:r>
          </a:p>
          <a:p>
            <a:pPr marL="457200" lvl="1" indent="0" eaLnBrk="1" hangingPunct="1">
              <a:buFontTx/>
              <a:buNone/>
            </a:pPr>
            <a:endParaRPr lang="en-US" altLang="en-US" dirty="0"/>
          </a:p>
        </p:txBody>
      </p:sp>
      <p:sp>
        <p:nvSpPr>
          <p:cNvPr id="2" name="Slide Number Placeholder 1">
            <a:extLst>
              <a:ext uri="{FF2B5EF4-FFF2-40B4-BE49-F238E27FC236}">
                <a16:creationId xmlns:a16="http://schemas.microsoft.com/office/drawing/2014/main" id="{BD1B304D-1377-42C3-AB62-8E0F25E96316}"/>
              </a:ext>
            </a:extLst>
          </p:cNvPr>
          <p:cNvSpPr>
            <a:spLocks noGrp="1"/>
          </p:cNvSpPr>
          <p:nvPr>
            <p:ph type="sldNum" sz="quarter" idx="12"/>
          </p:nvPr>
        </p:nvSpPr>
        <p:spPr/>
        <p:txBody>
          <a:bodyPr/>
          <a:lstStyle/>
          <a:p>
            <a:fld id="{2A2A6181-BD9D-4EEB-AAD6-40B54AE96A71}" type="slidenum">
              <a:rPr lang="en-US" smtClean="0"/>
              <a:t>37</a:t>
            </a:fld>
            <a:endParaRPr lang="en-US" dirty="0"/>
          </a:p>
        </p:txBody>
      </p:sp>
    </p:spTree>
    <p:extLst>
      <p:ext uri="{BB962C8B-B14F-4D97-AF65-F5344CB8AC3E}">
        <p14:creationId xmlns:p14="http://schemas.microsoft.com/office/powerpoint/2010/main" val="2035588566"/>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31A7401-8735-4FB9-9D23-691CAD77D0E1}"/>
              </a:ext>
            </a:extLst>
          </p:cNvPr>
          <p:cNvSpPr>
            <a:spLocks noGrp="1" noChangeArrowheads="1"/>
          </p:cNvSpPr>
          <p:nvPr>
            <p:ph type="title"/>
          </p:nvPr>
        </p:nvSpPr>
        <p:spPr>
          <a:xfrm>
            <a:off x="628651" y="907215"/>
            <a:ext cx="7886700" cy="756332"/>
          </a:xfrm>
        </p:spPr>
        <p:txBody>
          <a:bodyPr/>
          <a:lstStyle/>
          <a:p>
            <a:pPr eaLnBrk="1" hangingPunct="1"/>
            <a:r>
              <a:rPr lang="en-US" altLang="en-US" sz="3600" b="1" dirty="0"/>
              <a:t>“Quickie Election”</a:t>
            </a:r>
          </a:p>
        </p:txBody>
      </p:sp>
      <p:sp>
        <p:nvSpPr>
          <p:cNvPr id="13315" name="Content Placeholder 2">
            <a:extLst>
              <a:ext uri="{FF2B5EF4-FFF2-40B4-BE49-F238E27FC236}">
                <a16:creationId xmlns:a16="http://schemas.microsoft.com/office/drawing/2014/main" id="{B22842E7-BD84-45F2-B693-E9233841BF40}"/>
              </a:ext>
            </a:extLst>
          </p:cNvPr>
          <p:cNvSpPr>
            <a:spLocks noGrp="1" noChangeArrowheads="1"/>
          </p:cNvSpPr>
          <p:nvPr>
            <p:ph idx="1"/>
          </p:nvPr>
        </p:nvSpPr>
        <p:spPr>
          <a:xfrm>
            <a:off x="374572" y="1795748"/>
            <a:ext cx="8560107" cy="3995451"/>
          </a:xfrm>
        </p:spPr>
        <p:txBody>
          <a:bodyPr/>
          <a:lstStyle/>
          <a:p>
            <a:pPr marL="0" indent="0" eaLnBrk="1" hangingPunct="1">
              <a:buFontTx/>
              <a:buNone/>
            </a:pPr>
            <a:r>
              <a:rPr lang="en-US" altLang="en-US" sz="2400" dirty="0"/>
              <a:t>2014: Obama Board implemented “Quickie Election” final rule setting short deadlines between filing of an election petition.</a:t>
            </a:r>
          </a:p>
          <a:p>
            <a:pPr marL="579437" lvl="1" indent="-342900" eaLnBrk="1" hangingPunct="1">
              <a:buFont typeface="Wingdings" panose="05000000000000000000" pitchFamily="2" charset="2"/>
              <a:buChar char="§"/>
            </a:pPr>
            <a:r>
              <a:rPr lang="en-US" altLang="en-US" sz="2200" dirty="0"/>
              <a:t>Put hearings on calendar 8 CALENDAR days after filing of a petition, generally set all calculations to CALENDAR days, rather than business days.</a:t>
            </a:r>
          </a:p>
          <a:p>
            <a:pPr marL="579437" lvl="1" indent="-342900" eaLnBrk="1" hangingPunct="1">
              <a:buFont typeface="Wingdings" panose="05000000000000000000" pitchFamily="2" charset="2"/>
              <a:buChar char="§"/>
            </a:pPr>
            <a:r>
              <a:rPr lang="en-US" altLang="en-US" sz="2200" dirty="0"/>
              <a:t>Taking employers by surprise/pressure – little time to investigate.</a:t>
            </a:r>
          </a:p>
          <a:p>
            <a:pPr marL="579437" lvl="1" indent="-342900" eaLnBrk="1" hangingPunct="1">
              <a:buFont typeface="Wingdings" panose="05000000000000000000" pitchFamily="2" charset="2"/>
              <a:buChar char="§"/>
            </a:pPr>
            <a:r>
              <a:rPr lang="en-US" altLang="en-US" sz="2200" dirty="0"/>
              <a:t>If Employer received petition on a Friday – hearing set for the following Friday.</a:t>
            </a:r>
          </a:p>
          <a:p>
            <a:pPr marL="579437" lvl="1" indent="-342900" eaLnBrk="1" hangingPunct="1">
              <a:buFont typeface="Wingdings" panose="05000000000000000000" pitchFamily="2" charset="2"/>
              <a:buChar char="§"/>
            </a:pPr>
            <a:r>
              <a:rPr lang="en-US" altLang="en-US" sz="2200" dirty="0"/>
              <a:t>Hearings would virtually never be postponed – only where “extraordinary circumstances warrant otherwise.” </a:t>
            </a:r>
          </a:p>
        </p:txBody>
      </p:sp>
      <p:sp>
        <p:nvSpPr>
          <p:cNvPr id="2" name="Slide Number Placeholder 1">
            <a:extLst>
              <a:ext uri="{FF2B5EF4-FFF2-40B4-BE49-F238E27FC236}">
                <a16:creationId xmlns:a16="http://schemas.microsoft.com/office/drawing/2014/main" id="{62B8349C-3464-4F31-8F7B-AADBD1E3C3DA}"/>
              </a:ext>
            </a:extLst>
          </p:cNvPr>
          <p:cNvSpPr>
            <a:spLocks noGrp="1"/>
          </p:cNvSpPr>
          <p:nvPr>
            <p:ph type="sldNum" sz="quarter" idx="12"/>
          </p:nvPr>
        </p:nvSpPr>
        <p:spPr/>
        <p:txBody>
          <a:bodyPr/>
          <a:lstStyle/>
          <a:p>
            <a:fld id="{2A2A6181-BD9D-4EEB-AAD6-40B54AE96A71}" type="slidenum">
              <a:rPr lang="en-US" smtClean="0"/>
              <a:t>38</a:t>
            </a:fld>
            <a:endParaRPr lang="en-US" dirty="0"/>
          </a:p>
        </p:txBody>
      </p:sp>
    </p:spTree>
    <p:extLst>
      <p:ext uri="{BB962C8B-B14F-4D97-AF65-F5344CB8AC3E}">
        <p14:creationId xmlns:p14="http://schemas.microsoft.com/office/powerpoint/2010/main" val="2625019697"/>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0A16D049-58AD-442C-A636-6E3702E861EB}"/>
              </a:ext>
            </a:extLst>
          </p:cNvPr>
          <p:cNvSpPr>
            <a:spLocks noGrp="1" noChangeArrowheads="1"/>
          </p:cNvSpPr>
          <p:nvPr>
            <p:ph idx="1"/>
          </p:nvPr>
        </p:nvSpPr>
        <p:spPr/>
        <p:txBody>
          <a:bodyPr/>
          <a:lstStyle/>
          <a:p>
            <a:pPr marL="0" indent="0" eaLnBrk="1" hangingPunct="1">
              <a:buFontTx/>
              <a:buNone/>
            </a:pPr>
            <a:r>
              <a:rPr lang="en-US" altLang="en-US" sz="2400" dirty="0"/>
              <a:t>Why does the pre-election hearing matter so much?</a:t>
            </a:r>
            <a:br>
              <a:rPr lang="en-US" altLang="en-US" sz="2400" dirty="0"/>
            </a:br>
            <a:r>
              <a:rPr lang="en-US" altLang="en-US" sz="2400" dirty="0"/>
              <a:t>Determines critical issues:</a:t>
            </a:r>
          </a:p>
          <a:p>
            <a:pPr marL="579437" lvl="1" indent="-342900" eaLnBrk="1" hangingPunct="1">
              <a:buFont typeface="Wingdings" panose="05000000000000000000" pitchFamily="2" charset="2"/>
              <a:buChar char="§"/>
            </a:pPr>
            <a:r>
              <a:rPr lang="en-US" altLang="en-US" sz="2200" dirty="0"/>
              <a:t>WHO/WHICH EMPLOYEES does the Union claim to represent.</a:t>
            </a:r>
          </a:p>
          <a:p>
            <a:pPr marL="579437" lvl="1" indent="-342900" eaLnBrk="1" hangingPunct="1">
              <a:buFont typeface="Wingdings" panose="05000000000000000000" pitchFamily="2" charset="2"/>
              <a:buChar char="§"/>
            </a:pPr>
            <a:r>
              <a:rPr lang="en-US" altLang="en-US" sz="2200" dirty="0"/>
              <a:t>Are the job titles correct?</a:t>
            </a:r>
          </a:p>
          <a:p>
            <a:pPr marL="579437" lvl="1" indent="-342900" eaLnBrk="1" hangingPunct="1">
              <a:buFont typeface="Wingdings" panose="05000000000000000000" pitchFamily="2" charset="2"/>
              <a:buChar char="§"/>
            </a:pPr>
            <a:r>
              <a:rPr lang="en-US" altLang="en-US" sz="2200" dirty="0"/>
              <a:t>Do employee classifications and locations make sense to group together? Will have to bargain a single contract for employees – shouldn’t be split up and lack a community of interest.</a:t>
            </a:r>
          </a:p>
          <a:p>
            <a:pPr marL="579437" lvl="1" indent="-342900" eaLnBrk="1" hangingPunct="1">
              <a:buFont typeface="Wingdings" panose="05000000000000000000" pitchFamily="2" charset="2"/>
              <a:buChar char="§"/>
            </a:pPr>
            <a:r>
              <a:rPr lang="en-US" altLang="en-US" sz="2200" dirty="0"/>
              <a:t>Professional employees, guards, supervisors and managers – many are excluded by law or need to be grouped in a separate bargaining unit if they are going to be represented by a Union.</a:t>
            </a:r>
          </a:p>
        </p:txBody>
      </p:sp>
      <p:sp>
        <p:nvSpPr>
          <p:cNvPr id="15364" name="Title 1">
            <a:extLst>
              <a:ext uri="{FF2B5EF4-FFF2-40B4-BE49-F238E27FC236}">
                <a16:creationId xmlns:a16="http://schemas.microsoft.com/office/drawing/2014/main" id="{46A6D211-673F-4ACF-95A8-5D334322CE1B}"/>
              </a:ext>
            </a:extLst>
          </p:cNvPr>
          <p:cNvSpPr>
            <a:spLocks noGrp="1" noChangeArrowheads="1"/>
          </p:cNvSpPr>
          <p:nvPr>
            <p:ph type="title"/>
          </p:nvPr>
        </p:nvSpPr>
        <p:spPr/>
        <p:txBody>
          <a:bodyPr/>
          <a:lstStyle/>
          <a:p>
            <a:pPr eaLnBrk="1" hangingPunct="1"/>
            <a:r>
              <a:rPr lang="en-US" altLang="en-US" sz="3600" b="1" dirty="0"/>
              <a:t>“Quickie Election” </a:t>
            </a:r>
            <a:r>
              <a:rPr lang="en-US" altLang="en-US" sz="2800" i="1" dirty="0"/>
              <a:t>cont.</a:t>
            </a:r>
            <a:endParaRPr lang="en-US" altLang="en-US" sz="3600" b="1" dirty="0"/>
          </a:p>
        </p:txBody>
      </p:sp>
      <p:sp>
        <p:nvSpPr>
          <p:cNvPr id="2" name="Slide Number Placeholder 1">
            <a:extLst>
              <a:ext uri="{FF2B5EF4-FFF2-40B4-BE49-F238E27FC236}">
                <a16:creationId xmlns:a16="http://schemas.microsoft.com/office/drawing/2014/main" id="{41F00423-AD53-4128-8D90-90CA14BCF18C}"/>
              </a:ext>
            </a:extLst>
          </p:cNvPr>
          <p:cNvSpPr>
            <a:spLocks noGrp="1"/>
          </p:cNvSpPr>
          <p:nvPr>
            <p:ph type="sldNum" sz="quarter" idx="12"/>
          </p:nvPr>
        </p:nvSpPr>
        <p:spPr/>
        <p:txBody>
          <a:bodyPr/>
          <a:lstStyle/>
          <a:p>
            <a:fld id="{2A2A6181-BD9D-4EEB-AAD6-40B54AE96A71}" type="slidenum">
              <a:rPr lang="en-US" smtClean="0"/>
              <a:t>39</a:t>
            </a:fld>
            <a:endParaRPr lang="en-US" dirty="0"/>
          </a:p>
        </p:txBody>
      </p:sp>
    </p:spTree>
    <p:extLst>
      <p:ext uri="{BB962C8B-B14F-4D97-AF65-F5344CB8AC3E}">
        <p14:creationId xmlns:p14="http://schemas.microsoft.com/office/powerpoint/2010/main" val="341502118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E201-400C-41FC-A7FA-039399A0C92E}"/>
              </a:ext>
            </a:extLst>
          </p:cNvPr>
          <p:cNvSpPr>
            <a:spLocks noGrp="1"/>
          </p:cNvSpPr>
          <p:nvPr>
            <p:ph type="title"/>
          </p:nvPr>
        </p:nvSpPr>
        <p:spPr/>
        <p:txBody>
          <a:bodyPr/>
          <a:lstStyle/>
          <a:p>
            <a:r>
              <a:rPr lang="en-US" sz="4000" b="1" dirty="0"/>
              <a:t>Current Social Movement</a:t>
            </a:r>
          </a:p>
        </p:txBody>
      </p:sp>
      <p:sp>
        <p:nvSpPr>
          <p:cNvPr id="3" name="Content Placeholder 2">
            <a:extLst>
              <a:ext uri="{FF2B5EF4-FFF2-40B4-BE49-F238E27FC236}">
                <a16:creationId xmlns:a16="http://schemas.microsoft.com/office/drawing/2014/main" id="{3B49BFD1-0172-427C-B1B3-80E76996F689}"/>
              </a:ext>
            </a:extLst>
          </p:cNvPr>
          <p:cNvSpPr>
            <a:spLocks noGrp="1"/>
          </p:cNvSpPr>
          <p:nvPr>
            <p:ph idx="1"/>
          </p:nvPr>
        </p:nvSpPr>
        <p:spPr/>
        <p:txBody>
          <a:bodyPr/>
          <a:lstStyle/>
          <a:p>
            <a:pPr>
              <a:spcBef>
                <a:spcPts val="2400"/>
              </a:spcBef>
            </a:pPr>
            <a:r>
              <a:rPr lang="en-US" sz="2800" dirty="0"/>
              <a:t>Highlights issues of diversity, equity and inclusion in the workplace</a:t>
            </a:r>
          </a:p>
          <a:p>
            <a:pPr>
              <a:spcBef>
                <a:spcPts val="1200"/>
              </a:spcBef>
            </a:pPr>
            <a:r>
              <a:rPr lang="en-US" sz="2800" dirty="0"/>
              <a:t>Response to movement</a:t>
            </a:r>
          </a:p>
          <a:p>
            <a:pPr marL="800100" lvl="1" indent="-457200">
              <a:spcBef>
                <a:spcPts val="1200"/>
              </a:spcBef>
              <a:buFont typeface="Wingdings" panose="05000000000000000000" pitchFamily="2" charset="2"/>
              <a:buChar char="§"/>
            </a:pPr>
            <a:r>
              <a:rPr lang="en-US" sz="2600" dirty="0"/>
              <a:t>Evaluate current policies and programs</a:t>
            </a:r>
          </a:p>
          <a:p>
            <a:pPr marL="800100" lvl="1" indent="-457200">
              <a:spcBef>
                <a:spcPts val="600"/>
              </a:spcBef>
              <a:buFont typeface="Wingdings" panose="05000000000000000000" pitchFamily="2" charset="2"/>
              <a:buChar char="§"/>
            </a:pPr>
            <a:r>
              <a:rPr lang="en-US" sz="2600" dirty="0"/>
              <a:t>Assessment of effectiveness</a:t>
            </a:r>
          </a:p>
          <a:p>
            <a:pPr marL="800100" lvl="1" indent="-457200">
              <a:spcBef>
                <a:spcPts val="600"/>
              </a:spcBef>
              <a:buFont typeface="Wingdings" panose="05000000000000000000" pitchFamily="2" charset="2"/>
              <a:buChar char="§"/>
            </a:pPr>
            <a:r>
              <a:rPr lang="en-US" sz="2600" dirty="0"/>
              <a:t>Next steps for your company</a:t>
            </a:r>
          </a:p>
        </p:txBody>
      </p:sp>
      <p:sp>
        <p:nvSpPr>
          <p:cNvPr id="4" name="Slide Number Placeholder 3">
            <a:extLst>
              <a:ext uri="{FF2B5EF4-FFF2-40B4-BE49-F238E27FC236}">
                <a16:creationId xmlns:a16="http://schemas.microsoft.com/office/drawing/2014/main" id="{2414CB0A-EBA4-4EF9-9D9F-DB9D5CD8E59B}"/>
              </a:ext>
            </a:extLst>
          </p:cNvPr>
          <p:cNvSpPr>
            <a:spLocks noGrp="1"/>
          </p:cNvSpPr>
          <p:nvPr>
            <p:ph type="sldNum" sz="quarter" idx="12"/>
          </p:nvPr>
        </p:nvSpPr>
        <p:spPr/>
        <p:txBody>
          <a:bodyPr/>
          <a:lstStyle/>
          <a:p>
            <a:fld id="{2A2A6181-BD9D-4EEB-AAD6-40B54AE96A71}" type="slidenum">
              <a:rPr lang="en-US" smtClean="0"/>
              <a:t>4</a:t>
            </a:fld>
            <a:endParaRPr lang="en-US" dirty="0"/>
          </a:p>
        </p:txBody>
      </p:sp>
    </p:spTree>
    <p:extLst>
      <p:ext uri="{BB962C8B-B14F-4D97-AF65-F5344CB8AC3E}">
        <p14:creationId xmlns:p14="http://schemas.microsoft.com/office/powerpoint/2010/main" val="29445394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04B98579-A290-439C-BEEB-D400F8A1CD09}"/>
              </a:ext>
            </a:extLst>
          </p:cNvPr>
          <p:cNvSpPr>
            <a:spLocks noGrp="1" noChangeArrowheads="1"/>
          </p:cNvSpPr>
          <p:nvPr>
            <p:ph idx="1"/>
          </p:nvPr>
        </p:nvSpPr>
        <p:spPr/>
        <p:txBody>
          <a:bodyPr/>
          <a:lstStyle/>
          <a:p>
            <a:pPr eaLnBrk="1" hangingPunct="1"/>
            <a:r>
              <a:rPr lang="en-US" altLang="en-US" sz="2400" dirty="0"/>
              <a:t>Supervisory Issues are KEY at the pre-election hearing;</a:t>
            </a:r>
          </a:p>
          <a:p>
            <a:pPr eaLnBrk="1" hangingPunct="1"/>
            <a:r>
              <a:rPr lang="en-US" altLang="en-US" sz="2400" dirty="0"/>
              <a:t>During campaign, supervisors represent management and act on behalf of management, therefore, critical to know who is a supervisor and who isn’t – often highly disputed;</a:t>
            </a:r>
          </a:p>
          <a:p>
            <a:pPr eaLnBrk="1" hangingPunct="1"/>
            <a:r>
              <a:rPr lang="en-US" altLang="en-US" sz="2400" dirty="0"/>
              <a:t>Without pre-election hearing/proper preparation, impossible to know during the campaign – huge risk of committing an unfair labor practice if employer relies on supervisors and the Board later finds these were actually employees. Creates a continuum for “revotes.”</a:t>
            </a:r>
          </a:p>
        </p:txBody>
      </p:sp>
      <p:sp>
        <p:nvSpPr>
          <p:cNvPr id="16388" name="Title 1">
            <a:extLst>
              <a:ext uri="{FF2B5EF4-FFF2-40B4-BE49-F238E27FC236}">
                <a16:creationId xmlns:a16="http://schemas.microsoft.com/office/drawing/2014/main" id="{12DA70A8-B805-404D-A144-87522A5FA7BD}"/>
              </a:ext>
            </a:extLst>
          </p:cNvPr>
          <p:cNvSpPr>
            <a:spLocks noGrp="1" noChangeArrowheads="1"/>
          </p:cNvSpPr>
          <p:nvPr>
            <p:ph type="title"/>
          </p:nvPr>
        </p:nvSpPr>
        <p:spPr/>
        <p:txBody>
          <a:bodyPr/>
          <a:lstStyle/>
          <a:p>
            <a:pPr eaLnBrk="1" hangingPunct="1"/>
            <a:r>
              <a:rPr lang="en-US" altLang="en-US" sz="3600" b="1" dirty="0"/>
              <a:t>“Quickie Election” </a:t>
            </a:r>
            <a:r>
              <a:rPr lang="en-US" altLang="en-US" sz="2800" i="1" dirty="0"/>
              <a:t>cont.</a:t>
            </a:r>
            <a:endParaRPr lang="en-US" altLang="en-US" sz="3600" b="1" dirty="0"/>
          </a:p>
        </p:txBody>
      </p:sp>
      <p:sp>
        <p:nvSpPr>
          <p:cNvPr id="2" name="Slide Number Placeholder 1">
            <a:extLst>
              <a:ext uri="{FF2B5EF4-FFF2-40B4-BE49-F238E27FC236}">
                <a16:creationId xmlns:a16="http://schemas.microsoft.com/office/drawing/2014/main" id="{8CE2D03F-2889-4B94-B79B-A82D64E18D90}"/>
              </a:ext>
            </a:extLst>
          </p:cNvPr>
          <p:cNvSpPr>
            <a:spLocks noGrp="1"/>
          </p:cNvSpPr>
          <p:nvPr>
            <p:ph type="sldNum" sz="quarter" idx="12"/>
          </p:nvPr>
        </p:nvSpPr>
        <p:spPr/>
        <p:txBody>
          <a:bodyPr/>
          <a:lstStyle/>
          <a:p>
            <a:fld id="{2A2A6181-BD9D-4EEB-AAD6-40B54AE96A71}" type="slidenum">
              <a:rPr lang="en-US" smtClean="0"/>
              <a:t>40</a:t>
            </a:fld>
            <a:endParaRPr lang="en-US" dirty="0"/>
          </a:p>
        </p:txBody>
      </p:sp>
    </p:spTree>
    <p:extLst>
      <p:ext uri="{BB962C8B-B14F-4D97-AF65-F5344CB8AC3E}">
        <p14:creationId xmlns:p14="http://schemas.microsoft.com/office/powerpoint/2010/main" val="1947816984"/>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7C716E42-44A4-4DAB-A32F-0F7FBA6427F5}"/>
              </a:ext>
            </a:extLst>
          </p:cNvPr>
          <p:cNvSpPr>
            <a:spLocks noGrp="1" noChangeArrowheads="1"/>
          </p:cNvSpPr>
          <p:nvPr>
            <p:ph idx="1"/>
          </p:nvPr>
        </p:nvSpPr>
        <p:spPr>
          <a:xfrm>
            <a:off x="204788" y="1752600"/>
            <a:ext cx="8763000" cy="1524000"/>
          </a:xfrm>
        </p:spPr>
        <p:txBody>
          <a:bodyPr/>
          <a:lstStyle/>
          <a:p>
            <a:pPr eaLnBrk="1" hangingPunct="1"/>
            <a:r>
              <a:rPr lang="en-US" altLang="en-US" sz="2400" dirty="0"/>
              <a:t>Tremendous Pressure on Employers – almost no time to prepare to present case at the pre-election hearing</a:t>
            </a:r>
          </a:p>
          <a:p>
            <a:pPr eaLnBrk="1" hangingPunct="1"/>
            <a:r>
              <a:rPr lang="en-US" altLang="en-US" sz="2400" dirty="0"/>
              <a:t>Many issues need analysis and evidence:</a:t>
            </a:r>
            <a:endParaRPr lang="en-US" altLang="en-US" dirty="0"/>
          </a:p>
        </p:txBody>
      </p:sp>
      <p:sp>
        <p:nvSpPr>
          <p:cNvPr id="18436" name="Title 1">
            <a:extLst>
              <a:ext uri="{FF2B5EF4-FFF2-40B4-BE49-F238E27FC236}">
                <a16:creationId xmlns:a16="http://schemas.microsoft.com/office/drawing/2014/main" id="{36BBAD3A-6EA7-4FFD-8D5D-C18A76DFF7F8}"/>
              </a:ext>
            </a:extLst>
          </p:cNvPr>
          <p:cNvSpPr>
            <a:spLocks noGrp="1" noChangeArrowheads="1"/>
          </p:cNvSpPr>
          <p:nvPr>
            <p:ph type="title"/>
          </p:nvPr>
        </p:nvSpPr>
        <p:spPr/>
        <p:txBody>
          <a:bodyPr/>
          <a:lstStyle/>
          <a:p>
            <a:pPr eaLnBrk="1" hangingPunct="1"/>
            <a:r>
              <a:rPr lang="en-US" altLang="en-US" sz="3600" b="1" dirty="0"/>
              <a:t>“Quickie Election” </a:t>
            </a:r>
            <a:r>
              <a:rPr lang="en-US" altLang="en-US" sz="2800" i="1" dirty="0"/>
              <a:t>cont.</a:t>
            </a:r>
            <a:endParaRPr lang="en-US" altLang="en-US" sz="3600" b="1" dirty="0"/>
          </a:p>
        </p:txBody>
      </p:sp>
      <p:sp>
        <p:nvSpPr>
          <p:cNvPr id="5" name="Rectangle 4">
            <a:extLst>
              <a:ext uri="{FF2B5EF4-FFF2-40B4-BE49-F238E27FC236}">
                <a16:creationId xmlns:a16="http://schemas.microsoft.com/office/drawing/2014/main" id="{145F626E-E360-403B-B438-7E555A33D63F}"/>
              </a:ext>
            </a:extLst>
          </p:cNvPr>
          <p:cNvSpPr>
            <a:spLocks/>
          </p:cNvSpPr>
          <p:nvPr/>
        </p:nvSpPr>
        <p:spPr>
          <a:xfrm>
            <a:off x="457200" y="3352800"/>
            <a:ext cx="8281988" cy="2366865"/>
          </a:xfrm>
          <a:prstGeom prst="rect">
            <a:avLst/>
          </a:prstGeom>
        </p:spPr>
        <p:txBody>
          <a:bodyPr numCol="2"/>
          <a:lstStyle/>
          <a:p>
            <a:pPr lvl="1" eaLnBrk="1" hangingPunct="1">
              <a:spcBef>
                <a:spcPts val="600"/>
              </a:spcBef>
              <a:buFont typeface="Wingdings" panose="05000000000000000000" pitchFamily="2" charset="2"/>
              <a:buChar char="q"/>
              <a:defRPr/>
            </a:pPr>
            <a:r>
              <a:rPr lang="en-US" altLang="en-US" sz="2400" dirty="0">
                <a:latin typeface="+mn-lt"/>
              </a:rPr>
              <a:t>Supervisors</a:t>
            </a:r>
          </a:p>
          <a:p>
            <a:pPr lvl="1" eaLnBrk="1" hangingPunct="1">
              <a:spcBef>
                <a:spcPts val="600"/>
              </a:spcBef>
              <a:buFont typeface="Wingdings" panose="05000000000000000000" pitchFamily="2" charset="2"/>
              <a:buChar char="q"/>
              <a:defRPr/>
            </a:pPr>
            <a:r>
              <a:rPr lang="en-US" altLang="en-US" sz="2400" dirty="0">
                <a:latin typeface="+mn-lt"/>
              </a:rPr>
              <a:t>Managers</a:t>
            </a:r>
          </a:p>
          <a:p>
            <a:pPr lvl="1" eaLnBrk="1" hangingPunct="1">
              <a:spcBef>
                <a:spcPts val="600"/>
              </a:spcBef>
              <a:buFont typeface="Wingdings" panose="05000000000000000000" pitchFamily="2" charset="2"/>
              <a:buChar char="q"/>
              <a:defRPr/>
            </a:pPr>
            <a:r>
              <a:rPr lang="en-US" altLang="en-US" sz="2400" dirty="0">
                <a:latin typeface="+mn-lt"/>
              </a:rPr>
              <a:t>Confidential Employee</a:t>
            </a:r>
          </a:p>
          <a:p>
            <a:pPr lvl="1" eaLnBrk="1" hangingPunct="1">
              <a:spcBef>
                <a:spcPts val="600"/>
              </a:spcBef>
              <a:buFont typeface="Wingdings" panose="05000000000000000000" pitchFamily="2" charset="2"/>
              <a:buChar char="q"/>
              <a:defRPr/>
            </a:pPr>
            <a:r>
              <a:rPr lang="en-US" altLang="en-US" sz="2400" dirty="0">
                <a:latin typeface="+mn-lt"/>
              </a:rPr>
              <a:t>Appropriate Unit</a:t>
            </a:r>
          </a:p>
          <a:p>
            <a:pPr lvl="1" eaLnBrk="1" hangingPunct="1">
              <a:spcBef>
                <a:spcPts val="600"/>
              </a:spcBef>
              <a:buFont typeface="Wingdings" panose="05000000000000000000" pitchFamily="2" charset="2"/>
              <a:buChar char="q"/>
              <a:defRPr/>
            </a:pPr>
            <a:r>
              <a:rPr lang="en-US" altLang="en-US" sz="2400" dirty="0">
                <a:latin typeface="+mn-lt"/>
              </a:rPr>
              <a:t>Community of Interest</a:t>
            </a:r>
          </a:p>
          <a:p>
            <a:pPr lvl="1" eaLnBrk="1" hangingPunct="1">
              <a:spcBef>
                <a:spcPts val="600"/>
              </a:spcBef>
              <a:buFont typeface="Wingdings" panose="05000000000000000000" pitchFamily="2" charset="2"/>
              <a:buChar char="q"/>
              <a:defRPr/>
            </a:pPr>
            <a:r>
              <a:rPr lang="en-US" altLang="en-US" sz="2400" dirty="0">
                <a:latin typeface="+mn-lt"/>
              </a:rPr>
              <a:t>Contract Bars</a:t>
            </a:r>
          </a:p>
          <a:p>
            <a:pPr lvl="1" eaLnBrk="1" hangingPunct="1">
              <a:spcBef>
                <a:spcPts val="600"/>
              </a:spcBef>
              <a:buFont typeface="Wingdings" panose="05000000000000000000" pitchFamily="2" charset="2"/>
              <a:buChar char="q"/>
              <a:defRPr/>
            </a:pPr>
            <a:r>
              <a:rPr lang="en-US" altLang="en-US" sz="2400" dirty="0">
                <a:latin typeface="+mn-lt"/>
              </a:rPr>
              <a:t>Mail/Manual Election</a:t>
            </a:r>
          </a:p>
          <a:p>
            <a:pPr lvl="1" eaLnBrk="1" hangingPunct="1">
              <a:spcBef>
                <a:spcPts val="600"/>
              </a:spcBef>
              <a:buFont typeface="Wingdings" panose="05000000000000000000" pitchFamily="2" charset="2"/>
              <a:buChar char="q"/>
              <a:defRPr/>
            </a:pPr>
            <a:r>
              <a:rPr lang="en-US" altLang="en-US" sz="2400" dirty="0">
                <a:latin typeface="+mn-lt"/>
              </a:rPr>
              <a:t>Location of Unit</a:t>
            </a:r>
          </a:p>
          <a:p>
            <a:pPr lvl="1" eaLnBrk="1" hangingPunct="1">
              <a:spcBef>
                <a:spcPts val="600"/>
              </a:spcBef>
              <a:buFont typeface="Wingdings" panose="05000000000000000000" pitchFamily="2" charset="2"/>
              <a:buChar char="q"/>
              <a:defRPr/>
            </a:pPr>
            <a:r>
              <a:rPr lang="en-US" altLang="en-US" sz="2400" dirty="0">
                <a:latin typeface="+mn-lt"/>
              </a:rPr>
              <a:t>Who is Employing Entity</a:t>
            </a:r>
          </a:p>
          <a:p>
            <a:pPr lvl="1" eaLnBrk="1" hangingPunct="1">
              <a:spcBef>
                <a:spcPts val="600"/>
              </a:spcBef>
              <a:buFont typeface="Wingdings" panose="05000000000000000000" pitchFamily="2" charset="2"/>
              <a:buChar char="q"/>
              <a:defRPr/>
            </a:pPr>
            <a:r>
              <a:rPr lang="en-US" altLang="en-US" sz="2400" dirty="0">
                <a:latin typeface="+mn-lt"/>
              </a:rPr>
              <a:t>Successorship Issues</a:t>
            </a:r>
            <a:endParaRPr lang="en-US" sz="2400" dirty="0">
              <a:latin typeface="+mn-lt"/>
            </a:endParaRPr>
          </a:p>
        </p:txBody>
      </p:sp>
      <p:sp>
        <p:nvSpPr>
          <p:cNvPr id="2" name="Slide Number Placeholder 1">
            <a:extLst>
              <a:ext uri="{FF2B5EF4-FFF2-40B4-BE49-F238E27FC236}">
                <a16:creationId xmlns:a16="http://schemas.microsoft.com/office/drawing/2014/main" id="{ACC5B3CD-C497-42C4-8D04-0C51E5FE62D0}"/>
              </a:ext>
            </a:extLst>
          </p:cNvPr>
          <p:cNvSpPr>
            <a:spLocks noGrp="1"/>
          </p:cNvSpPr>
          <p:nvPr>
            <p:ph type="sldNum" sz="quarter" idx="12"/>
          </p:nvPr>
        </p:nvSpPr>
        <p:spPr/>
        <p:txBody>
          <a:bodyPr/>
          <a:lstStyle/>
          <a:p>
            <a:fld id="{2A2A6181-BD9D-4EEB-AAD6-40B54AE96A71}" type="slidenum">
              <a:rPr lang="en-US" smtClean="0"/>
              <a:t>41</a:t>
            </a:fld>
            <a:endParaRPr lang="en-US" dirty="0"/>
          </a:p>
        </p:txBody>
      </p:sp>
    </p:spTree>
    <p:extLst>
      <p:ext uri="{BB962C8B-B14F-4D97-AF65-F5344CB8AC3E}">
        <p14:creationId xmlns:p14="http://schemas.microsoft.com/office/powerpoint/2010/main" val="668444591"/>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E7407DC7-6D7F-42DC-9F98-43BA0942B4CA}"/>
              </a:ext>
            </a:extLst>
          </p:cNvPr>
          <p:cNvSpPr>
            <a:spLocks noGrp="1" noChangeArrowheads="1"/>
          </p:cNvSpPr>
          <p:nvPr>
            <p:ph type="title"/>
          </p:nvPr>
        </p:nvSpPr>
        <p:spPr>
          <a:xfrm>
            <a:off x="628651" y="907215"/>
            <a:ext cx="7886700" cy="734298"/>
          </a:xfrm>
        </p:spPr>
        <p:txBody>
          <a:bodyPr/>
          <a:lstStyle/>
          <a:p>
            <a:pPr eaLnBrk="1" hangingPunct="1"/>
            <a:r>
              <a:rPr lang="en-US" altLang="en-US" sz="3600" b="1" dirty="0"/>
              <a:t>Abusive Workplace Behavior</a:t>
            </a:r>
          </a:p>
        </p:txBody>
      </p:sp>
      <p:sp>
        <p:nvSpPr>
          <p:cNvPr id="24579" name="Content Placeholder 2">
            <a:extLst>
              <a:ext uri="{FF2B5EF4-FFF2-40B4-BE49-F238E27FC236}">
                <a16:creationId xmlns:a16="http://schemas.microsoft.com/office/drawing/2014/main" id="{FEE9302C-CCCF-486F-86A4-3B93FD0EB49E}"/>
              </a:ext>
            </a:extLst>
          </p:cNvPr>
          <p:cNvSpPr>
            <a:spLocks noGrp="1" noChangeArrowheads="1"/>
          </p:cNvSpPr>
          <p:nvPr>
            <p:ph idx="1"/>
          </p:nvPr>
        </p:nvSpPr>
        <p:spPr>
          <a:xfrm>
            <a:off x="152400" y="2005070"/>
            <a:ext cx="8915400" cy="3709929"/>
          </a:xfrm>
        </p:spPr>
        <p:txBody>
          <a:bodyPr/>
          <a:lstStyle/>
          <a:p>
            <a:pPr eaLnBrk="1" hangingPunct="1">
              <a:spcBef>
                <a:spcPts val="1200"/>
              </a:spcBef>
            </a:pPr>
            <a:r>
              <a:rPr lang="en-US" altLang="en-US" sz="2200" dirty="0"/>
              <a:t>Employees have Section 7 right under the NLRA to engage in “protected concerted activity” and “union activity” directed towards wages, hours and other terms and conditions of employment.</a:t>
            </a:r>
          </a:p>
          <a:p>
            <a:pPr eaLnBrk="1" hangingPunct="1">
              <a:spcBef>
                <a:spcPts val="1200"/>
              </a:spcBef>
            </a:pPr>
            <a:r>
              <a:rPr lang="en-US" altLang="en-US" sz="2200" dirty="0"/>
              <a:t>However, Section 7 of the NLRA does not protect abusive conduct/profanity.</a:t>
            </a:r>
          </a:p>
          <a:p>
            <a:pPr eaLnBrk="1" hangingPunct="1">
              <a:spcBef>
                <a:spcPts val="1200"/>
              </a:spcBef>
            </a:pPr>
            <a:r>
              <a:rPr lang="en-US" altLang="en-US" sz="2200" dirty="0"/>
              <a:t>Over the years, the NLRB developed standards to determine whether employees who were discharged or disciplined lost the protection of the NLRA for engaging in abusive conduct in connection with their “protected activity” – outbursts (verbal or physical) of abuse in context of venting about wages, hours, terms and conditions of employment.</a:t>
            </a:r>
          </a:p>
        </p:txBody>
      </p:sp>
      <p:sp>
        <p:nvSpPr>
          <p:cNvPr id="2" name="Slide Number Placeholder 1">
            <a:extLst>
              <a:ext uri="{FF2B5EF4-FFF2-40B4-BE49-F238E27FC236}">
                <a16:creationId xmlns:a16="http://schemas.microsoft.com/office/drawing/2014/main" id="{DBC5FC37-E42F-4CBE-A1E1-F16D203C8246}"/>
              </a:ext>
            </a:extLst>
          </p:cNvPr>
          <p:cNvSpPr>
            <a:spLocks noGrp="1"/>
          </p:cNvSpPr>
          <p:nvPr>
            <p:ph type="sldNum" sz="quarter" idx="12"/>
          </p:nvPr>
        </p:nvSpPr>
        <p:spPr/>
        <p:txBody>
          <a:bodyPr/>
          <a:lstStyle/>
          <a:p>
            <a:fld id="{2A2A6181-BD9D-4EEB-AAD6-40B54AE96A71}" type="slidenum">
              <a:rPr lang="en-US" smtClean="0"/>
              <a:t>42</a:t>
            </a:fld>
            <a:endParaRPr lang="en-US" dirty="0"/>
          </a:p>
        </p:txBody>
      </p:sp>
    </p:spTree>
    <p:extLst>
      <p:ext uri="{BB962C8B-B14F-4D97-AF65-F5344CB8AC3E}">
        <p14:creationId xmlns:p14="http://schemas.microsoft.com/office/powerpoint/2010/main" val="11197006"/>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FAA08694-8814-4AE7-AAC7-9834F68553D6}"/>
              </a:ext>
            </a:extLst>
          </p:cNvPr>
          <p:cNvSpPr>
            <a:spLocks noGrp="1" noChangeArrowheads="1"/>
          </p:cNvSpPr>
          <p:nvPr>
            <p:ph type="title"/>
          </p:nvPr>
        </p:nvSpPr>
        <p:spPr/>
        <p:txBody>
          <a:bodyPr/>
          <a:lstStyle/>
          <a:p>
            <a:pPr eaLnBrk="1" hangingPunct="1"/>
            <a:r>
              <a:rPr lang="en-US" altLang="en-US" sz="3600" b="1" dirty="0"/>
              <a:t>Abusive Workplace Behavior </a:t>
            </a:r>
            <a:r>
              <a:rPr lang="en-US" altLang="en-US" sz="2800" i="1" dirty="0"/>
              <a:t>cont.</a:t>
            </a:r>
            <a:endParaRPr lang="en-US" altLang="en-US" sz="3600" b="1" dirty="0"/>
          </a:p>
        </p:txBody>
      </p:sp>
      <p:sp>
        <p:nvSpPr>
          <p:cNvPr id="25603" name="Content Placeholder 2">
            <a:extLst>
              <a:ext uri="{FF2B5EF4-FFF2-40B4-BE49-F238E27FC236}">
                <a16:creationId xmlns:a16="http://schemas.microsoft.com/office/drawing/2014/main" id="{7EC252AF-7EF3-4CAD-BA6A-ED9C2F732BA4}"/>
              </a:ext>
            </a:extLst>
          </p:cNvPr>
          <p:cNvSpPr>
            <a:spLocks noGrp="1" noChangeArrowheads="1"/>
          </p:cNvSpPr>
          <p:nvPr>
            <p:ph idx="1"/>
          </p:nvPr>
        </p:nvSpPr>
        <p:spPr>
          <a:xfrm>
            <a:off x="152400" y="2093204"/>
            <a:ext cx="8915400" cy="3850395"/>
          </a:xfrm>
        </p:spPr>
        <p:txBody>
          <a:bodyPr/>
          <a:lstStyle/>
          <a:p>
            <a:pPr eaLnBrk="1" hangingPunct="1"/>
            <a:r>
              <a:rPr lang="en-US" altLang="en-US" sz="2000" dirty="0"/>
              <a:t>The NLRA had applied a four factor test consisting of:</a:t>
            </a:r>
          </a:p>
          <a:p>
            <a:pPr marL="914400" lvl="1" indent="-457200" eaLnBrk="1" hangingPunct="1">
              <a:spcBef>
                <a:spcPts val="600"/>
              </a:spcBef>
              <a:buFont typeface="Trebuchet MS" panose="020B0603020202020204" pitchFamily="34" charset="0"/>
              <a:buAutoNum type="arabicPeriod"/>
            </a:pPr>
            <a:r>
              <a:rPr lang="en-US" altLang="en-US" sz="2000" dirty="0"/>
              <a:t>Place of the discussion</a:t>
            </a:r>
          </a:p>
          <a:p>
            <a:pPr marL="914400" lvl="1" indent="-457200" eaLnBrk="1" hangingPunct="1">
              <a:spcBef>
                <a:spcPts val="600"/>
              </a:spcBef>
              <a:buFont typeface="Trebuchet MS" panose="020B0603020202020204" pitchFamily="34" charset="0"/>
              <a:buAutoNum type="arabicPeriod"/>
            </a:pPr>
            <a:r>
              <a:rPr lang="en-US" altLang="en-US" sz="2000" dirty="0"/>
              <a:t>Subject matter of the discussion</a:t>
            </a:r>
          </a:p>
          <a:p>
            <a:pPr marL="914400" lvl="1" indent="-457200" eaLnBrk="1" hangingPunct="1">
              <a:spcBef>
                <a:spcPts val="600"/>
              </a:spcBef>
              <a:buFont typeface="Trebuchet MS" panose="020B0603020202020204" pitchFamily="34" charset="0"/>
              <a:buAutoNum type="arabicPeriod"/>
            </a:pPr>
            <a:r>
              <a:rPr lang="en-US" altLang="en-US" sz="2000" dirty="0"/>
              <a:t>The nature of the employee’s outburst</a:t>
            </a:r>
          </a:p>
          <a:p>
            <a:pPr marL="914400" lvl="1" indent="-457200" eaLnBrk="1" hangingPunct="1">
              <a:spcBef>
                <a:spcPts val="600"/>
              </a:spcBef>
              <a:buFont typeface="Trebuchet MS" panose="020B0603020202020204" pitchFamily="34" charset="0"/>
              <a:buAutoNum type="arabicPeriod"/>
            </a:pPr>
            <a:r>
              <a:rPr lang="en-US" altLang="en-US" sz="2000" dirty="0"/>
              <a:t>Whether the outburst was, in any way, provoked by an employer’s unfair labor practice</a:t>
            </a:r>
          </a:p>
          <a:p>
            <a:pPr eaLnBrk="1" hangingPunct="1"/>
            <a:r>
              <a:rPr lang="en-US" altLang="en-US" sz="2000" dirty="0"/>
              <a:t>Board determined that the test, as well as other tests used, had tipped the scale too far in the direction of protecting abusive behaviors on the work floor, social media, and on the picket line.</a:t>
            </a:r>
          </a:p>
        </p:txBody>
      </p:sp>
      <p:sp>
        <p:nvSpPr>
          <p:cNvPr id="2" name="Slide Number Placeholder 1">
            <a:extLst>
              <a:ext uri="{FF2B5EF4-FFF2-40B4-BE49-F238E27FC236}">
                <a16:creationId xmlns:a16="http://schemas.microsoft.com/office/drawing/2014/main" id="{87158DF9-A389-4213-846F-FB4EFF8B61D2}"/>
              </a:ext>
            </a:extLst>
          </p:cNvPr>
          <p:cNvSpPr>
            <a:spLocks noGrp="1"/>
          </p:cNvSpPr>
          <p:nvPr>
            <p:ph type="sldNum" sz="quarter" idx="12"/>
          </p:nvPr>
        </p:nvSpPr>
        <p:spPr/>
        <p:txBody>
          <a:bodyPr/>
          <a:lstStyle/>
          <a:p>
            <a:fld id="{2A2A6181-BD9D-4EEB-AAD6-40B54AE96A71}" type="slidenum">
              <a:rPr lang="en-US" smtClean="0"/>
              <a:t>43</a:t>
            </a:fld>
            <a:endParaRPr lang="en-US" dirty="0"/>
          </a:p>
        </p:txBody>
      </p:sp>
    </p:spTree>
    <p:extLst>
      <p:ext uri="{BB962C8B-B14F-4D97-AF65-F5344CB8AC3E}">
        <p14:creationId xmlns:p14="http://schemas.microsoft.com/office/powerpoint/2010/main" val="524771960"/>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784E9BA-0320-41C1-ADD9-0067B219F369}"/>
              </a:ext>
            </a:extLst>
          </p:cNvPr>
          <p:cNvSpPr>
            <a:spLocks noGrp="1" noChangeArrowheads="1"/>
          </p:cNvSpPr>
          <p:nvPr>
            <p:ph type="title"/>
          </p:nvPr>
        </p:nvSpPr>
        <p:spPr>
          <a:xfrm>
            <a:off x="628651" y="907215"/>
            <a:ext cx="7886700" cy="715941"/>
          </a:xfrm>
        </p:spPr>
        <p:txBody>
          <a:bodyPr/>
          <a:lstStyle/>
          <a:p>
            <a:pPr eaLnBrk="1" hangingPunct="1"/>
            <a:r>
              <a:rPr lang="en-US" altLang="en-US" sz="3600" b="1" dirty="0"/>
              <a:t>Abusive Workplace Behavior </a:t>
            </a:r>
            <a:r>
              <a:rPr lang="en-US" altLang="en-US" sz="2800" i="1" dirty="0"/>
              <a:t>cont.</a:t>
            </a:r>
            <a:endParaRPr lang="en-US" altLang="en-US" sz="3600" b="1" dirty="0"/>
          </a:p>
        </p:txBody>
      </p:sp>
      <p:sp>
        <p:nvSpPr>
          <p:cNvPr id="26627" name="Content Placeholder 2">
            <a:extLst>
              <a:ext uri="{FF2B5EF4-FFF2-40B4-BE49-F238E27FC236}">
                <a16:creationId xmlns:a16="http://schemas.microsoft.com/office/drawing/2014/main" id="{D4227938-61AB-4A04-9903-E551A393AE14}"/>
              </a:ext>
            </a:extLst>
          </p:cNvPr>
          <p:cNvSpPr>
            <a:spLocks noGrp="1" noChangeArrowheads="1"/>
          </p:cNvSpPr>
          <p:nvPr>
            <p:ph idx="1"/>
          </p:nvPr>
        </p:nvSpPr>
        <p:spPr>
          <a:xfrm>
            <a:off x="152400" y="1970204"/>
            <a:ext cx="8915400" cy="4049595"/>
          </a:xfrm>
        </p:spPr>
        <p:txBody>
          <a:bodyPr/>
          <a:lstStyle/>
          <a:p>
            <a:pPr marL="0" indent="0" eaLnBrk="1" hangingPunct="1">
              <a:spcBef>
                <a:spcPts val="600"/>
              </a:spcBef>
              <a:buFontTx/>
              <a:buNone/>
            </a:pPr>
            <a:r>
              <a:rPr lang="en-US" altLang="en-US" sz="2200" dirty="0"/>
              <a:t>Under old standards, Board had found protected behavior where:</a:t>
            </a:r>
          </a:p>
          <a:p>
            <a:pPr marL="574675" lvl="1" indent="-234950" eaLnBrk="1" hangingPunct="1">
              <a:spcBef>
                <a:spcPts val="600"/>
              </a:spcBef>
            </a:pPr>
            <a:r>
              <a:rPr lang="en-US" altLang="en-US" sz="2000" dirty="0"/>
              <a:t>Employee unleashed profane personal attacks against owner during meeting where employee also raised complaints about compensation: “f***ing crook, a**hole, stupid.”</a:t>
            </a:r>
          </a:p>
          <a:p>
            <a:pPr marL="574675" lvl="1" indent="-234950" eaLnBrk="1" hangingPunct="1">
              <a:spcBef>
                <a:spcPts val="600"/>
              </a:spcBef>
            </a:pPr>
            <a:r>
              <a:rPr lang="en-US" altLang="en-US" sz="2000" dirty="0"/>
              <a:t>Employee posted profane personal attack against manager on social media and promoted voting for union representation: Facebook post stating that a certain manager “is such a NASTY MOTHER F****R don’t know how to talk to people!!!!!! F*** his mother and his entire f***ing family!!!! What a LOSER!!!! Vote YES for the UNION!!!!!!”</a:t>
            </a:r>
          </a:p>
          <a:p>
            <a:pPr marL="574675" lvl="1" indent="-234950" eaLnBrk="1" hangingPunct="1">
              <a:spcBef>
                <a:spcPts val="600"/>
              </a:spcBef>
            </a:pPr>
            <a:r>
              <a:rPr lang="en-US" altLang="en-US" sz="2000" dirty="0"/>
              <a:t>Employee who shouted racial slurs while picketing – shouted to black replacement workers: “Hey, did you bring enough KFC for everyone,” and “Hey, anybody smell that? I smell fried chicken and watermelon.”</a:t>
            </a:r>
          </a:p>
        </p:txBody>
      </p:sp>
      <p:sp>
        <p:nvSpPr>
          <p:cNvPr id="2" name="Slide Number Placeholder 1">
            <a:extLst>
              <a:ext uri="{FF2B5EF4-FFF2-40B4-BE49-F238E27FC236}">
                <a16:creationId xmlns:a16="http://schemas.microsoft.com/office/drawing/2014/main" id="{D1F89F82-5040-44C8-9321-93C2F63E679B}"/>
              </a:ext>
            </a:extLst>
          </p:cNvPr>
          <p:cNvSpPr>
            <a:spLocks noGrp="1"/>
          </p:cNvSpPr>
          <p:nvPr>
            <p:ph type="sldNum" sz="quarter" idx="12"/>
          </p:nvPr>
        </p:nvSpPr>
        <p:spPr/>
        <p:txBody>
          <a:bodyPr/>
          <a:lstStyle/>
          <a:p>
            <a:fld id="{2A2A6181-BD9D-4EEB-AAD6-40B54AE96A71}" type="slidenum">
              <a:rPr lang="en-US" smtClean="0"/>
              <a:t>44</a:t>
            </a:fld>
            <a:endParaRPr lang="en-US" dirty="0"/>
          </a:p>
        </p:txBody>
      </p:sp>
    </p:spTree>
    <p:extLst>
      <p:ext uri="{BB962C8B-B14F-4D97-AF65-F5344CB8AC3E}">
        <p14:creationId xmlns:p14="http://schemas.microsoft.com/office/powerpoint/2010/main" val="3221246281"/>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B5B9F3D2-A43A-4B41-AD36-7CE6E89FC012}"/>
              </a:ext>
            </a:extLst>
          </p:cNvPr>
          <p:cNvSpPr>
            <a:spLocks noGrp="1" noChangeArrowheads="1"/>
          </p:cNvSpPr>
          <p:nvPr>
            <p:ph type="title"/>
          </p:nvPr>
        </p:nvSpPr>
        <p:spPr/>
        <p:txBody>
          <a:bodyPr/>
          <a:lstStyle/>
          <a:p>
            <a:pPr eaLnBrk="1" hangingPunct="1"/>
            <a:r>
              <a:rPr lang="en-US" altLang="en-US" sz="3600" b="1" dirty="0"/>
              <a:t>Abusive Workplace Behavior </a:t>
            </a:r>
            <a:r>
              <a:rPr lang="en-US" altLang="en-US" sz="2800" i="1" dirty="0"/>
              <a:t>cont.</a:t>
            </a:r>
            <a:endParaRPr lang="en-US" altLang="en-US" sz="3600" b="1" dirty="0"/>
          </a:p>
        </p:txBody>
      </p:sp>
      <p:sp>
        <p:nvSpPr>
          <p:cNvPr id="27651" name="Content Placeholder 2">
            <a:extLst>
              <a:ext uri="{FF2B5EF4-FFF2-40B4-BE49-F238E27FC236}">
                <a16:creationId xmlns:a16="http://schemas.microsoft.com/office/drawing/2014/main" id="{B1713DD8-CAA1-4FF2-B642-9D783309F9DE}"/>
              </a:ext>
            </a:extLst>
          </p:cNvPr>
          <p:cNvSpPr>
            <a:spLocks noGrp="1" noChangeArrowheads="1"/>
          </p:cNvSpPr>
          <p:nvPr>
            <p:ph idx="1"/>
          </p:nvPr>
        </p:nvSpPr>
        <p:spPr>
          <a:xfrm>
            <a:off x="152400" y="1752600"/>
            <a:ext cx="8915400" cy="4114800"/>
          </a:xfrm>
        </p:spPr>
        <p:txBody>
          <a:bodyPr/>
          <a:lstStyle/>
          <a:p>
            <a:pPr eaLnBrk="1" hangingPunct="1"/>
            <a:r>
              <a:rPr lang="en-US" altLang="en-US" sz="2400" dirty="0"/>
              <a:t>Board decided that analysis should evaluate:</a:t>
            </a:r>
          </a:p>
          <a:p>
            <a:pPr marL="685800" lvl="1" indent="-342900" eaLnBrk="1" hangingPunct="1">
              <a:buFont typeface="Wingdings" panose="05000000000000000000" pitchFamily="2" charset="2"/>
              <a:buChar char="§"/>
            </a:pPr>
            <a:r>
              <a:rPr lang="en-US" altLang="en-US" sz="2000" dirty="0"/>
              <a:t>Employee engaged in protected activity;</a:t>
            </a:r>
          </a:p>
          <a:p>
            <a:pPr marL="685800" lvl="1" indent="-342900" eaLnBrk="1" hangingPunct="1">
              <a:buFont typeface="Wingdings" panose="05000000000000000000" pitchFamily="2" charset="2"/>
              <a:buChar char="§"/>
            </a:pPr>
            <a:r>
              <a:rPr lang="en-US" altLang="en-US" sz="2000" dirty="0"/>
              <a:t>Employer was aware of the activity; and</a:t>
            </a:r>
          </a:p>
          <a:p>
            <a:pPr marL="685800" lvl="1" indent="-342900" eaLnBrk="1" hangingPunct="1">
              <a:buFont typeface="Wingdings" panose="05000000000000000000" pitchFamily="2" charset="2"/>
              <a:buChar char="§"/>
            </a:pPr>
            <a:r>
              <a:rPr lang="en-US" altLang="en-US" sz="2000" dirty="0"/>
              <a:t>Employer had animus against the protected employee.</a:t>
            </a:r>
          </a:p>
          <a:p>
            <a:pPr eaLnBrk="1" hangingPunct="1"/>
            <a:r>
              <a:rPr lang="en-US" altLang="en-US" sz="2400" dirty="0"/>
              <a:t>Employer has defense if it can show it would have taken the same action even in the absence of protected activity. </a:t>
            </a:r>
          </a:p>
          <a:p>
            <a:pPr eaLnBrk="1" hangingPunct="1"/>
            <a:r>
              <a:rPr lang="en-US" altLang="en-US" sz="2400" dirty="0"/>
              <a:t>In other words, if the employer would have terminated employee for using profanity for something unrelated to wages, hours, conditions of employment.</a:t>
            </a:r>
          </a:p>
        </p:txBody>
      </p:sp>
      <p:sp>
        <p:nvSpPr>
          <p:cNvPr id="2" name="Slide Number Placeholder 1">
            <a:extLst>
              <a:ext uri="{FF2B5EF4-FFF2-40B4-BE49-F238E27FC236}">
                <a16:creationId xmlns:a16="http://schemas.microsoft.com/office/drawing/2014/main" id="{8BE43C3D-44B5-4E3F-8096-1A08615EF04F}"/>
              </a:ext>
            </a:extLst>
          </p:cNvPr>
          <p:cNvSpPr>
            <a:spLocks noGrp="1"/>
          </p:cNvSpPr>
          <p:nvPr>
            <p:ph type="sldNum" sz="quarter" idx="12"/>
          </p:nvPr>
        </p:nvSpPr>
        <p:spPr/>
        <p:txBody>
          <a:bodyPr/>
          <a:lstStyle/>
          <a:p>
            <a:fld id="{2A2A6181-BD9D-4EEB-AAD6-40B54AE96A71}" type="slidenum">
              <a:rPr lang="en-US" smtClean="0"/>
              <a:t>45</a:t>
            </a:fld>
            <a:endParaRPr lang="en-US" dirty="0"/>
          </a:p>
        </p:txBody>
      </p:sp>
    </p:spTree>
    <p:extLst>
      <p:ext uri="{BB962C8B-B14F-4D97-AF65-F5344CB8AC3E}">
        <p14:creationId xmlns:p14="http://schemas.microsoft.com/office/powerpoint/2010/main" val="191682472"/>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F7437748-682D-4551-B049-0CF4EBD07999}"/>
              </a:ext>
            </a:extLst>
          </p:cNvPr>
          <p:cNvSpPr>
            <a:spLocks noGrp="1" noChangeArrowheads="1"/>
          </p:cNvSpPr>
          <p:nvPr>
            <p:ph type="title"/>
          </p:nvPr>
        </p:nvSpPr>
        <p:spPr>
          <a:xfrm>
            <a:off x="628651" y="907215"/>
            <a:ext cx="7886700" cy="756332"/>
          </a:xfrm>
        </p:spPr>
        <p:txBody>
          <a:bodyPr/>
          <a:lstStyle/>
          <a:p>
            <a:pPr eaLnBrk="1" hangingPunct="1"/>
            <a:r>
              <a:rPr lang="en-US" altLang="en-US" sz="3600" b="1" dirty="0"/>
              <a:t>Abusive Workplace Behavior </a:t>
            </a:r>
            <a:r>
              <a:rPr lang="en-US" altLang="en-US" sz="2800" i="1" dirty="0"/>
              <a:t>cont.</a:t>
            </a:r>
            <a:endParaRPr lang="en-US" altLang="en-US" sz="3600" b="1" dirty="0"/>
          </a:p>
        </p:txBody>
      </p:sp>
      <p:sp>
        <p:nvSpPr>
          <p:cNvPr id="28675" name="Content Placeholder 2">
            <a:extLst>
              <a:ext uri="{FF2B5EF4-FFF2-40B4-BE49-F238E27FC236}">
                <a16:creationId xmlns:a16="http://schemas.microsoft.com/office/drawing/2014/main" id="{8BA543CF-E4A2-4181-BCBF-3C3A7D29741D}"/>
              </a:ext>
            </a:extLst>
          </p:cNvPr>
          <p:cNvSpPr>
            <a:spLocks noGrp="1" noChangeArrowheads="1"/>
          </p:cNvSpPr>
          <p:nvPr>
            <p:ph idx="1"/>
          </p:nvPr>
        </p:nvSpPr>
        <p:spPr>
          <a:xfrm>
            <a:off x="628815" y="2071172"/>
            <a:ext cx="7886372" cy="4056254"/>
          </a:xfrm>
        </p:spPr>
        <p:txBody>
          <a:bodyPr/>
          <a:lstStyle/>
          <a:p>
            <a:pPr eaLnBrk="1" hangingPunct="1">
              <a:spcBef>
                <a:spcPts val="1200"/>
              </a:spcBef>
            </a:pPr>
            <a:r>
              <a:rPr lang="en-US" altLang="en-US" sz="2600" b="1" dirty="0"/>
              <a:t>Employers should not assume they can fire/discipline employees who are venting about wages, hours, other terms and conditions of employment – even if engaging in abusive conduct.</a:t>
            </a:r>
          </a:p>
          <a:p>
            <a:pPr eaLnBrk="1" hangingPunct="1">
              <a:spcBef>
                <a:spcPts val="1200"/>
              </a:spcBef>
            </a:pPr>
            <a:r>
              <a:rPr lang="en-US" altLang="en-US" sz="2600" dirty="0"/>
              <a:t>Board may allow abusive conduct to be protected concerted activity if raised in context of a labor dispute, complaints about wages.</a:t>
            </a:r>
          </a:p>
        </p:txBody>
      </p:sp>
      <p:sp>
        <p:nvSpPr>
          <p:cNvPr id="2" name="Slide Number Placeholder 1">
            <a:extLst>
              <a:ext uri="{FF2B5EF4-FFF2-40B4-BE49-F238E27FC236}">
                <a16:creationId xmlns:a16="http://schemas.microsoft.com/office/drawing/2014/main" id="{FBE1F99A-8A45-401C-B04F-BD38B26E72E5}"/>
              </a:ext>
            </a:extLst>
          </p:cNvPr>
          <p:cNvSpPr>
            <a:spLocks noGrp="1"/>
          </p:cNvSpPr>
          <p:nvPr>
            <p:ph type="sldNum" sz="quarter" idx="12"/>
          </p:nvPr>
        </p:nvSpPr>
        <p:spPr/>
        <p:txBody>
          <a:bodyPr/>
          <a:lstStyle/>
          <a:p>
            <a:fld id="{2A2A6181-BD9D-4EEB-AAD6-40B54AE96A71}" type="slidenum">
              <a:rPr lang="en-US" smtClean="0"/>
              <a:t>46</a:t>
            </a:fld>
            <a:endParaRPr lang="en-US" dirty="0"/>
          </a:p>
        </p:txBody>
      </p:sp>
    </p:spTree>
    <p:extLst>
      <p:ext uri="{BB962C8B-B14F-4D97-AF65-F5344CB8AC3E}">
        <p14:creationId xmlns:p14="http://schemas.microsoft.com/office/powerpoint/2010/main" val="2555219082"/>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B8389DF-59E2-4874-AB37-8DCFFDC08C3F}"/>
              </a:ext>
            </a:extLst>
          </p:cNvPr>
          <p:cNvSpPr>
            <a:spLocks noGrp="1" noChangeArrowheads="1"/>
          </p:cNvSpPr>
          <p:nvPr>
            <p:ph type="title"/>
          </p:nvPr>
        </p:nvSpPr>
        <p:spPr/>
        <p:txBody>
          <a:bodyPr/>
          <a:lstStyle/>
          <a:p>
            <a:pPr eaLnBrk="1" hangingPunct="1"/>
            <a:r>
              <a:rPr lang="en-US" altLang="en-US" sz="3600" b="1" dirty="0"/>
              <a:t>Protected Concerted Activity</a:t>
            </a:r>
          </a:p>
        </p:txBody>
      </p:sp>
      <p:sp>
        <p:nvSpPr>
          <p:cNvPr id="29699" name="Content Placeholder 2">
            <a:extLst>
              <a:ext uri="{FF2B5EF4-FFF2-40B4-BE49-F238E27FC236}">
                <a16:creationId xmlns:a16="http://schemas.microsoft.com/office/drawing/2014/main" id="{31CDFD6C-131B-46F6-ABE5-23787C1224F0}"/>
              </a:ext>
            </a:extLst>
          </p:cNvPr>
          <p:cNvSpPr>
            <a:spLocks noGrp="1" noChangeArrowheads="1"/>
          </p:cNvSpPr>
          <p:nvPr>
            <p:ph idx="1"/>
          </p:nvPr>
        </p:nvSpPr>
        <p:spPr/>
        <p:txBody>
          <a:bodyPr/>
          <a:lstStyle/>
          <a:p>
            <a:pPr eaLnBrk="1" hangingPunct="1"/>
            <a:r>
              <a:rPr lang="en-US" altLang="en-US" sz="2200" i="1" dirty="0"/>
              <a:t>Alstate Maintenance</a:t>
            </a:r>
            <a:r>
              <a:rPr lang="en-US" altLang="en-US" sz="2200" dirty="0"/>
              <a:t>, LLC 367 NLRB No. 68 (January 11, 2019). </a:t>
            </a:r>
          </a:p>
          <a:p>
            <a:pPr marL="685800" lvl="1" indent="-342900" eaLnBrk="1" hangingPunct="1">
              <a:buFont typeface="Arial" panose="020B0604020202020204" pitchFamily="34" charset="0"/>
              <a:buChar char="•"/>
            </a:pPr>
            <a:r>
              <a:rPr lang="en-US" altLang="en-US" sz="2000" dirty="0"/>
              <a:t>Over McFerran’s dissent.</a:t>
            </a:r>
          </a:p>
          <a:p>
            <a:pPr marL="685800" lvl="1" indent="-342900" eaLnBrk="1" hangingPunct="1">
              <a:buFont typeface="Arial" panose="020B0604020202020204" pitchFamily="34" charset="0"/>
              <a:buChar char="•"/>
            </a:pPr>
            <a:r>
              <a:rPr lang="en-US" altLang="en-US" sz="2000" dirty="0"/>
              <a:t>Board reversed </a:t>
            </a:r>
            <a:r>
              <a:rPr lang="en-US" altLang="en-US" sz="2000" i="1" dirty="0"/>
              <a:t>WorldMark by Wyndham</a:t>
            </a:r>
            <a:r>
              <a:rPr lang="en-US" altLang="en-US" sz="2000" dirty="0"/>
              <a:t>, 356 NLRB 765 (2011), finding it had deviated from longstanding precedent on protected concerted activity by blurring distinction between protected group action and unprotected individual action.</a:t>
            </a:r>
          </a:p>
          <a:p>
            <a:pPr eaLnBrk="1" hangingPunct="1"/>
            <a:r>
              <a:rPr lang="en-US" altLang="en-US" sz="2200" dirty="0"/>
              <a:t>Skycap at Kennedy Airport (non-union employer) – discharged for griping about not being tipped. Region issued complaint alleging employee was fired for protected concerted activity, because skycap spoke in presence of other skycaps and a supervisor and included the word “we” in his statement. </a:t>
            </a:r>
          </a:p>
        </p:txBody>
      </p:sp>
      <p:sp>
        <p:nvSpPr>
          <p:cNvPr id="2" name="Slide Number Placeholder 1">
            <a:extLst>
              <a:ext uri="{FF2B5EF4-FFF2-40B4-BE49-F238E27FC236}">
                <a16:creationId xmlns:a16="http://schemas.microsoft.com/office/drawing/2014/main" id="{AD1E7C59-7461-4466-A5DC-736FE6E374D0}"/>
              </a:ext>
            </a:extLst>
          </p:cNvPr>
          <p:cNvSpPr>
            <a:spLocks noGrp="1"/>
          </p:cNvSpPr>
          <p:nvPr>
            <p:ph type="sldNum" sz="quarter" idx="12"/>
          </p:nvPr>
        </p:nvSpPr>
        <p:spPr/>
        <p:txBody>
          <a:bodyPr/>
          <a:lstStyle/>
          <a:p>
            <a:fld id="{2A2A6181-BD9D-4EEB-AAD6-40B54AE96A71}" type="slidenum">
              <a:rPr lang="en-US" smtClean="0"/>
              <a:t>47</a:t>
            </a:fld>
            <a:endParaRPr lang="en-US" dirty="0"/>
          </a:p>
        </p:txBody>
      </p:sp>
    </p:spTree>
    <p:extLst>
      <p:ext uri="{BB962C8B-B14F-4D97-AF65-F5344CB8AC3E}">
        <p14:creationId xmlns:p14="http://schemas.microsoft.com/office/powerpoint/2010/main" val="2616455630"/>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8F56B21F-807D-4C58-A52D-C763C62B753C}"/>
              </a:ext>
            </a:extLst>
          </p:cNvPr>
          <p:cNvSpPr>
            <a:spLocks noGrp="1" noChangeArrowheads="1"/>
          </p:cNvSpPr>
          <p:nvPr>
            <p:ph type="title"/>
          </p:nvPr>
        </p:nvSpPr>
        <p:spPr>
          <a:xfrm>
            <a:off x="628651" y="907215"/>
            <a:ext cx="7886700" cy="734298"/>
          </a:xfrm>
        </p:spPr>
        <p:txBody>
          <a:bodyPr/>
          <a:lstStyle/>
          <a:p>
            <a:pPr eaLnBrk="1" hangingPunct="1"/>
            <a:r>
              <a:rPr lang="en-US" altLang="en-US" sz="3600" b="1" dirty="0"/>
              <a:t>Protected Concerted Activities </a:t>
            </a:r>
            <a:r>
              <a:rPr lang="en-US" altLang="en-US" sz="2800" i="1" dirty="0"/>
              <a:t>cont.</a:t>
            </a:r>
            <a:endParaRPr lang="en-US" altLang="en-US" sz="3600" b="1" dirty="0"/>
          </a:p>
        </p:txBody>
      </p:sp>
      <p:sp>
        <p:nvSpPr>
          <p:cNvPr id="30723" name="Content Placeholder 2">
            <a:extLst>
              <a:ext uri="{FF2B5EF4-FFF2-40B4-BE49-F238E27FC236}">
                <a16:creationId xmlns:a16="http://schemas.microsoft.com/office/drawing/2014/main" id="{6FD52504-294E-4A0A-84C1-720AAEDDDA1B}"/>
              </a:ext>
            </a:extLst>
          </p:cNvPr>
          <p:cNvSpPr>
            <a:spLocks noGrp="1" noChangeArrowheads="1"/>
          </p:cNvSpPr>
          <p:nvPr>
            <p:ph idx="1"/>
          </p:nvPr>
        </p:nvSpPr>
        <p:spPr>
          <a:xfrm>
            <a:off x="628815" y="1850834"/>
            <a:ext cx="7886372" cy="4351662"/>
          </a:xfrm>
        </p:spPr>
        <p:txBody>
          <a:bodyPr/>
          <a:lstStyle/>
          <a:p>
            <a:pPr eaLnBrk="1" hangingPunct="1">
              <a:spcBef>
                <a:spcPts val="600"/>
              </a:spcBef>
            </a:pPr>
            <a:r>
              <a:rPr lang="en-US" altLang="en-US" sz="2200" dirty="0">
                <a:solidFill>
                  <a:srgbClr val="000000"/>
                </a:solidFill>
              </a:rPr>
              <a:t>Skycap complained on his own “We did a similar job a year prior and we didn’t receive a tip for it.” But merely used group language “we.”</a:t>
            </a:r>
          </a:p>
          <a:p>
            <a:pPr eaLnBrk="1" hangingPunct="1">
              <a:spcBef>
                <a:spcPts val="600"/>
              </a:spcBef>
            </a:pPr>
            <a:r>
              <a:rPr lang="en-US" altLang="en-US" sz="2200" dirty="0">
                <a:solidFill>
                  <a:srgbClr val="000000"/>
                </a:solidFill>
              </a:rPr>
              <a:t>Board held that the definition of concerted activity “encompasses those circumstances where individual employees seek to initiate or to induce or to prepare for group action” or where individual employees bring “truly group complaints to the attention of management.”</a:t>
            </a:r>
          </a:p>
          <a:p>
            <a:pPr eaLnBrk="1" hangingPunct="1">
              <a:spcBef>
                <a:spcPts val="600"/>
              </a:spcBef>
            </a:pPr>
            <a:r>
              <a:rPr lang="en-US" altLang="en-US" sz="2200" dirty="0">
                <a:solidFill>
                  <a:srgbClr val="000000"/>
                </a:solidFill>
              </a:rPr>
              <a:t>Initiating group action: “an employee who protests publicly in a group meeting is engaged in initiating group action” – opened the door for the Board to ignore the totality of the circumstances in future cases, contrary to </a:t>
            </a:r>
            <a:r>
              <a:rPr lang="en-US" altLang="en-US" sz="2200" i="1" dirty="0">
                <a:solidFill>
                  <a:srgbClr val="000000"/>
                </a:solidFill>
              </a:rPr>
              <a:t>Meyers</a:t>
            </a:r>
            <a:r>
              <a:rPr lang="en-US" altLang="en-US" sz="2200" dirty="0">
                <a:solidFill>
                  <a:srgbClr val="000000"/>
                </a:solidFill>
              </a:rPr>
              <a:t>.</a:t>
            </a:r>
          </a:p>
        </p:txBody>
      </p:sp>
      <p:sp>
        <p:nvSpPr>
          <p:cNvPr id="2" name="Slide Number Placeholder 1">
            <a:extLst>
              <a:ext uri="{FF2B5EF4-FFF2-40B4-BE49-F238E27FC236}">
                <a16:creationId xmlns:a16="http://schemas.microsoft.com/office/drawing/2014/main" id="{796DBE27-7C69-41EA-9A1B-DCB8AE5EE179}"/>
              </a:ext>
            </a:extLst>
          </p:cNvPr>
          <p:cNvSpPr>
            <a:spLocks noGrp="1"/>
          </p:cNvSpPr>
          <p:nvPr>
            <p:ph type="sldNum" sz="quarter" idx="12"/>
          </p:nvPr>
        </p:nvSpPr>
        <p:spPr/>
        <p:txBody>
          <a:bodyPr/>
          <a:lstStyle/>
          <a:p>
            <a:fld id="{2A2A6181-BD9D-4EEB-AAD6-40B54AE96A71}" type="slidenum">
              <a:rPr lang="en-US" smtClean="0"/>
              <a:t>48</a:t>
            </a:fld>
            <a:endParaRPr lang="en-US" dirty="0"/>
          </a:p>
        </p:txBody>
      </p:sp>
    </p:spTree>
    <p:extLst>
      <p:ext uri="{BB962C8B-B14F-4D97-AF65-F5344CB8AC3E}">
        <p14:creationId xmlns:p14="http://schemas.microsoft.com/office/powerpoint/2010/main" val="733880046"/>
      </p:ext>
    </p:extLst>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B4345023-ABFC-48B6-96A7-87FB1E181B19}"/>
              </a:ext>
            </a:extLst>
          </p:cNvPr>
          <p:cNvSpPr>
            <a:spLocks noGrp="1" noChangeArrowheads="1"/>
          </p:cNvSpPr>
          <p:nvPr>
            <p:ph type="title"/>
          </p:nvPr>
        </p:nvSpPr>
        <p:spPr>
          <a:xfrm>
            <a:off x="628651" y="907215"/>
            <a:ext cx="7886700" cy="767349"/>
          </a:xfrm>
        </p:spPr>
        <p:txBody>
          <a:bodyPr/>
          <a:lstStyle/>
          <a:p>
            <a:pPr eaLnBrk="1" hangingPunct="1"/>
            <a:r>
              <a:rPr lang="en-US" altLang="en-US" sz="3600" b="1" dirty="0"/>
              <a:t>Protected Concerted Activities </a:t>
            </a:r>
            <a:r>
              <a:rPr lang="en-US" altLang="en-US" sz="2800" i="1" dirty="0"/>
              <a:t>cont.</a:t>
            </a:r>
            <a:r>
              <a:rPr lang="en-US" altLang="en-US" sz="3600" b="1" dirty="0"/>
              <a:t> </a:t>
            </a:r>
          </a:p>
        </p:txBody>
      </p:sp>
      <p:sp>
        <p:nvSpPr>
          <p:cNvPr id="31747" name="Content Placeholder 2">
            <a:extLst>
              <a:ext uri="{FF2B5EF4-FFF2-40B4-BE49-F238E27FC236}">
                <a16:creationId xmlns:a16="http://schemas.microsoft.com/office/drawing/2014/main" id="{02F4D974-178A-4F32-A37C-BE55EBC75BBD}"/>
              </a:ext>
            </a:extLst>
          </p:cNvPr>
          <p:cNvSpPr>
            <a:spLocks noGrp="1" noChangeArrowheads="1"/>
          </p:cNvSpPr>
          <p:nvPr>
            <p:ph idx="1"/>
          </p:nvPr>
        </p:nvSpPr>
        <p:spPr>
          <a:xfrm>
            <a:off x="228600" y="2071171"/>
            <a:ext cx="8763000" cy="3720028"/>
          </a:xfrm>
        </p:spPr>
        <p:txBody>
          <a:bodyPr/>
          <a:lstStyle/>
          <a:p>
            <a:pPr eaLnBrk="1" hangingPunct="1"/>
            <a:r>
              <a:rPr lang="en-US" altLang="en-US" dirty="0"/>
              <a:t>Employees who complain at group meeting who use plural language such as “we” even though they are bringing their own complaints may be considered to be “initiating” group activity.</a:t>
            </a:r>
          </a:p>
          <a:p>
            <a:pPr eaLnBrk="1" hangingPunct="1"/>
            <a:r>
              <a:rPr lang="en-US" altLang="en-US" dirty="0"/>
              <a:t>Employers should take caution in disciplining/terminating employees who speak up about wages, hours, other terms and conditions if they are using “group” language such as “we” – must investigate facts before taking action.</a:t>
            </a:r>
          </a:p>
        </p:txBody>
      </p:sp>
      <p:sp>
        <p:nvSpPr>
          <p:cNvPr id="2" name="Slide Number Placeholder 1">
            <a:extLst>
              <a:ext uri="{FF2B5EF4-FFF2-40B4-BE49-F238E27FC236}">
                <a16:creationId xmlns:a16="http://schemas.microsoft.com/office/drawing/2014/main" id="{F0914C4A-2806-42C5-BEF7-E6BE36D7D22B}"/>
              </a:ext>
            </a:extLst>
          </p:cNvPr>
          <p:cNvSpPr>
            <a:spLocks noGrp="1"/>
          </p:cNvSpPr>
          <p:nvPr>
            <p:ph type="sldNum" sz="quarter" idx="12"/>
          </p:nvPr>
        </p:nvSpPr>
        <p:spPr/>
        <p:txBody>
          <a:bodyPr/>
          <a:lstStyle/>
          <a:p>
            <a:fld id="{2A2A6181-BD9D-4EEB-AAD6-40B54AE96A71}" type="slidenum">
              <a:rPr lang="en-US" smtClean="0"/>
              <a:t>49</a:t>
            </a:fld>
            <a:endParaRPr lang="en-US" dirty="0"/>
          </a:p>
        </p:txBody>
      </p:sp>
    </p:spTree>
    <p:extLst>
      <p:ext uri="{BB962C8B-B14F-4D97-AF65-F5344CB8AC3E}">
        <p14:creationId xmlns:p14="http://schemas.microsoft.com/office/powerpoint/2010/main" val="282407414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8AB5D-EC48-4F2F-B2E7-048917A8283E}"/>
              </a:ext>
            </a:extLst>
          </p:cNvPr>
          <p:cNvSpPr>
            <a:spLocks noGrp="1"/>
          </p:cNvSpPr>
          <p:nvPr>
            <p:ph type="title"/>
          </p:nvPr>
        </p:nvSpPr>
        <p:spPr/>
        <p:txBody>
          <a:bodyPr/>
          <a:lstStyle/>
          <a:p>
            <a:pPr algn="ctr"/>
            <a:r>
              <a:rPr lang="en-US" sz="4000" b="1" dirty="0"/>
              <a:t>Challenge for Employers</a:t>
            </a:r>
          </a:p>
        </p:txBody>
      </p:sp>
      <p:sp>
        <p:nvSpPr>
          <p:cNvPr id="3" name="Content Placeholder 2">
            <a:extLst>
              <a:ext uri="{FF2B5EF4-FFF2-40B4-BE49-F238E27FC236}">
                <a16:creationId xmlns:a16="http://schemas.microsoft.com/office/drawing/2014/main" id="{C63F21EE-ABC2-4FD8-B3E1-222CC3F88F1E}"/>
              </a:ext>
            </a:extLst>
          </p:cNvPr>
          <p:cNvSpPr>
            <a:spLocks noGrp="1"/>
          </p:cNvSpPr>
          <p:nvPr>
            <p:ph idx="1"/>
          </p:nvPr>
        </p:nvSpPr>
        <p:spPr>
          <a:xfrm>
            <a:off x="378728" y="1965278"/>
            <a:ext cx="8301251" cy="3902122"/>
          </a:xfrm>
        </p:spPr>
        <p:txBody>
          <a:bodyPr/>
          <a:lstStyle/>
          <a:p>
            <a:pPr>
              <a:spcBef>
                <a:spcPts val="3000"/>
              </a:spcBef>
            </a:pPr>
            <a:r>
              <a:rPr lang="en-US" sz="2800" dirty="0"/>
              <a:t>Create a workplace and culture that values and promotes diversity, inclusion and equity</a:t>
            </a:r>
          </a:p>
          <a:p>
            <a:pPr>
              <a:spcBef>
                <a:spcPts val="3000"/>
              </a:spcBef>
            </a:pPr>
            <a:r>
              <a:rPr lang="en-US" sz="2800" dirty="0"/>
              <a:t>Develop and implement a strategy to support and achieve business objectives</a:t>
            </a:r>
          </a:p>
          <a:p>
            <a:pPr>
              <a:spcBef>
                <a:spcPts val="3000"/>
              </a:spcBef>
            </a:pPr>
            <a:r>
              <a:rPr lang="en-US" sz="2800" dirty="0"/>
              <a:t>Monitor goals </a:t>
            </a:r>
          </a:p>
          <a:p>
            <a:pPr marL="341313" indent="0">
              <a:spcBef>
                <a:spcPct val="0"/>
              </a:spcBef>
              <a:buNone/>
            </a:pPr>
            <a:r>
              <a:rPr lang="en-US" sz="2800" dirty="0"/>
              <a:t>and initiatives</a:t>
            </a:r>
          </a:p>
        </p:txBody>
      </p:sp>
      <p:pic>
        <p:nvPicPr>
          <p:cNvPr id="8" name="Picture 7"/>
          <p:cNvPicPr>
            <a:picLocks noChangeAspect="1"/>
          </p:cNvPicPr>
          <p:nvPr/>
        </p:nvPicPr>
        <p:blipFill>
          <a:blip r:embed="rId2"/>
          <a:srcRect t="39165"/>
          <a:stretch>
            <a:fillRect/>
          </a:stretch>
        </p:blipFill>
        <p:spPr>
          <a:xfrm>
            <a:off x="3425587" y="4276495"/>
            <a:ext cx="5500049" cy="1735346"/>
          </a:xfrm>
          <a:prstGeom prst="rect">
            <a:avLst/>
          </a:prstGeom>
        </p:spPr>
      </p:pic>
      <p:sp>
        <p:nvSpPr>
          <p:cNvPr id="6" name="Slide Number Placeholder 5">
            <a:extLst>
              <a:ext uri="{FF2B5EF4-FFF2-40B4-BE49-F238E27FC236}">
                <a16:creationId xmlns:a16="http://schemas.microsoft.com/office/drawing/2014/main" id="{31BD84CE-70DA-444A-9B21-2490682EA61C}"/>
              </a:ext>
            </a:extLst>
          </p:cNvPr>
          <p:cNvSpPr>
            <a:spLocks noGrp="1"/>
          </p:cNvSpPr>
          <p:nvPr>
            <p:ph type="sldNum" sz="quarter" idx="12"/>
          </p:nvPr>
        </p:nvSpPr>
        <p:spPr/>
        <p:txBody>
          <a:bodyPr/>
          <a:lstStyle/>
          <a:p>
            <a:fld id="{2A2A6181-BD9D-4EEB-AAD6-40B54AE96A71}" type="slidenum">
              <a:rPr lang="en-US" smtClean="0"/>
              <a:t>5</a:t>
            </a:fld>
            <a:endParaRPr lang="en-US" dirty="0"/>
          </a:p>
        </p:txBody>
      </p:sp>
    </p:spTree>
    <p:extLst>
      <p:ext uri="{BB962C8B-B14F-4D97-AF65-F5344CB8AC3E}">
        <p14:creationId xmlns:p14="http://schemas.microsoft.com/office/powerpoint/2010/main" val="39591330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6B8DBD4D-3D44-4C29-AF7B-DBF9CBBCF31D}"/>
              </a:ext>
            </a:extLst>
          </p:cNvPr>
          <p:cNvSpPr>
            <a:spLocks noGrp="1" noChangeArrowheads="1"/>
          </p:cNvSpPr>
          <p:nvPr>
            <p:ph type="title"/>
          </p:nvPr>
        </p:nvSpPr>
        <p:spPr>
          <a:xfrm>
            <a:off x="628651" y="907215"/>
            <a:ext cx="7886700" cy="778366"/>
          </a:xfrm>
        </p:spPr>
        <p:txBody>
          <a:bodyPr/>
          <a:lstStyle/>
          <a:p>
            <a:pPr eaLnBrk="1" hangingPunct="1"/>
            <a:r>
              <a:rPr lang="en-US" altLang="en-US" sz="3600" b="1" dirty="0"/>
              <a:t>Management Rights</a:t>
            </a:r>
          </a:p>
        </p:txBody>
      </p:sp>
      <p:sp>
        <p:nvSpPr>
          <p:cNvPr id="32771" name="Content Placeholder 2">
            <a:extLst>
              <a:ext uri="{FF2B5EF4-FFF2-40B4-BE49-F238E27FC236}">
                <a16:creationId xmlns:a16="http://schemas.microsoft.com/office/drawing/2014/main" id="{2B93AC2B-3521-4EBB-8952-C9232817B0BD}"/>
              </a:ext>
            </a:extLst>
          </p:cNvPr>
          <p:cNvSpPr>
            <a:spLocks noGrp="1" noChangeArrowheads="1"/>
          </p:cNvSpPr>
          <p:nvPr>
            <p:ph idx="1"/>
          </p:nvPr>
        </p:nvSpPr>
        <p:spPr>
          <a:xfrm>
            <a:off x="628815" y="1828800"/>
            <a:ext cx="7886372" cy="4298625"/>
          </a:xfrm>
        </p:spPr>
        <p:txBody>
          <a:bodyPr/>
          <a:lstStyle/>
          <a:p>
            <a:pPr eaLnBrk="1" hangingPunct="1">
              <a:spcBef>
                <a:spcPts val="1200"/>
              </a:spcBef>
            </a:pPr>
            <a:r>
              <a:rPr lang="en-US" altLang="en-US" sz="2200" dirty="0"/>
              <a:t>For years, NLRB refused to enforce general management rights clauses, instead applying a “clear and unmistakable” waiver requirement.</a:t>
            </a:r>
          </a:p>
          <a:p>
            <a:pPr eaLnBrk="1" hangingPunct="1">
              <a:spcBef>
                <a:spcPts val="1200"/>
              </a:spcBef>
            </a:pPr>
            <a:r>
              <a:rPr lang="en-US" altLang="en-US" sz="2200" dirty="0"/>
              <a:t>Under “clear and unmistakable” waiver standard, employer would have clear language in a management’s rights clause allowing the employer to change schedules, determine staffing patterns, determine policies and procedures, methods of operations, disciplinary policies, to change operations and methods, to introduce new and improved methods of facilities. </a:t>
            </a:r>
          </a:p>
          <a:p>
            <a:pPr eaLnBrk="1" hangingPunct="1">
              <a:spcBef>
                <a:spcPts val="1200"/>
              </a:spcBef>
            </a:pPr>
            <a:r>
              <a:rPr lang="en-US" altLang="en-US" sz="2200" dirty="0"/>
              <a:t>Board would generally say the language was enforceable against the Union unless an unreasonable degree of specificity.</a:t>
            </a:r>
          </a:p>
        </p:txBody>
      </p:sp>
      <p:sp>
        <p:nvSpPr>
          <p:cNvPr id="2" name="Slide Number Placeholder 1">
            <a:extLst>
              <a:ext uri="{FF2B5EF4-FFF2-40B4-BE49-F238E27FC236}">
                <a16:creationId xmlns:a16="http://schemas.microsoft.com/office/drawing/2014/main" id="{F04C7D31-FA27-421E-AB54-7EB9765FA7DD}"/>
              </a:ext>
            </a:extLst>
          </p:cNvPr>
          <p:cNvSpPr>
            <a:spLocks noGrp="1"/>
          </p:cNvSpPr>
          <p:nvPr>
            <p:ph type="sldNum" sz="quarter" idx="12"/>
          </p:nvPr>
        </p:nvSpPr>
        <p:spPr/>
        <p:txBody>
          <a:bodyPr/>
          <a:lstStyle/>
          <a:p>
            <a:fld id="{2A2A6181-BD9D-4EEB-AAD6-40B54AE96A71}" type="slidenum">
              <a:rPr lang="en-US" smtClean="0"/>
              <a:t>50</a:t>
            </a:fld>
            <a:endParaRPr lang="en-US" dirty="0"/>
          </a:p>
        </p:txBody>
      </p:sp>
    </p:spTree>
    <p:extLst>
      <p:ext uri="{BB962C8B-B14F-4D97-AF65-F5344CB8AC3E}">
        <p14:creationId xmlns:p14="http://schemas.microsoft.com/office/powerpoint/2010/main" val="2647344416"/>
      </p:ext>
    </p:extLst>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114B3BE5-9AB1-4CF9-8315-B9ED3008E8F5}"/>
              </a:ext>
            </a:extLst>
          </p:cNvPr>
          <p:cNvSpPr>
            <a:spLocks noGrp="1" noChangeArrowheads="1"/>
          </p:cNvSpPr>
          <p:nvPr>
            <p:ph type="title"/>
          </p:nvPr>
        </p:nvSpPr>
        <p:spPr>
          <a:xfrm>
            <a:off x="228600" y="762000"/>
            <a:ext cx="8686800" cy="762000"/>
          </a:xfrm>
        </p:spPr>
        <p:txBody>
          <a:bodyPr/>
          <a:lstStyle/>
          <a:p>
            <a:pPr eaLnBrk="1" hangingPunct="1"/>
            <a:r>
              <a:rPr lang="en-US" altLang="en-US" sz="3600" b="1" dirty="0"/>
              <a:t>Management Rights </a:t>
            </a:r>
            <a:r>
              <a:rPr lang="en-US" altLang="en-US" sz="2800" i="1" dirty="0"/>
              <a:t>cont.</a:t>
            </a:r>
            <a:endParaRPr lang="en-US" altLang="en-US" sz="3600" b="1" dirty="0"/>
          </a:p>
        </p:txBody>
      </p:sp>
      <p:sp>
        <p:nvSpPr>
          <p:cNvPr id="33795" name="Content Placeholder 2">
            <a:extLst>
              <a:ext uri="{FF2B5EF4-FFF2-40B4-BE49-F238E27FC236}">
                <a16:creationId xmlns:a16="http://schemas.microsoft.com/office/drawing/2014/main" id="{F2007FB8-05FD-46DF-B2F9-5F32541D158A}"/>
              </a:ext>
            </a:extLst>
          </p:cNvPr>
          <p:cNvSpPr>
            <a:spLocks noGrp="1" noChangeArrowheads="1"/>
          </p:cNvSpPr>
          <p:nvPr>
            <p:ph idx="1"/>
          </p:nvPr>
        </p:nvSpPr>
        <p:spPr>
          <a:xfrm>
            <a:off x="152400" y="1524000"/>
            <a:ext cx="8915400" cy="4495800"/>
          </a:xfrm>
        </p:spPr>
        <p:txBody>
          <a:bodyPr/>
          <a:lstStyle/>
          <a:p>
            <a:pPr eaLnBrk="1" hangingPunct="1">
              <a:spcBef>
                <a:spcPts val="600"/>
              </a:spcBef>
            </a:pPr>
            <a:r>
              <a:rPr lang="en-US" altLang="en-US" sz="2200" dirty="0"/>
              <a:t>For example, if clause gave employer right to “change schedules of employees,” Board would require the specific decision to be set forth – something like “the employer reserves the right to alter by 15 minutes the first shift in the production department at its facility for the following specified reasons.” </a:t>
            </a:r>
          </a:p>
          <a:p>
            <a:pPr eaLnBrk="1" hangingPunct="1">
              <a:spcBef>
                <a:spcPts val="600"/>
              </a:spcBef>
            </a:pPr>
            <a:r>
              <a:rPr lang="en-US" altLang="en-US" sz="2200" dirty="0"/>
              <a:t>In practice, the specific decision was rarely described in that much detail – the purpose of a management rights clause is to give employer discretion to run operations and business based on changed circumstances.</a:t>
            </a:r>
          </a:p>
          <a:p>
            <a:pPr eaLnBrk="1" hangingPunct="1">
              <a:spcBef>
                <a:spcPts val="600"/>
              </a:spcBef>
            </a:pPr>
            <a:r>
              <a:rPr lang="en-US" altLang="en-US" sz="2200" dirty="0"/>
              <a:t>Union could demand to bargain and Employer could not implement the decision until the parties reached a full impasse – expensive, time consuming, frustrating – delay and stalling tactics by Union to get back what they gave up at the bargaining table.</a:t>
            </a:r>
          </a:p>
        </p:txBody>
      </p:sp>
      <p:sp>
        <p:nvSpPr>
          <p:cNvPr id="2" name="Slide Number Placeholder 1">
            <a:extLst>
              <a:ext uri="{FF2B5EF4-FFF2-40B4-BE49-F238E27FC236}">
                <a16:creationId xmlns:a16="http://schemas.microsoft.com/office/drawing/2014/main" id="{3D3FC228-098B-42A6-B6C9-B41D65F92319}"/>
              </a:ext>
            </a:extLst>
          </p:cNvPr>
          <p:cNvSpPr>
            <a:spLocks noGrp="1"/>
          </p:cNvSpPr>
          <p:nvPr>
            <p:ph type="sldNum" sz="quarter" idx="12"/>
          </p:nvPr>
        </p:nvSpPr>
        <p:spPr/>
        <p:txBody>
          <a:bodyPr/>
          <a:lstStyle/>
          <a:p>
            <a:fld id="{2A2A6181-BD9D-4EEB-AAD6-40B54AE96A71}" type="slidenum">
              <a:rPr lang="en-US" smtClean="0"/>
              <a:t>51</a:t>
            </a:fld>
            <a:endParaRPr lang="en-US" dirty="0"/>
          </a:p>
        </p:txBody>
      </p:sp>
    </p:spTree>
    <p:extLst>
      <p:ext uri="{BB962C8B-B14F-4D97-AF65-F5344CB8AC3E}">
        <p14:creationId xmlns:p14="http://schemas.microsoft.com/office/powerpoint/2010/main" val="1132407816"/>
      </p:ext>
    </p:extLst>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8670DB79-E95B-4D5A-8E13-97F93879C54D}"/>
              </a:ext>
            </a:extLst>
          </p:cNvPr>
          <p:cNvSpPr>
            <a:spLocks noGrp="1" noChangeArrowheads="1"/>
          </p:cNvSpPr>
          <p:nvPr>
            <p:ph type="title"/>
          </p:nvPr>
        </p:nvSpPr>
        <p:spPr/>
        <p:txBody>
          <a:bodyPr/>
          <a:lstStyle/>
          <a:p>
            <a:pPr eaLnBrk="1" hangingPunct="1"/>
            <a:r>
              <a:rPr lang="en-US" altLang="en-US" sz="3600" b="1" dirty="0"/>
              <a:t>Management Rights</a:t>
            </a:r>
          </a:p>
        </p:txBody>
      </p:sp>
      <p:sp>
        <p:nvSpPr>
          <p:cNvPr id="37891" name="Content Placeholder 2">
            <a:extLst>
              <a:ext uri="{FF2B5EF4-FFF2-40B4-BE49-F238E27FC236}">
                <a16:creationId xmlns:a16="http://schemas.microsoft.com/office/drawing/2014/main" id="{6CF18CEC-F8A1-4601-9E3C-3AB8536182F2}"/>
              </a:ext>
            </a:extLst>
          </p:cNvPr>
          <p:cNvSpPr>
            <a:spLocks noGrp="1" noChangeArrowheads="1"/>
          </p:cNvSpPr>
          <p:nvPr>
            <p:ph idx="1"/>
          </p:nvPr>
        </p:nvSpPr>
        <p:spPr/>
        <p:txBody>
          <a:bodyPr/>
          <a:lstStyle/>
          <a:p>
            <a:pPr eaLnBrk="1" hangingPunct="1">
              <a:spcBef>
                <a:spcPts val="600"/>
              </a:spcBef>
            </a:pPr>
            <a:r>
              <a:rPr lang="en-US" altLang="en-US" sz="2200" dirty="0"/>
              <a:t>Clear and unmistakable waiver standard likely to be reinstated – lesser reliance on management rights clauses.</a:t>
            </a:r>
          </a:p>
          <a:p>
            <a:pPr eaLnBrk="1" hangingPunct="1">
              <a:spcBef>
                <a:spcPts val="600"/>
              </a:spcBef>
            </a:pPr>
            <a:r>
              <a:rPr lang="en-US" altLang="en-US" sz="2200" dirty="0"/>
              <a:t>Important to try and make management rights clauses specific to withstand challenge by Unions filing unilateral change unfair labor practice charges.</a:t>
            </a:r>
          </a:p>
          <a:p>
            <a:pPr eaLnBrk="1" hangingPunct="1">
              <a:spcBef>
                <a:spcPts val="600"/>
              </a:spcBef>
            </a:pPr>
            <a:r>
              <a:rPr lang="en-US" altLang="en-US" sz="2200" dirty="0"/>
              <a:t>Consider language providing the Union notice of any changes and stating that the Union shall only have right to bargain about any effects of decision that related to wages, hours, terms and conditions of employment.</a:t>
            </a:r>
          </a:p>
        </p:txBody>
      </p:sp>
      <p:sp>
        <p:nvSpPr>
          <p:cNvPr id="2" name="Slide Number Placeholder 1">
            <a:extLst>
              <a:ext uri="{FF2B5EF4-FFF2-40B4-BE49-F238E27FC236}">
                <a16:creationId xmlns:a16="http://schemas.microsoft.com/office/drawing/2014/main" id="{D8C4B409-DA95-490A-A120-1D956E91C519}"/>
              </a:ext>
            </a:extLst>
          </p:cNvPr>
          <p:cNvSpPr>
            <a:spLocks noGrp="1"/>
          </p:cNvSpPr>
          <p:nvPr>
            <p:ph type="sldNum" sz="quarter" idx="12"/>
          </p:nvPr>
        </p:nvSpPr>
        <p:spPr/>
        <p:txBody>
          <a:bodyPr/>
          <a:lstStyle/>
          <a:p>
            <a:fld id="{2A2A6181-BD9D-4EEB-AAD6-40B54AE96A71}" type="slidenum">
              <a:rPr lang="en-US" smtClean="0"/>
              <a:t>52</a:t>
            </a:fld>
            <a:endParaRPr lang="en-US" dirty="0"/>
          </a:p>
        </p:txBody>
      </p:sp>
    </p:spTree>
    <p:extLst>
      <p:ext uri="{BB962C8B-B14F-4D97-AF65-F5344CB8AC3E}">
        <p14:creationId xmlns:p14="http://schemas.microsoft.com/office/powerpoint/2010/main" val="439533794"/>
      </p:ext>
    </p:extLst>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73A0B380-A6A0-49A4-834A-644F7A029A7B}"/>
              </a:ext>
            </a:extLst>
          </p:cNvPr>
          <p:cNvSpPr>
            <a:spLocks noGrp="1" noChangeArrowheads="1"/>
          </p:cNvSpPr>
          <p:nvPr>
            <p:ph type="title"/>
          </p:nvPr>
        </p:nvSpPr>
        <p:spPr>
          <a:xfrm>
            <a:off x="628651" y="907215"/>
            <a:ext cx="7886700" cy="756332"/>
          </a:xfrm>
        </p:spPr>
        <p:txBody>
          <a:bodyPr/>
          <a:lstStyle/>
          <a:p>
            <a:pPr eaLnBrk="1" hangingPunct="1"/>
            <a:r>
              <a:rPr lang="en-US" altLang="en-US" sz="3600" b="1" dirty="0"/>
              <a:t>Email Systems</a:t>
            </a:r>
          </a:p>
        </p:txBody>
      </p:sp>
      <p:sp>
        <p:nvSpPr>
          <p:cNvPr id="3" name="Content Placeholder 2">
            <a:extLst>
              <a:ext uri="{FF2B5EF4-FFF2-40B4-BE49-F238E27FC236}">
                <a16:creationId xmlns:a16="http://schemas.microsoft.com/office/drawing/2014/main" id="{D4BCB7B3-1A6B-40EF-B412-1D0E4850685A}"/>
              </a:ext>
            </a:extLst>
          </p:cNvPr>
          <p:cNvSpPr>
            <a:spLocks noGrp="1"/>
          </p:cNvSpPr>
          <p:nvPr>
            <p:ph idx="1"/>
          </p:nvPr>
        </p:nvSpPr>
        <p:spPr>
          <a:xfrm>
            <a:off x="628815" y="1806766"/>
            <a:ext cx="7886372" cy="4320659"/>
          </a:xfrm>
        </p:spPr>
        <p:txBody>
          <a:bodyPr/>
          <a:lstStyle/>
          <a:p>
            <a:pPr eaLnBrk="1" hangingPunct="1">
              <a:spcBef>
                <a:spcPts val="600"/>
              </a:spcBef>
              <a:defRPr/>
            </a:pPr>
            <a:r>
              <a:rPr lang="en-US" sz="2200" dirty="0"/>
              <a:t>In Purple Communications, 361 NLRB 1050 (2014), Obama-era Board ruled for the first time that employees had the statutory right to use employer-owned equipment, such as email and IT systems, for union organizing and other protected concerted activities relating to wages, hours and other terms and conditions of employment.</a:t>
            </a:r>
          </a:p>
          <a:p>
            <a:pPr eaLnBrk="1" hangingPunct="1">
              <a:spcBef>
                <a:spcPts val="600"/>
              </a:spcBef>
              <a:defRPr/>
            </a:pPr>
            <a:r>
              <a:rPr lang="en-US" sz="2200" dirty="0"/>
              <a:t>Board held that if employer provided employee with access to its email system, it could not prohibit the employees from using the system for Section 7-protected communications on nonworking time, absent a showing of employer special circumstance, which would be “rare” – and in the years since, the Board never found such circumstances.</a:t>
            </a:r>
          </a:p>
        </p:txBody>
      </p:sp>
      <p:sp>
        <p:nvSpPr>
          <p:cNvPr id="2" name="Slide Number Placeholder 1">
            <a:extLst>
              <a:ext uri="{FF2B5EF4-FFF2-40B4-BE49-F238E27FC236}">
                <a16:creationId xmlns:a16="http://schemas.microsoft.com/office/drawing/2014/main" id="{16DF57A5-B03B-42F4-925B-C079D5A89794}"/>
              </a:ext>
            </a:extLst>
          </p:cNvPr>
          <p:cNvSpPr>
            <a:spLocks noGrp="1"/>
          </p:cNvSpPr>
          <p:nvPr>
            <p:ph type="sldNum" sz="quarter" idx="12"/>
          </p:nvPr>
        </p:nvSpPr>
        <p:spPr/>
        <p:txBody>
          <a:bodyPr/>
          <a:lstStyle/>
          <a:p>
            <a:fld id="{2A2A6181-BD9D-4EEB-AAD6-40B54AE96A71}" type="slidenum">
              <a:rPr lang="en-US" smtClean="0"/>
              <a:t>53</a:t>
            </a:fld>
            <a:endParaRPr lang="en-US" dirty="0"/>
          </a:p>
        </p:txBody>
      </p:sp>
    </p:spTree>
    <p:extLst>
      <p:ext uri="{BB962C8B-B14F-4D97-AF65-F5344CB8AC3E}">
        <p14:creationId xmlns:p14="http://schemas.microsoft.com/office/powerpoint/2010/main" val="1744211954"/>
      </p:ext>
    </p:extLst>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55DA3077-E98B-45ED-BE3B-6A014E75D3FA}"/>
              </a:ext>
            </a:extLst>
          </p:cNvPr>
          <p:cNvSpPr>
            <a:spLocks noGrp="1" noChangeArrowheads="1"/>
          </p:cNvSpPr>
          <p:nvPr>
            <p:ph type="title"/>
          </p:nvPr>
        </p:nvSpPr>
        <p:spPr/>
        <p:txBody>
          <a:bodyPr/>
          <a:lstStyle/>
          <a:p>
            <a:pPr eaLnBrk="1" hangingPunct="1"/>
            <a:r>
              <a:rPr lang="en-US" altLang="en-US" sz="3600" b="1" dirty="0"/>
              <a:t>Email Systems </a:t>
            </a:r>
            <a:r>
              <a:rPr lang="en-US" altLang="en-US" sz="2800" i="1" dirty="0"/>
              <a:t>cont.</a:t>
            </a:r>
            <a:endParaRPr lang="en-US" altLang="en-US" sz="3600" b="1" dirty="0"/>
          </a:p>
        </p:txBody>
      </p:sp>
      <p:sp>
        <p:nvSpPr>
          <p:cNvPr id="39939" name="Content Placeholder 2">
            <a:extLst>
              <a:ext uri="{FF2B5EF4-FFF2-40B4-BE49-F238E27FC236}">
                <a16:creationId xmlns:a16="http://schemas.microsoft.com/office/drawing/2014/main" id="{E95D0CD7-B07A-4AF4-A3D0-116EC6554E1A}"/>
              </a:ext>
            </a:extLst>
          </p:cNvPr>
          <p:cNvSpPr>
            <a:spLocks noGrp="1" noChangeArrowheads="1"/>
          </p:cNvSpPr>
          <p:nvPr>
            <p:ph idx="1"/>
          </p:nvPr>
        </p:nvSpPr>
        <p:spPr/>
        <p:txBody>
          <a:bodyPr/>
          <a:lstStyle/>
          <a:p>
            <a:pPr eaLnBrk="1" hangingPunct="1"/>
            <a:r>
              <a:rPr lang="en-US" altLang="en-US" sz="2200" dirty="0"/>
              <a:t>In effect, </a:t>
            </a:r>
            <a:r>
              <a:rPr lang="en-US" altLang="en-US" sz="2200" i="1" dirty="0"/>
              <a:t>Purple Communications</a:t>
            </a:r>
            <a:r>
              <a:rPr lang="en-US" altLang="en-US" sz="2200" dirty="0"/>
              <a:t> meant that employers could not restrict employees from using email systems during nonworking time to solicit and engage in union organizing. Doing so would constitute an unfair labor practice. </a:t>
            </a:r>
          </a:p>
          <a:p>
            <a:pPr eaLnBrk="1" hangingPunct="1"/>
            <a:r>
              <a:rPr lang="en-US" altLang="en-US" sz="2200" dirty="0"/>
              <a:t>Moreover, disparate treatment/enforcement problems. If prohibition against union organizing during </a:t>
            </a:r>
            <a:r>
              <a:rPr lang="en-US" altLang="en-US" sz="2200" b="1" u="sng" dirty="0"/>
              <a:t>working time</a:t>
            </a:r>
            <a:r>
              <a:rPr lang="en-US" altLang="en-US" sz="2200" b="1" dirty="0"/>
              <a:t> </a:t>
            </a:r>
            <a:r>
              <a:rPr lang="en-US" altLang="en-US" sz="2200" dirty="0"/>
              <a:t>only enforced against union organizing, but not charitable soliciting and other non-work related matters – possibility of disparate enforcement charge even if facially valid rule.</a:t>
            </a:r>
          </a:p>
        </p:txBody>
      </p:sp>
      <p:sp>
        <p:nvSpPr>
          <p:cNvPr id="2" name="Slide Number Placeholder 1">
            <a:extLst>
              <a:ext uri="{FF2B5EF4-FFF2-40B4-BE49-F238E27FC236}">
                <a16:creationId xmlns:a16="http://schemas.microsoft.com/office/drawing/2014/main" id="{ADC11420-00B1-43D2-BF01-21DD765B60F5}"/>
              </a:ext>
            </a:extLst>
          </p:cNvPr>
          <p:cNvSpPr>
            <a:spLocks noGrp="1"/>
          </p:cNvSpPr>
          <p:nvPr>
            <p:ph type="sldNum" sz="quarter" idx="12"/>
          </p:nvPr>
        </p:nvSpPr>
        <p:spPr/>
        <p:txBody>
          <a:bodyPr/>
          <a:lstStyle/>
          <a:p>
            <a:fld id="{2A2A6181-BD9D-4EEB-AAD6-40B54AE96A71}" type="slidenum">
              <a:rPr lang="en-US" smtClean="0"/>
              <a:t>54</a:t>
            </a:fld>
            <a:endParaRPr lang="en-US" dirty="0"/>
          </a:p>
        </p:txBody>
      </p:sp>
    </p:spTree>
    <p:extLst>
      <p:ext uri="{BB962C8B-B14F-4D97-AF65-F5344CB8AC3E}">
        <p14:creationId xmlns:p14="http://schemas.microsoft.com/office/powerpoint/2010/main" val="3811625569"/>
      </p:ext>
    </p:extLst>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651F6CBF-8388-4C3D-88E6-ECC2BD867574}"/>
              </a:ext>
            </a:extLst>
          </p:cNvPr>
          <p:cNvSpPr>
            <a:spLocks noGrp="1" noChangeArrowheads="1"/>
          </p:cNvSpPr>
          <p:nvPr>
            <p:ph type="title"/>
          </p:nvPr>
        </p:nvSpPr>
        <p:spPr/>
        <p:txBody>
          <a:bodyPr/>
          <a:lstStyle/>
          <a:p>
            <a:pPr eaLnBrk="1" hangingPunct="1"/>
            <a:r>
              <a:rPr lang="en-US" altLang="en-US" sz="3600" b="1" dirty="0"/>
              <a:t>Email Systems </a:t>
            </a:r>
            <a:r>
              <a:rPr lang="en-US" altLang="en-US" sz="2800" i="1" dirty="0"/>
              <a:t>cont.</a:t>
            </a:r>
            <a:endParaRPr lang="en-US" altLang="en-US" sz="3600" b="1" dirty="0"/>
          </a:p>
        </p:txBody>
      </p:sp>
      <p:sp>
        <p:nvSpPr>
          <p:cNvPr id="40963" name="Content Placeholder 2">
            <a:extLst>
              <a:ext uri="{FF2B5EF4-FFF2-40B4-BE49-F238E27FC236}">
                <a16:creationId xmlns:a16="http://schemas.microsoft.com/office/drawing/2014/main" id="{394CDDAE-B45F-4F78-A92E-F078C0202273}"/>
              </a:ext>
            </a:extLst>
          </p:cNvPr>
          <p:cNvSpPr>
            <a:spLocks noGrp="1" noChangeArrowheads="1"/>
          </p:cNvSpPr>
          <p:nvPr>
            <p:ph idx="1"/>
          </p:nvPr>
        </p:nvSpPr>
        <p:spPr>
          <a:xfrm>
            <a:off x="228600" y="1970204"/>
            <a:ext cx="8763000" cy="3897195"/>
          </a:xfrm>
        </p:spPr>
        <p:txBody>
          <a:bodyPr/>
          <a:lstStyle/>
          <a:p>
            <a:pPr eaLnBrk="1" hangingPunct="1"/>
            <a:r>
              <a:rPr lang="en-US" altLang="en-US" sz="2400" dirty="0"/>
              <a:t>Under </a:t>
            </a:r>
            <a:r>
              <a:rPr lang="en-US" altLang="en-US" sz="2400" i="1" dirty="0"/>
              <a:t>Purple Communications </a:t>
            </a:r>
            <a:r>
              <a:rPr lang="en-US" altLang="en-US" sz="2400" dirty="0"/>
              <a:t>– a policy that broadly prohibited use of employer email and IT systems for non-business use, even if it does not refer to the Union, is unlawfully overbroad, unless limited to non-working time; (Required handbook/Policy adjustment)</a:t>
            </a:r>
          </a:p>
          <a:p>
            <a:pPr eaLnBrk="1" hangingPunct="1"/>
            <a:r>
              <a:rPr lang="en-US" altLang="en-US" sz="2400" dirty="0"/>
              <a:t>Infringes on employee statutory right to use email and IT on non-working time for organizing;</a:t>
            </a:r>
          </a:p>
          <a:p>
            <a:pPr eaLnBrk="1" hangingPunct="1"/>
            <a:r>
              <a:rPr lang="en-US" altLang="en-US" sz="2400" dirty="0"/>
              <a:t>Very difficult to control electronic workplace. </a:t>
            </a:r>
          </a:p>
        </p:txBody>
      </p:sp>
      <p:sp>
        <p:nvSpPr>
          <p:cNvPr id="2" name="Slide Number Placeholder 1">
            <a:extLst>
              <a:ext uri="{FF2B5EF4-FFF2-40B4-BE49-F238E27FC236}">
                <a16:creationId xmlns:a16="http://schemas.microsoft.com/office/drawing/2014/main" id="{6B7BB850-59E4-44C5-90A5-CE2D62A770BF}"/>
              </a:ext>
            </a:extLst>
          </p:cNvPr>
          <p:cNvSpPr>
            <a:spLocks noGrp="1"/>
          </p:cNvSpPr>
          <p:nvPr>
            <p:ph type="sldNum" sz="quarter" idx="12"/>
          </p:nvPr>
        </p:nvSpPr>
        <p:spPr/>
        <p:txBody>
          <a:bodyPr/>
          <a:lstStyle/>
          <a:p>
            <a:fld id="{2A2A6181-BD9D-4EEB-AAD6-40B54AE96A71}" type="slidenum">
              <a:rPr lang="en-US" smtClean="0"/>
              <a:t>55</a:t>
            </a:fld>
            <a:endParaRPr lang="en-US" dirty="0"/>
          </a:p>
        </p:txBody>
      </p:sp>
    </p:spTree>
    <p:extLst>
      <p:ext uri="{BB962C8B-B14F-4D97-AF65-F5344CB8AC3E}">
        <p14:creationId xmlns:p14="http://schemas.microsoft.com/office/powerpoint/2010/main" val="1893085913"/>
      </p:ext>
    </p:extLst>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443E9CDD-9E21-43EA-87CB-5C6954147C60}"/>
              </a:ext>
            </a:extLst>
          </p:cNvPr>
          <p:cNvSpPr>
            <a:spLocks noGrp="1" noChangeArrowheads="1"/>
          </p:cNvSpPr>
          <p:nvPr>
            <p:ph type="title"/>
          </p:nvPr>
        </p:nvSpPr>
        <p:spPr/>
        <p:txBody>
          <a:bodyPr/>
          <a:lstStyle/>
          <a:p>
            <a:pPr eaLnBrk="1" hangingPunct="1"/>
            <a:r>
              <a:rPr lang="en-US" altLang="en-US" sz="3600" b="1" dirty="0"/>
              <a:t>Email Systems </a:t>
            </a:r>
            <a:r>
              <a:rPr lang="en-US" altLang="en-US" sz="2800" i="1" dirty="0"/>
              <a:t>cont.</a:t>
            </a:r>
            <a:endParaRPr lang="en-US" altLang="en-US" sz="3600" b="1" dirty="0"/>
          </a:p>
        </p:txBody>
      </p:sp>
      <p:sp>
        <p:nvSpPr>
          <p:cNvPr id="43011" name="Content Placeholder 2">
            <a:extLst>
              <a:ext uri="{FF2B5EF4-FFF2-40B4-BE49-F238E27FC236}">
                <a16:creationId xmlns:a16="http://schemas.microsoft.com/office/drawing/2014/main" id="{C94B72D2-4080-46B3-874B-52FD3C2C2C07}"/>
              </a:ext>
            </a:extLst>
          </p:cNvPr>
          <p:cNvSpPr>
            <a:spLocks noGrp="1" noChangeArrowheads="1"/>
          </p:cNvSpPr>
          <p:nvPr>
            <p:ph idx="1"/>
          </p:nvPr>
        </p:nvSpPr>
        <p:spPr>
          <a:xfrm>
            <a:off x="228600" y="2115238"/>
            <a:ext cx="8763000" cy="3447361"/>
          </a:xfrm>
        </p:spPr>
        <p:txBody>
          <a:bodyPr/>
          <a:lstStyle/>
          <a:p>
            <a:pPr eaLnBrk="1" hangingPunct="1"/>
            <a:r>
              <a:rPr lang="en-US" altLang="en-US" sz="2800" dirty="0"/>
              <a:t>Employers should evaluate and update email and IT usage policies on allowing employees the right to engage in union and other protected activity during non-working time. </a:t>
            </a:r>
          </a:p>
          <a:p>
            <a:pPr eaLnBrk="1" hangingPunct="1"/>
            <a:endParaRPr lang="en-US" altLang="en-US" sz="2400" dirty="0"/>
          </a:p>
        </p:txBody>
      </p:sp>
      <p:sp>
        <p:nvSpPr>
          <p:cNvPr id="2" name="Slide Number Placeholder 1">
            <a:extLst>
              <a:ext uri="{FF2B5EF4-FFF2-40B4-BE49-F238E27FC236}">
                <a16:creationId xmlns:a16="http://schemas.microsoft.com/office/drawing/2014/main" id="{F2284E54-CF76-4E33-8526-BB889DDAEDCE}"/>
              </a:ext>
            </a:extLst>
          </p:cNvPr>
          <p:cNvSpPr>
            <a:spLocks noGrp="1"/>
          </p:cNvSpPr>
          <p:nvPr>
            <p:ph type="sldNum" sz="quarter" idx="12"/>
          </p:nvPr>
        </p:nvSpPr>
        <p:spPr/>
        <p:txBody>
          <a:bodyPr/>
          <a:lstStyle/>
          <a:p>
            <a:fld id="{2A2A6181-BD9D-4EEB-AAD6-40B54AE96A71}" type="slidenum">
              <a:rPr lang="en-US" smtClean="0"/>
              <a:t>56</a:t>
            </a:fld>
            <a:endParaRPr lang="en-US" dirty="0"/>
          </a:p>
        </p:txBody>
      </p:sp>
    </p:spTree>
    <p:extLst>
      <p:ext uri="{BB962C8B-B14F-4D97-AF65-F5344CB8AC3E}">
        <p14:creationId xmlns:p14="http://schemas.microsoft.com/office/powerpoint/2010/main" val="3171762473"/>
      </p:ext>
    </p:extLst>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891F062D-3634-4D68-8BBB-D7A6557147F4}"/>
              </a:ext>
            </a:extLst>
          </p:cNvPr>
          <p:cNvSpPr>
            <a:spLocks noGrp="1" noChangeArrowheads="1"/>
          </p:cNvSpPr>
          <p:nvPr>
            <p:ph type="title"/>
          </p:nvPr>
        </p:nvSpPr>
        <p:spPr/>
        <p:txBody>
          <a:bodyPr/>
          <a:lstStyle/>
          <a:p>
            <a:pPr eaLnBrk="1" hangingPunct="1"/>
            <a:r>
              <a:rPr lang="en-US" altLang="en-US" sz="3600" b="1" dirty="0"/>
              <a:t>Access to Employer Property</a:t>
            </a:r>
          </a:p>
        </p:txBody>
      </p:sp>
      <p:sp>
        <p:nvSpPr>
          <p:cNvPr id="44035" name="Content Placeholder 2">
            <a:extLst>
              <a:ext uri="{FF2B5EF4-FFF2-40B4-BE49-F238E27FC236}">
                <a16:creationId xmlns:a16="http://schemas.microsoft.com/office/drawing/2014/main" id="{1EAA07CA-0066-46DD-B234-D517EC0545F7}"/>
              </a:ext>
            </a:extLst>
          </p:cNvPr>
          <p:cNvSpPr>
            <a:spLocks noGrp="1" noChangeArrowheads="1"/>
          </p:cNvSpPr>
          <p:nvPr>
            <p:ph idx="1"/>
          </p:nvPr>
        </p:nvSpPr>
        <p:spPr/>
        <p:txBody>
          <a:bodyPr/>
          <a:lstStyle/>
          <a:p>
            <a:pPr eaLnBrk="1" hangingPunct="1"/>
            <a:r>
              <a:rPr lang="en-US" altLang="en-US" sz="2300" dirty="0"/>
              <a:t>Off-duty employees of an employer generally have a right to engage in union organizing and other Section 7-activity where non-disruptive, in the outside areas of an employer’s facility, even if on the Employer’s property. </a:t>
            </a:r>
          </a:p>
          <a:p>
            <a:pPr lvl="1" eaLnBrk="1" hangingPunct="1"/>
            <a:r>
              <a:rPr lang="en-US" altLang="en-US" sz="2100" dirty="0"/>
              <a:t>Restrictions must be justified by “legitimate business reasons”</a:t>
            </a:r>
          </a:p>
          <a:p>
            <a:pPr eaLnBrk="1" hangingPunct="1"/>
            <a:r>
              <a:rPr lang="en-US" altLang="en-US" sz="2300" dirty="0"/>
              <a:t>Non-employee Union organizers do not enjoy these rights – the Employer is allowed to prohibit, in a non-discriminatory manner, non-employee access to its property</a:t>
            </a:r>
          </a:p>
          <a:p>
            <a:pPr lvl="1" eaLnBrk="1" hangingPunct="1"/>
            <a:r>
              <a:rPr lang="en-US" altLang="en-US" sz="2100" dirty="0"/>
              <a:t>Restrictions do not have to be justified by “legitimate business reasons” – they must just be non-discriminatory.</a:t>
            </a:r>
          </a:p>
        </p:txBody>
      </p:sp>
      <p:sp>
        <p:nvSpPr>
          <p:cNvPr id="2" name="Slide Number Placeholder 1">
            <a:extLst>
              <a:ext uri="{FF2B5EF4-FFF2-40B4-BE49-F238E27FC236}">
                <a16:creationId xmlns:a16="http://schemas.microsoft.com/office/drawing/2014/main" id="{5A9D7759-7D51-49C2-91C7-8FB10A3FA01E}"/>
              </a:ext>
            </a:extLst>
          </p:cNvPr>
          <p:cNvSpPr>
            <a:spLocks noGrp="1"/>
          </p:cNvSpPr>
          <p:nvPr>
            <p:ph type="sldNum" sz="quarter" idx="12"/>
          </p:nvPr>
        </p:nvSpPr>
        <p:spPr/>
        <p:txBody>
          <a:bodyPr/>
          <a:lstStyle/>
          <a:p>
            <a:fld id="{2A2A6181-BD9D-4EEB-AAD6-40B54AE96A71}" type="slidenum">
              <a:rPr lang="en-US" smtClean="0"/>
              <a:t>57</a:t>
            </a:fld>
            <a:endParaRPr lang="en-US" dirty="0"/>
          </a:p>
        </p:txBody>
      </p:sp>
    </p:spTree>
    <p:extLst>
      <p:ext uri="{BB962C8B-B14F-4D97-AF65-F5344CB8AC3E}">
        <p14:creationId xmlns:p14="http://schemas.microsoft.com/office/powerpoint/2010/main" val="4055553"/>
      </p:ext>
    </p:extLst>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5AF817DA-1DAC-4766-8681-0B976A7B7995}"/>
              </a:ext>
            </a:extLst>
          </p:cNvPr>
          <p:cNvSpPr>
            <a:spLocks noGrp="1" noChangeArrowheads="1"/>
          </p:cNvSpPr>
          <p:nvPr>
            <p:ph type="title"/>
          </p:nvPr>
        </p:nvSpPr>
        <p:spPr>
          <a:xfrm>
            <a:off x="628651" y="907215"/>
            <a:ext cx="7886700" cy="789383"/>
          </a:xfrm>
        </p:spPr>
        <p:txBody>
          <a:bodyPr/>
          <a:lstStyle/>
          <a:p>
            <a:pPr eaLnBrk="1" hangingPunct="1"/>
            <a:r>
              <a:rPr lang="en-US" altLang="en-US" sz="3600" b="1" dirty="0"/>
              <a:t>Access to Employer Property </a:t>
            </a:r>
            <a:r>
              <a:rPr lang="en-US" altLang="en-US" sz="2800" i="1" dirty="0"/>
              <a:t>cont.</a:t>
            </a:r>
            <a:endParaRPr lang="en-US" altLang="en-US" sz="3600" b="1" dirty="0"/>
          </a:p>
        </p:txBody>
      </p:sp>
      <p:sp>
        <p:nvSpPr>
          <p:cNvPr id="48131" name="Content Placeholder 2">
            <a:extLst>
              <a:ext uri="{FF2B5EF4-FFF2-40B4-BE49-F238E27FC236}">
                <a16:creationId xmlns:a16="http://schemas.microsoft.com/office/drawing/2014/main" id="{B80B1C92-5E6D-4FB6-A034-FB5C308C3AB9}"/>
              </a:ext>
            </a:extLst>
          </p:cNvPr>
          <p:cNvSpPr>
            <a:spLocks noGrp="1" noChangeArrowheads="1"/>
          </p:cNvSpPr>
          <p:nvPr>
            <p:ph idx="1"/>
          </p:nvPr>
        </p:nvSpPr>
        <p:spPr/>
        <p:txBody>
          <a:bodyPr/>
          <a:lstStyle/>
          <a:p>
            <a:pPr eaLnBrk="1" hangingPunct="1">
              <a:spcBef>
                <a:spcPts val="600"/>
              </a:spcBef>
            </a:pPr>
            <a:r>
              <a:rPr lang="en-US" altLang="en-US" dirty="0"/>
              <a:t>Non-employee Union organizers generally do not have the same right to access the employer’s property that off-duty employees do.</a:t>
            </a:r>
          </a:p>
          <a:p>
            <a:pPr eaLnBrk="1" hangingPunct="1">
              <a:spcBef>
                <a:spcPts val="600"/>
              </a:spcBef>
            </a:pPr>
            <a:r>
              <a:rPr lang="en-US" altLang="en-US" dirty="0"/>
              <a:t>However, employer cannot discriminate in the application of rules prohibiting union organizers to access the property – for example, it would be unlawful discrimination to have a rule that prohibited Union organizers only.</a:t>
            </a:r>
          </a:p>
          <a:p>
            <a:pPr eaLnBrk="1" hangingPunct="1">
              <a:spcBef>
                <a:spcPts val="600"/>
              </a:spcBef>
            </a:pPr>
            <a:r>
              <a:rPr lang="en-US" altLang="en-US" dirty="0"/>
              <a:t>Difficulty comes with application of this standard – what does it mean to discriminate along union and section 7 lines? </a:t>
            </a:r>
          </a:p>
        </p:txBody>
      </p:sp>
      <p:sp>
        <p:nvSpPr>
          <p:cNvPr id="2" name="Slide Number Placeholder 1">
            <a:extLst>
              <a:ext uri="{FF2B5EF4-FFF2-40B4-BE49-F238E27FC236}">
                <a16:creationId xmlns:a16="http://schemas.microsoft.com/office/drawing/2014/main" id="{A212F7D2-781C-4C64-ABED-C2C146245BDB}"/>
              </a:ext>
            </a:extLst>
          </p:cNvPr>
          <p:cNvSpPr>
            <a:spLocks noGrp="1"/>
          </p:cNvSpPr>
          <p:nvPr>
            <p:ph type="sldNum" sz="quarter" idx="12"/>
          </p:nvPr>
        </p:nvSpPr>
        <p:spPr/>
        <p:txBody>
          <a:bodyPr/>
          <a:lstStyle/>
          <a:p>
            <a:fld id="{2A2A6181-BD9D-4EEB-AAD6-40B54AE96A71}" type="slidenum">
              <a:rPr lang="en-US" smtClean="0"/>
              <a:t>58</a:t>
            </a:fld>
            <a:endParaRPr lang="en-US" dirty="0"/>
          </a:p>
        </p:txBody>
      </p:sp>
    </p:spTree>
    <p:extLst>
      <p:ext uri="{BB962C8B-B14F-4D97-AF65-F5344CB8AC3E}">
        <p14:creationId xmlns:p14="http://schemas.microsoft.com/office/powerpoint/2010/main" val="1628441107"/>
      </p:ext>
    </p:extLst>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6DE74793-FB13-4B06-9A8E-E182443DD7D8}"/>
              </a:ext>
            </a:extLst>
          </p:cNvPr>
          <p:cNvSpPr>
            <a:spLocks noGrp="1" noChangeArrowheads="1"/>
          </p:cNvSpPr>
          <p:nvPr>
            <p:ph type="title"/>
          </p:nvPr>
        </p:nvSpPr>
        <p:spPr/>
        <p:txBody>
          <a:bodyPr/>
          <a:lstStyle/>
          <a:p>
            <a:pPr eaLnBrk="1" hangingPunct="1"/>
            <a:r>
              <a:rPr lang="en-US" altLang="en-US" sz="3600" b="1" dirty="0"/>
              <a:t>Access to Employer Property </a:t>
            </a:r>
            <a:r>
              <a:rPr lang="en-US" altLang="en-US" sz="2800" i="1" dirty="0"/>
              <a:t>cont.</a:t>
            </a:r>
            <a:endParaRPr lang="en-US" altLang="en-US" sz="3600" b="1" dirty="0"/>
          </a:p>
        </p:txBody>
      </p:sp>
      <p:sp>
        <p:nvSpPr>
          <p:cNvPr id="49155" name="Content Placeholder 2">
            <a:extLst>
              <a:ext uri="{FF2B5EF4-FFF2-40B4-BE49-F238E27FC236}">
                <a16:creationId xmlns:a16="http://schemas.microsoft.com/office/drawing/2014/main" id="{E9A854B3-0C39-4CE6-AD4E-B8F0AD61ED1F}"/>
              </a:ext>
            </a:extLst>
          </p:cNvPr>
          <p:cNvSpPr>
            <a:spLocks noGrp="1" noChangeArrowheads="1"/>
          </p:cNvSpPr>
          <p:nvPr>
            <p:ph idx="1"/>
          </p:nvPr>
        </p:nvSpPr>
        <p:spPr/>
        <p:txBody>
          <a:bodyPr/>
          <a:lstStyle/>
          <a:p>
            <a:pPr eaLnBrk="1" hangingPunct="1"/>
            <a:r>
              <a:rPr lang="en-US" altLang="en-US" sz="2400" dirty="0"/>
              <a:t>If employer let charitable organizations solicit outside business, employer could not then prohibit non-employee union organizers from engaging in organizing activity outside the facility. Considered discrimination.</a:t>
            </a:r>
          </a:p>
        </p:txBody>
      </p:sp>
      <p:sp>
        <p:nvSpPr>
          <p:cNvPr id="2" name="Slide Number Placeholder 1">
            <a:extLst>
              <a:ext uri="{FF2B5EF4-FFF2-40B4-BE49-F238E27FC236}">
                <a16:creationId xmlns:a16="http://schemas.microsoft.com/office/drawing/2014/main" id="{AC390639-3253-4414-9DB9-BCB012E63789}"/>
              </a:ext>
            </a:extLst>
          </p:cNvPr>
          <p:cNvSpPr>
            <a:spLocks noGrp="1"/>
          </p:cNvSpPr>
          <p:nvPr>
            <p:ph type="sldNum" sz="quarter" idx="12"/>
          </p:nvPr>
        </p:nvSpPr>
        <p:spPr/>
        <p:txBody>
          <a:bodyPr/>
          <a:lstStyle/>
          <a:p>
            <a:fld id="{2A2A6181-BD9D-4EEB-AAD6-40B54AE96A71}" type="slidenum">
              <a:rPr lang="en-US" smtClean="0"/>
              <a:t>59</a:t>
            </a:fld>
            <a:endParaRPr lang="en-US" dirty="0"/>
          </a:p>
        </p:txBody>
      </p:sp>
    </p:spTree>
    <p:extLst>
      <p:ext uri="{BB962C8B-B14F-4D97-AF65-F5344CB8AC3E}">
        <p14:creationId xmlns:p14="http://schemas.microsoft.com/office/powerpoint/2010/main" val="81895640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2D52E-CDB5-46C4-AD47-9302AA6EEDC9}"/>
              </a:ext>
            </a:extLst>
          </p:cNvPr>
          <p:cNvSpPr>
            <a:spLocks noGrp="1"/>
          </p:cNvSpPr>
          <p:nvPr>
            <p:ph type="title"/>
          </p:nvPr>
        </p:nvSpPr>
        <p:spPr>
          <a:xfrm>
            <a:off x="304800" y="882805"/>
            <a:ext cx="8686800" cy="762000"/>
          </a:xfrm>
        </p:spPr>
        <p:txBody>
          <a:bodyPr/>
          <a:lstStyle/>
          <a:p>
            <a:r>
              <a:rPr lang="en-US" sz="3600" b="1" dirty="0"/>
              <a:t>What is a Diverse Workforce?</a:t>
            </a:r>
          </a:p>
        </p:txBody>
      </p:sp>
      <p:sp>
        <p:nvSpPr>
          <p:cNvPr id="3" name="Content Placeholder 2">
            <a:extLst>
              <a:ext uri="{FF2B5EF4-FFF2-40B4-BE49-F238E27FC236}">
                <a16:creationId xmlns:a16="http://schemas.microsoft.com/office/drawing/2014/main" id="{0467A3F8-D04D-498C-B479-6DFDF03728F3}"/>
              </a:ext>
            </a:extLst>
          </p:cNvPr>
          <p:cNvSpPr>
            <a:spLocks noGrp="1"/>
          </p:cNvSpPr>
          <p:nvPr>
            <p:ph idx="1"/>
          </p:nvPr>
        </p:nvSpPr>
        <p:spPr/>
        <p:txBody>
          <a:bodyPr/>
          <a:lstStyle/>
          <a:p>
            <a:pPr>
              <a:spcBef>
                <a:spcPts val="600"/>
              </a:spcBef>
            </a:pPr>
            <a:r>
              <a:rPr lang="en-US" sz="2600" dirty="0"/>
              <a:t>Similarities and differences among individuals, accounting for all aspects of personality and individual experience</a:t>
            </a:r>
          </a:p>
          <a:p>
            <a:pPr>
              <a:spcBef>
                <a:spcPts val="600"/>
              </a:spcBef>
            </a:pPr>
            <a:r>
              <a:rPr lang="en-US" sz="2600" dirty="0"/>
              <a:t>“The presence of difference” – collaborative difference</a:t>
            </a:r>
          </a:p>
          <a:p>
            <a:pPr marL="800100" lvl="1" indent="-338138">
              <a:spcBef>
                <a:spcPts val="600"/>
              </a:spcBef>
              <a:buFont typeface="Wingdings" panose="05000000000000000000" pitchFamily="2" charset="2"/>
              <a:buChar char="§"/>
            </a:pPr>
            <a:r>
              <a:rPr lang="en-US" sz="2600" dirty="0"/>
              <a:t>Opinions</a:t>
            </a:r>
          </a:p>
          <a:p>
            <a:pPr marL="800100" lvl="1" indent="-338138">
              <a:spcBef>
                <a:spcPts val="0"/>
              </a:spcBef>
              <a:buFont typeface="Wingdings" panose="05000000000000000000" pitchFamily="2" charset="2"/>
              <a:buChar char="§"/>
            </a:pPr>
            <a:r>
              <a:rPr lang="en-US" sz="2600" dirty="0"/>
              <a:t>Experiences</a:t>
            </a:r>
          </a:p>
          <a:p>
            <a:pPr marL="800100" lvl="1" indent="-338138">
              <a:spcBef>
                <a:spcPts val="0"/>
              </a:spcBef>
              <a:buFont typeface="Wingdings" panose="05000000000000000000" pitchFamily="2" charset="2"/>
              <a:buChar char="§"/>
            </a:pPr>
            <a:r>
              <a:rPr lang="en-US" sz="2600" dirty="0"/>
              <a:t>Identities</a:t>
            </a:r>
          </a:p>
          <a:p>
            <a:pPr marL="398463" lvl="1" indent="-342900">
              <a:spcBef>
                <a:spcPts val="600"/>
              </a:spcBef>
              <a:buFont typeface="Arial" panose="020B0604020202020204" pitchFamily="34" charset="0"/>
              <a:buChar char="•"/>
            </a:pPr>
            <a:r>
              <a:rPr lang="en-US" dirty="0"/>
              <a:t>NOT a code word</a:t>
            </a:r>
          </a:p>
          <a:p>
            <a:pPr marL="55563" lvl="1">
              <a:spcBef>
                <a:spcPts val="0"/>
              </a:spcBef>
            </a:pPr>
            <a:r>
              <a:rPr lang="en-US" dirty="0"/>
              <a:t>for preference</a:t>
            </a:r>
          </a:p>
        </p:txBody>
      </p:sp>
      <p:pic>
        <p:nvPicPr>
          <p:cNvPr id="7" name="Picture 6"/>
          <p:cNvPicPr>
            <a:picLocks noChangeAspect="1"/>
          </p:cNvPicPr>
          <p:nvPr/>
        </p:nvPicPr>
        <p:blipFill>
          <a:blip r:embed="rId2"/>
          <a:srcRect t="39165"/>
          <a:stretch>
            <a:fillRect/>
          </a:stretch>
        </p:blipFill>
        <p:spPr>
          <a:xfrm>
            <a:off x="3425587" y="4276495"/>
            <a:ext cx="5500049" cy="1735346"/>
          </a:xfrm>
          <a:prstGeom prst="rect">
            <a:avLst/>
          </a:prstGeom>
        </p:spPr>
      </p:pic>
      <p:sp>
        <p:nvSpPr>
          <p:cNvPr id="5" name="Slide Number Placeholder 4">
            <a:extLst>
              <a:ext uri="{FF2B5EF4-FFF2-40B4-BE49-F238E27FC236}">
                <a16:creationId xmlns:a16="http://schemas.microsoft.com/office/drawing/2014/main" id="{2B9CD0CA-8324-4801-8ACB-3214D5B688F7}"/>
              </a:ext>
            </a:extLst>
          </p:cNvPr>
          <p:cNvSpPr>
            <a:spLocks noGrp="1"/>
          </p:cNvSpPr>
          <p:nvPr>
            <p:ph type="sldNum" sz="quarter" idx="12"/>
          </p:nvPr>
        </p:nvSpPr>
        <p:spPr/>
        <p:txBody>
          <a:bodyPr/>
          <a:lstStyle/>
          <a:p>
            <a:fld id="{2A2A6181-BD9D-4EEB-AAD6-40B54AE96A71}" type="slidenum">
              <a:rPr lang="en-US" smtClean="0"/>
              <a:t>6</a:t>
            </a:fld>
            <a:endParaRPr lang="en-US" dirty="0"/>
          </a:p>
        </p:txBody>
      </p:sp>
    </p:spTree>
    <p:extLst>
      <p:ext uri="{BB962C8B-B14F-4D97-AF65-F5344CB8AC3E}">
        <p14:creationId xmlns:p14="http://schemas.microsoft.com/office/powerpoint/2010/main" val="36326476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9E8EDA39-2FCA-4120-A20D-D9B91FBA450E}"/>
              </a:ext>
            </a:extLst>
          </p:cNvPr>
          <p:cNvSpPr>
            <a:spLocks noGrp="1" noChangeArrowheads="1"/>
          </p:cNvSpPr>
          <p:nvPr>
            <p:ph type="title"/>
          </p:nvPr>
        </p:nvSpPr>
        <p:spPr>
          <a:xfrm>
            <a:off x="628651" y="907215"/>
            <a:ext cx="7886700" cy="767349"/>
          </a:xfrm>
        </p:spPr>
        <p:txBody>
          <a:bodyPr/>
          <a:lstStyle/>
          <a:p>
            <a:pPr eaLnBrk="1" hangingPunct="1"/>
            <a:r>
              <a:rPr lang="en-US" altLang="en-US" sz="3600" b="1" dirty="0"/>
              <a:t>Access to Employer Property </a:t>
            </a:r>
            <a:r>
              <a:rPr lang="en-US" altLang="en-US" sz="2800" i="1" dirty="0"/>
              <a:t>cont.</a:t>
            </a:r>
            <a:r>
              <a:rPr lang="en-US" altLang="en-US" sz="3600" b="1" dirty="0"/>
              <a:t> </a:t>
            </a:r>
          </a:p>
        </p:txBody>
      </p:sp>
      <p:sp>
        <p:nvSpPr>
          <p:cNvPr id="51203" name="Content Placeholder 2">
            <a:extLst>
              <a:ext uri="{FF2B5EF4-FFF2-40B4-BE49-F238E27FC236}">
                <a16:creationId xmlns:a16="http://schemas.microsoft.com/office/drawing/2014/main" id="{3E71F72D-3E44-4F93-8F69-D7215DF4BAB2}"/>
              </a:ext>
            </a:extLst>
          </p:cNvPr>
          <p:cNvSpPr>
            <a:spLocks noGrp="1" noChangeArrowheads="1"/>
          </p:cNvSpPr>
          <p:nvPr>
            <p:ph idx="1"/>
          </p:nvPr>
        </p:nvSpPr>
        <p:spPr/>
        <p:txBody>
          <a:bodyPr/>
          <a:lstStyle/>
          <a:p>
            <a:pPr eaLnBrk="1" hangingPunct="1">
              <a:spcBef>
                <a:spcPts val="1800"/>
              </a:spcBef>
            </a:pPr>
            <a:r>
              <a:rPr lang="en-US" altLang="en-US" sz="2800" dirty="0"/>
              <a:t>Likely that broad definition of discrimination to be reinstituted. </a:t>
            </a:r>
          </a:p>
          <a:p>
            <a:pPr eaLnBrk="1" hangingPunct="1">
              <a:spcBef>
                <a:spcPts val="1800"/>
              </a:spcBef>
            </a:pPr>
            <a:r>
              <a:rPr lang="en-US" altLang="en-US" sz="2800" dirty="0"/>
              <a:t>If facility allows charitable solicitations on premises – may have to also allow non-employee union organizer solicitation. </a:t>
            </a:r>
          </a:p>
          <a:p>
            <a:pPr eaLnBrk="1" hangingPunct="1">
              <a:spcBef>
                <a:spcPts val="1800"/>
              </a:spcBef>
            </a:pPr>
            <a:r>
              <a:rPr lang="en-US" altLang="en-US" sz="2800" dirty="0"/>
              <a:t>Need to update no-solicitation/no-distribution policies. </a:t>
            </a:r>
          </a:p>
        </p:txBody>
      </p:sp>
      <p:sp>
        <p:nvSpPr>
          <p:cNvPr id="2" name="Slide Number Placeholder 1">
            <a:extLst>
              <a:ext uri="{FF2B5EF4-FFF2-40B4-BE49-F238E27FC236}">
                <a16:creationId xmlns:a16="http://schemas.microsoft.com/office/drawing/2014/main" id="{3932F0B7-BC25-4AA5-B2B8-BC5ACD474359}"/>
              </a:ext>
            </a:extLst>
          </p:cNvPr>
          <p:cNvSpPr>
            <a:spLocks noGrp="1"/>
          </p:cNvSpPr>
          <p:nvPr>
            <p:ph type="sldNum" sz="quarter" idx="12"/>
          </p:nvPr>
        </p:nvSpPr>
        <p:spPr/>
        <p:txBody>
          <a:bodyPr/>
          <a:lstStyle/>
          <a:p>
            <a:fld id="{2A2A6181-BD9D-4EEB-AAD6-40B54AE96A71}" type="slidenum">
              <a:rPr lang="en-US" smtClean="0"/>
              <a:t>60</a:t>
            </a:fld>
            <a:endParaRPr lang="en-US" dirty="0"/>
          </a:p>
        </p:txBody>
      </p:sp>
    </p:spTree>
    <p:extLst>
      <p:ext uri="{BB962C8B-B14F-4D97-AF65-F5344CB8AC3E}">
        <p14:creationId xmlns:p14="http://schemas.microsoft.com/office/powerpoint/2010/main" val="3254213849"/>
      </p:ext>
    </p:extLst>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6C01E90E-309C-4FAF-84E4-9D7289422025}"/>
              </a:ext>
            </a:extLst>
          </p:cNvPr>
          <p:cNvSpPr>
            <a:spLocks noGrp="1" noChangeArrowheads="1"/>
          </p:cNvSpPr>
          <p:nvPr>
            <p:ph type="title"/>
          </p:nvPr>
        </p:nvSpPr>
        <p:spPr>
          <a:xfrm>
            <a:off x="628651" y="907215"/>
            <a:ext cx="7886700" cy="711063"/>
          </a:xfrm>
        </p:spPr>
        <p:txBody>
          <a:bodyPr/>
          <a:lstStyle/>
          <a:p>
            <a:pPr eaLnBrk="1" hangingPunct="1"/>
            <a:r>
              <a:rPr lang="en-US" altLang="en-US" sz="3600" b="1" dirty="0"/>
              <a:t>Employee Handbooks</a:t>
            </a:r>
          </a:p>
        </p:txBody>
      </p:sp>
      <p:sp>
        <p:nvSpPr>
          <p:cNvPr id="52227" name="Content Placeholder 2">
            <a:extLst>
              <a:ext uri="{FF2B5EF4-FFF2-40B4-BE49-F238E27FC236}">
                <a16:creationId xmlns:a16="http://schemas.microsoft.com/office/drawing/2014/main" id="{4B808C96-CDC1-4854-99EF-8C68BB14D916}"/>
              </a:ext>
            </a:extLst>
          </p:cNvPr>
          <p:cNvSpPr>
            <a:spLocks noGrp="1" noChangeArrowheads="1"/>
          </p:cNvSpPr>
          <p:nvPr>
            <p:ph idx="1"/>
          </p:nvPr>
        </p:nvSpPr>
        <p:spPr>
          <a:xfrm>
            <a:off x="228600" y="2379643"/>
            <a:ext cx="8763000" cy="3563956"/>
          </a:xfrm>
        </p:spPr>
        <p:txBody>
          <a:bodyPr/>
          <a:lstStyle/>
          <a:p>
            <a:pPr eaLnBrk="1" hangingPunct="1">
              <a:spcBef>
                <a:spcPts val="900"/>
              </a:spcBef>
            </a:pPr>
            <a:r>
              <a:rPr lang="en-US" altLang="en-US" sz="2800" dirty="0"/>
              <a:t>Board will scrutinize workplace rules to see whether an employee would “reasonably construe” the rule to prohibit Section 7 activity – case-by-case approach.</a:t>
            </a:r>
          </a:p>
          <a:p>
            <a:pPr eaLnBrk="1" hangingPunct="1">
              <a:spcBef>
                <a:spcPts val="900"/>
              </a:spcBef>
            </a:pPr>
            <a:r>
              <a:rPr lang="en-US" altLang="en-US" sz="2800" dirty="0"/>
              <a:t>Board likely to return to case-by-case approach to scrutinizing employee rules and handbooks. </a:t>
            </a:r>
          </a:p>
        </p:txBody>
      </p:sp>
      <p:sp>
        <p:nvSpPr>
          <p:cNvPr id="2" name="Slide Number Placeholder 1">
            <a:extLst>
              <a:ext uri="{FF2B5EF4-FFF2-40B4-BE49-F238E27FC236}">
                <a16:creationId xmlns:a16="http://schemas.microsoft.com/office/drawing/2014/main" id="{502B251F-9252-4E23-9078-1E057ECDFC80}"/>
              </a:ext>
            </a:extLst>
          </p:cNvPr>
          <p:cNvSpPr>
            <a:spLocks noGrp="1"/>
          </p:cNvSpPr>
          <p:nvPr>
            <p:ph type="sldNum" sz="quarter" idx="12"/>
          </p:nvPr>
        </p:nvSpPr>
        <p:spPr/>
        <p:txBody>
          <a:bodyPr/>
          <a:lstStyle/>
          <a:p>
            <a:fld id="{2A2A6181-BD9D-4EEB-AAD6-40B54AE96A71}" type="slidenum">
              <a:rPr lang="en-US" smtClean="0"/>
              <a:t>61</a:t>
            </a:fld>
            <a:endParaRPr lang="en-US" dirty="0"/>
          </a:p>
        </p:txBody>
      </p:sp>
    </p:spTree>
    <p:extLst>
      <p:ext uri="{BB962C8B-B14F-4D97-AF65-F5344CB8AC3E}">
        <p14:creationId xmlns:p14="http://schemas.microsoft.com/office/powerpoint/2010/main" val="3079465412"/>
      </p:ext>
    </p:extLst>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25299434-B5C9-493F-BC65-950087BE95C2}"/>
              </a:ext>
            </a:extLst>
          </p:cNvPr>
          <p:cNvSpPr>
            <a:spLocks noGrp="1" noChangeArrowheads="1"/>
          </p:cNvSpPr>
          <p:nvPr>
            <p:ph type="title"/>
          </p:nvPr>
        </p:nvSpPr>
        <p:spPr>
          <a:xfrm>
            <a:off x="628651" y="907215"/>
            <a:ext cx="7886700" cy="690231"/>
          </a:xfrm>
        </p:spPr>
        <p:txBody>
          <a:bodyPr/>
          <a:lstStyle/>
          <a:p>
            <a:pPr eaLnBrk="1" hangingPunct="1"/>
            <a:r>
              <a:rPr lang="en-US" altLang="en-US" sz="3600" b="1" dirty="0"/>
              <a:t>Positive Law Commitments</a:t>
            </a:r>
          </a:p>
        </p:txBody>
      </p:sp>
      <p:sp>
        <p:nvSpPr>
          <p:cNvPr id="3" name="Content Placeholder 2">
            <a:extLst>
              <a:ext uri="{FF2B5EF4-FFF2-40B4-BE49-F238E27FC236}">
                <a16:creationId xmlns:a16="http://schemas.microsoft.com/office/drawing/2014/main" id="{BEEDB8F1-2AA9-4EA0-9DCF-27B4D6172F52}"/>
              </a:ext>
            </a:extLst>
          </p:cNvPr>
          <p:cNvSpPr>
            <a:spLocks noGrp="1"/>
          </p:cNvSpPr>
          <p:nvPr>
            <p:ph idx="1"/>
          </p:nvPr>
        </p:nvSpPr>
        <p:spPr>
          <a:xfrm>
            <a:off x="228600" y="1597446"/>
            <a:ext cx="8763000" cy="4422354"/>
          </a:xfrm>
        </p:spPr>
        <p:txBody>
          <a:bodyPr/>
          <a:lstStyle/>
          <a:p>
            <a:pPr marL="457200" indent="-457200">
              <a:spcBef>
                <a:spcPts val="600"/>
              </a:spcBef>
              <a:buFontTx/>
              <a:buAutoNum type="arabicPeriod"/>
              <a:defRPr/>
            </a:pPr>
            <a:r>
              <a:rPr lang="en-US" sz="1800" dirty="0"/>
              <a:t>The Employer shall not discriminate with respect to employment by reason of race, color, religion, sex, national origin, mental or physical disability unrelated to ability to perform the essential functions of the job, age, military status or Union membership or activity.</a:t>
            </a:r>
          </a:p>
          <a:p>
            <a:pPr marL="457200" indent="-457200">
              <a:spcBef>
                <a:spcPts val="600"/>
              </a:spcBef>
              <a:buFontTx/>
              <a:buAutoNum type="arabicPeriod"/>
              <a:defRPr/>
            </a:pPr>
            <a:r>
              <a:rPr lang="en-US" sz="1800" dirty="0"/>
              <a:t>The provisions of the Agreement shall be interpreted and applied in conformity with the Americans with Disabilities Act (ADA).  In the event an employee shall require a reasonable accommodation under the ADA, and the Employer believes that such accommodation is in conflict with some other provision of this Agreement, the Employer shall notify the Union of the potential conflict, and upon request shall discuss the matter with the Union subject to any applicable confidentiality restrictions.  It is understood that the implementation of reasonable accommodation is required by the ADA shall supersede other provisions of this Agreement. </a:t>
            </a:r>
          </a:p>
          <a:p>
            <a:pPr marL="0" indent="0">
              <a:spcBef>
                <a:spcPts val="600"/>
              </a:spcBef>
              <a:buFontTx/>
              <a:buNone/>
              <a:defRPr/>
            </a:pPr>
            <a:endParaRPr lang="en-US" sz="1800" dirty="0"/>
          </a:p>
          <a:p>
            <a:pPr marL="0" indent="0">
              <a:spcBef>
                <a:spcPts val="600"/>
              </a:spcBef>
              <a:buFontTx/>
              <a:buNone/>
              <a:defRPr/>
            </a:pPr>
            <a:r>
              <a:rPr lang="en-US" sz="1800" dirty="0"/>
              <a:t>So, what have you agreed to?</a:t>
            </a:r>
          </a:p>
        </p:txBody>
      </p:sp>
      <p:sp>
        <p:nvSpPr>
          <p:cNvPr id="2" name="Slide Number Placeholder 1">
            <a:extLst>
              <a:ext uri="{FF2B5EF4-FFF2-40B4-BE49-F238E27FC236}">
                <a16:creationId xmlns:a16="http://schemas.microsoft.com/office/drawing/2014/main" id="{1756A822-7F75-4C78-96EE-0C29C6CF8219}"/>
              </a:ext>
            </a:extLst>
          </p:cNvPr>
          <p:cNvSpPr>
            <a:spLocks noGrp="1"/>
          </p:cNvSpPr>
          <p:nvPr>
            <p:ph type="sldNum" sz="quarter" idx="12"/>
          </p:nvPr>
        </p:nvSpPr>
        <p:spPr/>
        <p:txBody>
          <a:bodyPr/>
          <a:lstStyle/>
          <a:p>
            <a:fld id="{2A2A6181-BD9D-4EEB-AAD6-40B54AE96A71}" type="slidenum">
              <a:rPr lang="en-US" smtClean="0"/>
              <a:t>62</a:t>
            </a:fld>
            <a:endParaRPr lang="en-US" dirty="0"/>
          </a:p>
        </p:txBody>
      </p:sp>
    </p:spTree>
    <p:extLst>
      <p:ext uri="{BB962C8B-B14F-4D97-AF65-F5344CB8AC3E}">
        <p14:creationId xmlns:p14="http://schemas.microsoft.com/office/powerpoint/2010/main" val="3758819706"/>
      </p:ext>
    </p:extLst>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7B5DAD9D-3CBB-4EBD-8B77-EEADF19906D3}"/>
              </a:ext>
            </a:extLst>
          </p:cNvPr>
          <p:cNvSpPr>
            <a:spLocks noGrp="1" noChangeArrowheads="1"/>
          </p:cNvSpPr>
          <p:nvPr>
            <p:ph type="title"/>
          </p:nvPr>
        </p:nvSpPr>
        <p:spPr>
          <a:xfrm>
            <a:off x="628651" y="907215"/>
            <a:ext cx="7886700" cy="800399"/>
          </a:xfrm>
        </p:spPr>
        <p:txBody>
          <a:bodyPr/>
          <a:lstStyle/>
          <a:p>
            <a:r>
              <a:rPr lang="en-US" altLang="en-US" sz="3600" b="1" dirty="0"/>
              <a:t>Concerns?</a:t>
            </a:r>
          </a:p>
        </p:txBody>
      </p:sp>
      <p:sp>
        <p:nvSpPr>
          <p:cNvPr id="54275" name="Content Placeholder 2">
            <a:extLst>
              <a:ext uri="{FF2B5EF4-FFF2-40B4-BE49-F238E27FC236}">
                <a16:creationId xmlns:a16="http://schemas.microsoft.com/office/drawing/2014/main" id="{E6307126-472B-4C5C-A426-BD4EE7A2FBDF}"/>
              </a:ext>
            </a:extLst>
          </p:cNvPr>
          <p:cNvSpPr>
            <a:spLocks noGrp="1" noChangeArrowheads="1"/>
          </p:cNvSpPr>
          <p:nvPr>
            <p:ph idx="1"/>
          </p:nvPr>
        </p:nvSpPr>
        <p:spPr>
          <a:xfrm>
            <a:off x="628815" y="2192357"/>
            <a:ext cx="7886372" cy="3935068"/>
          </a:xfrm>
        </p:spPr>
        <p:txBody>
          <a:bodyPr/>
          <a:lstStyle/>
          <a:p>
            <a:pPr>
              <a:spcBef>
                <a:spcPts val="2400"/>
              </a:spcBef>
            </a:pPr>
            <a:r>
              <a:rPr lang="en-US" altLang="en-US" sz="2800" dirty="0"/>
              <a:t>Grieve/Arbitrate exposure for Positive Law Concerns</a:t>
            </a:r>
          </a:p>
          <a:p>
            <a:pPr>
              <a:spcBef>
                <a:spcPts val="2400"/>
              </a:spcBef>
            </a:pPr>
            <a:r>
              <a:rPr lang="en-US" altLang="en-US" sz="2800" dirty="0"/>
              <a:t>Subjecting Accommodation to the NLRA Process – Bargaining Obligations</a:t>
            </a:r>
          </a:p>
          <a:p>
            <a:pPr>
              <a:spcBef>
                <a:spcPts val="2400"/>
              </a:spcBef>
            </a:pPr>
            <a:r>
              <a:rPr lang="en-US" altLang="en-US" sz="2800" dirty="0"/>
              <a:t>Multiple Forum Compliance Obligations</a:t>
            </a:r>
            <a:endParaRPr lang="en-US" altLang="en-US" sz="2400" dirty="0"/>
          </a:p>
        </p:txBody>
      </p:sp>
      <p:sp>
        <p:nvSpPr>
          <p:cNvPr id="2" name="Slide Number Placeholder 1">
            <a:extLst>
              <a:ext uri="{FF2B5EF4-FFF2-40B4-BE49-F238E27FC236}">
                <a16:creationId xmlns:a16="http://schemas.microsoft.com/office/drawing/2014/main" id="{E246D71B-3DCA-4B54-BABB-54031A238625}"/>
              </a:ext>
            </a:extLst>
          </p:cNvPr>
          <p:cNvSpPr>
            <a:spLocks noGrp="1"/>
          </p:cNvSpPr>
          <p:nvPr>
            <p:ph type="sldNum" sz="quarter" idx="12"/>
          </p:nvPr>
        </p:nvSpPr>
        <p:spPr/>
        <p:txBody>
          <a:bodyPr/>
          <a:lstStyle/>
          <a:p>
            <a:fld id="{2A2A6181-BD9D-4EEB-AAD6-40B54AE96A71}" type="slidenum">
              <a:rPr lang="en-US" smtClean="0"/>
              <a:t>63</a:t>
            </a:fld>
            <a:endParaRPr lang="en-US" dirty="0"/>
          </a:p>
        </p:txBody>
      </p:sp>
    </p:spTree>
    <p:extLst>
      <p:ext uri="{BB962C8B-B14F-4D97-AF65-F5344CB8AC3E}">
        <p14:creationId xmlns:p14="http://schemas.microsoft.com/office/powerpoint/2010/main" val="4238730528"/>
      </p:ext>
    </p:extLst>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F09A59D0-0935-4DC0-8BBE-54AE4917EBDC}"/>
              </a:ext>
            </a:extLst>
          </p:cNvPr>
          <p:cNvSpPr>
            <a:spLocks noGrp="1" noChangeArrowheads="1"/>
          </p:cNvSpPr>
          <p:nvPr>
            <p:ph type="title"/>
          </p:nvPr>
        </p:nvSpPr>
        <p:spPr>
          <a:xfrm>
            <a:off x="228600" y="762000"/>
            <a:ext cx="8686800" cy="621183"/>
          </a:xfrm>
        </p:spPr>
        <p:txBody>
          <a:bodyPr/>
          <a:lstStyle/>
          <a:p>
            <a:r>
              <a:rPr lang="en-US" altLang="en-US" sz="3600" b="1" dirty="0"/>
              <a:t>Best Practice</a:t>
            </a:r>
          </a:p>
        </p:txBody>
      </p:sp>
      <p:sp>
        <p:nvSpPr>
          <p:cNvPr id="55299" name="Content Placeholder 2">
            <a:extLst>
              <a:ext uri="{FF2B5EF4-FFF2-40B4-BE49-F238E27FC236}">
                <a16:creationId xmlns:a16="http://schemas.microsoft.com/office/drawing/2014/main" id="{17B6F513-110F-42EB-961F-DE42DDF9CCD8}"/>
              </a:ext>
            </a:extLst>
          </p:cNvPr>
          <p:cNvSpPr>
            <a:spLocks noGrp="1" noChangeArrowheads="1"/>
          </p:cNvSpPr>
          <p:nvPr>
            <p:ph idx="1"/>
          </p:nvPr>
        </p:nvSpPr>
        <p:spPr>
          <a:xfrm>
            <a:off x="539827" y="1575412"/>
            <a:ext cx="8284684" cy="4444388"/>
          </a:xfrm>
        </p:spPr>
        <p:txBody>
          <a:bodyPr/>
          <a:lstStyle/>
          <a:p>
            <a:pPr>
              <a:spcBef>
                <a:spcPts val="0"/>
              </a:spcBef>
              <a:buFont typeface="Wingdings" panose="05000000000000000000" pitchFamily="2" charset="2"/>
              <a:buChar char="q"/>
            </a:pPr>
            <a:r>
              <a:rPr lang="en-US" altLang="en-US" sz="2100" dirty="0"/>
              <a:t>Evaluate communication philosophy on right to work and maintaining union free status.</a:t>
            </a:r>
          </a:p>
          <a:p>
            <a:pPr>
              <a:spcBef>
                <a:spcPts val="0"/>
              </a:spcBef>
              <a:buFont typeface="Wingdings" panose="05000000000000000000" pitchFamily="2" charset="2"/>
              <a:buChar char="q"/>
            </a:pPr>
            <a:r>
              <a:rPr lang="en-US" altLang="en-US" sz="2100" dirty="0"/>
              <a:t>Establish rules of behavior with a sensitivity to assertions of concerted activity.</a:t>
            </a:r>
          </a:p>
          <a:p>
            <a:pPr>
              <a:spcBef>
                <a:spcPts val="0"/>
              </a:spcBef>
              <a:buFont typeface="Wingdings" panose="05000000000000000000" pitchFamily="2" charset="2"/>
              <a:buChar char="q"/>
            </a:pPr>
            <a:r>
              <a:rPr lang="en-US" altLang="en-US" sz="2100" dirty="0"/>
              <a:t>Evaluate Managements Rights Clause language as to risk potential and desire for certainty of unilateral right of action.</a:t>
            </a:r>
          </a:p>
          <a:p>
            <a:pPr>
              <a:spcBef>
                <a:spcPts val="0"/>
              </a:spcBef>
              <a:buFont typeface="Wingdings" panose="05000000000000000000" pitchFamily="2" charset="2"/>
              <a:buChar char="q"/>
            </a:pPr>
            <a:r>
              <a:rPr lang="en-US" altLang="en-US" sz="2100" dirty="0"/>
              <a:t>Update Electronic Communications Policy.</a:t>
            </a:r>
          </a:p>
          <a:p>
            <a:pPr>
              <a:spcBef>
                <a:spcPts val="0"/>
              </a:spcBef>
              <a:buFont typeface="Wingdings" panose="05000000000000000000" pitchFamily="2" charset="2"/>
              <a:buChar char="q"/>
            </a:pPr>
            <a:r>
              <a:rPr lang="en-US" altLang="en-US" sz="2100" dirty="0"/>
              <a:t>Review Employee Handbook for language which may create exposure (language which may be construed) as a threat to concerted activity.</a:t>
            </a:r>
          </a:p>
          <a:p>
            <a:pPr>
              <a:spcBef>
                <a:spcPts val="0"/>
              </a:spcBef>
              <a:buFont typeface="Wingdings" panose="05000000000000000000" pitchFamily="2" charset="2"/>
              <a:buChar char="q"/>
            </a:pPr>
            <a:r>
              <a:rPr lang="en-US" altLang="en-US" sz="2100" dirty="0"/>
              <a:t>Limit agreement to Positive Law contract provisions.</a:t>
            </a:r>
          </a:p>
          <a:p>
            <a:pPr>
              <a:spcBef>
                <a:spcPts val="0"/>
              </a:spcBef>
              <a:buFont typeface="Wingdings" panose="05000000000000000000" pitchFamily="2" charset="2"/>
              <a:buChar char="q"/>
            </a:pPr>
            <a:r>
              <a:rPr lang="en-US" altLang="en-US" sz="2100" dirty="0"/>
              <a:t>No Distribution/No Solicitation Policy publication, and enforcement</a:t>
            </a:r>
          </a:p>
          <a:p>
            <a:pPr>
              <a:spcBef>
                <a:spcPts val="0"/>
              </a:spcBef>
              <a:buFont typeface="Wingdings" panose="05000000000000000000" pitchFamily="2" charset="2"/>
              <a:buChar char="q"/>
            </a:pPr>
            <a:r>
              <a:rPr lang="en-US" altLang="en-US" sz="2100" dirty="0"/>
              <a:t>Facility access and Visitor Policy</a:t>
            </a:r>
          </a:p>
        </p:txBody>
      </p:sp>
      <p:sp>
        <p:nvSpPr>
          <p:cNvPr id="2" name="Slide Number Placeholder 1">
            <a:extLst>
              <a:ext uri="{FF2B5EF4-FFF2-40B4-BE49-F238E27FC236}">
                <a16:creationId xmlns:a16="http://schemas.microsoft.com/office/drawing/2014/main" id="{84C015FB-5113-4962-BBED-0AA4F7991122}"/>
              </a:ext>
            </a:extLst>
          </p:cNvPr>
          <p:cNvSpPr>
            <a:spLocks noGrp="1"/>
          </p:cNvSpPr>
          <p:nvPr>
            <p:ph type="sldNum" sz="quarter" idx="12"/>
          </p:nvPr>
        </p:nvSpPr>
        <p:spPr/>
        <p:txBody>
          <a:bodyPr/>
          <a:lstStyle/>
          <a:p>
            <a:fld id="{2A2A6181-BD9D-4EEB-AAD6-40B54AE96A71}" type="slidenum">
              <a:rPr lang="en-US" smtClean="0"/>
              <a:t>64</a:t>
            </a:fld>
            <a:endParaRPr lang="en-US" dirty="0"/>
          </a:p>
        </p:txBody>
      </p:sp>
    </p:spTree>
    <p:extLst>
      <p:ext uri="{BB962C8B-B14F-4D97-AF65-F5344CB8AC3E}">
        <p14:creationId xmlns:p14="http://schemas.microsoft.com/office/powerpoint/2010/main" val="3376610374"/>
      </p:ext>
    </p:extLst>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182A2-E09B-4CFC-9BEC-7EAE5C1B82F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BB40DD9-CAD1-4086-B2CA-B699B7CE4596}"/>
              </a:ext>
            </a:extLst>
          </p:cNvPr>
          <p:cNvSpPr>
            <a:spLocks noGrp="1"/>
          </p:cNvSpPr>
          <p:nvPr>
            <p:ph idx="1"/>
          </p:nvPr>
        </p:nvSpPr>
        <p:spPr>
          <a:xfrm>
            <a:off x="628815" y="2033014"/>
            <a:ext cx="7886372" cy="3034745"/>
          </a:xfrm>
        </p:spPr>
        <p:txBody>
          <a:bodyPr/>
          <a:lstStyle/>
          <a:p>
            <a:pPr marL="0" indent="0">
              <a:buNone/>
            </a:pPr>
            <a:endParaRPr lang="en-US" dirty="0"/>
          </a:p>
          <a:p>
            <a:pPr marL="0" indent="0" algn="ctr">
              <a:buNone/>
            </a:pPr>
            <a:endParaRPr lang="en-US" sz="1600" b="1" dirty="0"/>
          </a:p>
          <a:p>
            <a:pPr marL="0" indent="0" algn="ctr">
              <a:buNone/>
            </a:pPr>
            <a:r>
              <a:rPr lang="en-US" sz="3200" b="1" dirty="0"/>
              <a:t>5) FMLA Compliance</a:t>
            </a:r>
          </a:p>
          <a:p>
            <a:pPr marL="0" indent="0">
              <a:buNone/>
            </a:pPr>
            <a:endParaRPr lang="en-US" dirty="0"/>
          </a:p>
        </p:txBody>
      </p:sp>
      <p:sp>
        <p:nvSpPr>
          <p:cNvPr id="5" name="Slide Number Placeholder 4">
            <a:extLst>
              <a:ext uri="{FF2B5EF4-FFF2-40B4-BE49-F238E27FC236}">
                <a16:creationId xmlns:a16="http://schemas.microsoft.com/office/drawing/2014/main" id="{42C05289-CE86-41DA-84D4-BF82BC66FAB4}"/>
              </a:ext>
            </a:extLst>
          </p:cNvPr>
          <p:cNvSpPr>
            <a:spLocks noGrp="1"/>
          </p:cNvSpPr>
          <p:nvPr>
            <p:ph type="sldNum" sz="quarter" idx="12"/>
          </p:nvPr>
        </p:nvSpPr>
        <p:spPr/>
        <p:txBody>
          <a:bodyPr/>
          <a:lstStyle/>
          <a:p>
            <a:fld id="{2A2A6181-BD9D-4EEB-AAD6-40B54AE96A71}" type="slidenum">
              <a:rPr lang="en-US" smtClean="0"/>
              <a:t>65</a:t>
            </a:fld>
            <a:endParaRPr lang="en-US" dirty="0"/>
          </a:p>
        </p:txBody>
      </p:sp>
    </p:spTree>
    <p:extLst>
      <p:ext uri="{BB962C8B-B14F-4D97-AF65-F5344CB8AC3E}">
        <p14:creationId xmlns:p14="http://schemas.microsoft.com/office/powerpoint/2010/main" val="4756791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4118"/>
            <a:ext cx="8686800" cy="845376"/>
          </a:xfrm>
        </p:spPr>
        <p:txBody>
          <a:bodyPr>
            <a:normAutofit/>
          </a:bodyPr>
          <a:lstStyle/>
          <a:p>
            <a:r>
              <a:rPr lang="en-US" sz="3200" b="1" dirty="0"/>
              <a:t>Why Can Leave Be Taken?</a:t>
            </a:r>
          </a:p>
        </p:txBody>
      </p:sp>
      <p:sp>
        <p:nvSpPr>
          <p:cNvPr id="3" name="Content Placeholder 2"/>
          <p:cNvSpPr>
            <a:spLocks noGrp="1"/>
          </p:cNvSpPr>
          <p:nvPr>
            <p:ph sz="quarter" idx="1"/>
          </p:nvPr>
        </p:nvSpPr>
        <p:spPr>
          <a:xfrm>
            <a:off x="228600" y="1583140"/>
            <a:ext cx="8686800" cy="4353636"/>
          </a:xfrm>
        </p:spPr>
        <p:txBody>
          <a:bodyPr>
            <a:noAutofit/>
          </a:bodyPr>
          <a:lstStyle/>
          <a:p>
            <a:pPr marL="0" indent="0">
              <a:spcBef>
                <a:spcPts val="600"/>
              </a:spcBef>
              <a:buNone/>
            </a:pPr>
            <a:r>
              <a:rPr lang="en-US" sz="2400" u="sng" dirty="0"/>
              <a:t>Federal</a:t>
            </a:r>
            <a:r>
              <a:rPr lang="en-US" sz="2400" dirty="0"/>
              <a:t> (for 12 weeks):</a:t>
            </a:r>
          </a:p>
          <a:p>
            <a:pPr marL="640080" lvl="1">
              <a:spcBef>
                <a:spcPts val="0"/>
              </a:spcBef>
            </a:pPr>
            <a:r>
              <a:rPr lang="en-US" sz="2400" dirty="0"/>
              <a:t>Birth, adoption, or foster care placement of child or to care for child after birth</a:t>
            </a:r>
          </a:p>
          <a:p>
            <a:pPr marL="640080" lvl="1">
              <a:spcBef>
                <a:spcPts val="0"/>
              </a:spcBef>
            </a:pPr>
            <a:r>
              <a:rPr lang="en-US" sz="2400" dirty="0"/>
              <a:t>To care for a parent, spouse, or child with a serious health condition</a:t>
            </a:r>
          </a:p>
          <a:p>
            <a:pPr marL="640080" lvl="1">
              <a:spcBef>
                <a:spcPts val="0"/>
              </a:spcBef>
            </a:pPr>
            <a:r>
              <a:rPr lang="en-US" sz="2400" dirty="0"/>
              <a:t>Own serious health condition</a:t>
            </a:r>
          </a:p>
          <a:p>
            <a:pPr marL="640080" lvl="1">
              <a:spcBef>
                <a:spcPts val="0"/>
              </a:spcBef>
            </a:pPr>
            <a:r>
              <a:rPr lang="en-US" sz="2400" dirty="0"/>
              <a:t>To address qualifying exigencies related to a covered servicemember’s call to active duty</a:t>
            </a:r>
          </a:p>
          <a:p>
            <a:pPr marL="640080" lvl="1">
              <a:spcBef>
                <a:spcPts val="0"/>
              </a:spcBef>
            </a:pPr>
            <a:r>
              <a:rPr lang="en-US" sz="2400" dirty="0"/>
              <a:t>26 weeks of leave (in total) to care for an ill or injured covered servicemember</a:t>
            </a:r>
          </a:p>
          <a:p>
            <a:pPr marL="0" lvl="1">
              <a:spcBef>
                <a:spcPts val="600"/>
              </a:spcBef>
            </a:pPr>
            <a:r>
              <a:rPr lang="en-US" dirty="0"/>
              <a:t>What is your administrative year?</a:t>
            </a:r>
            <a:endParaRPr lang="en-US" sz="2400" dirty="0"/>
          </a:p>
          <a:p>
            <a:pPr marL="0" indent="0">
              <a:spcBef>
                <a:spcPts val="600"/>
              </a:spcBef>
              <a:buNone/>
            </a:pPr>
            <a:endParaRPr lang="en-US" sz="2400" dirty="0"/>
          </a:p>
        </p:txBody>
      </p:sp>
      <p:sp>
        <p:nvSpPr>
          <p:cNvPr id="4" name="Slide Number Placeholder 3">
            <a:extLst>
              <a:ext uri="{FF2B5EF4-FFF2-40B4-BE49-F238E27FC236}">
                <a16:creationId xmlns:a16="http://schemas.microsoft.com/office/drawing/2014/main" id="{96158B77-338F-49AA-9344-82D7EA11E194}"/>
              </a:ext>
            </a:extLst>
          </p:cNvPr>
          <p:cNvSpPr>
            <a:spLocks noGrp="1"/>
          </p:cNvSpPr>
          <p:nvPr>
            <p:ph type="sldNum" sz="quarter" idx="12"/>
          </p:nvPr>
        </p:nvSpPr>
        <p:spPr/>
        <p:txBody>
          <a:bodyPr/>
          <a:lstStyle/>
          <a:p>
            <a:fld id="{2A2A6181-BD9D-4EEB-AAD6-40B54AE96A71}" type="slidenum">
              <a:rPr lang="en-US" smtClean="0"/>
              <a:t>66</a:t>
            </a:fld>
            <a:endParaRPr lang="en-US" dirty="0"/>
          </a:p>
        </p:txBody>
      </p:sp>
    </p:spTree>
    <p:extLst>
      <p:ext uri="{BB962C8B-B14F-4D97-AF65-F5344CB8AC3E}">
        <p14:creationId xmlns:p14="http://schemas.microsoft.com/office/powerpoint/2010/main" val="411526780"/>
      </p:ext>
    </p:extLst>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3173"/>
            <a:ext cx="8686800" cy="927263"/>
          </a:xfrm>
        </p:spPr>
        <p:txBody>
          <a:bodyPr>
            <a:normAutofit/>
          </a:bodyPr>
          <a:lstStyle/>
          <a:p>
            <a:r>
              <a:rPr lang="en-US" sz="3200" b="1" dirty="0"/>
              <a:t>Why Can Leave Be Taken?</a:t>
            </a:r>
          </a:p>
        </p:txBody>
      </p:sp>
      <p:sp>
        <p:nvSpPr>
          <p:cNvPr id="3" name="Content Placeholder 2"/>
          <p:cNvSpPr>
            <a:spLocks noGrp="1"/>
          </p:cNvSpPr>
          <p:nvPr>
            <p:ph sz="quarter" idx="1"/>
          </p:nvPr>
        </p:nvSpPr>
        <p:spPr>
          <a:xfrm>
            <a:off x="228600" y="1633620"/>
            <a:ext cx="8686800" cy="4269035"/>
          </a:xfrm>
        </p:spPr>
        <p:txBody>
          <a:bodyPr>
            <a:noAutofit/>
          </a:bodyPr>
          <a:lstStyle/>
          <a:p>
            <a:pPr marL="0" indent="0">
              <a:spcBef>
                <a:spcPts val="0"/>
              </a:spcBef>
              <a:spcAft>
                <a:spcPts val="600"/>
              </a:spcAft>
              <a:buNone/>
            </a:pPr>
            <a:r>
              <a:rPr lang="en-US" sz="2400" u="sng" dirty="0"/>
              <a:t>Wisconsin</a:t>
            </a:r>
            <a:r>
              <a:rPr lang="en-US" sz="2400" dirty="0"/>
              <a:t>:</a:t>
            </a:r>
          </a:p>
          <a:p>
            <a:pPr marL="285750" indent="-228600">
              <a:spcBef>
                <a:spcPts val="600"/>
              </a:spcBef>
              <a:spcAft>
                <a:spcPts val="0"/>
              </a:spcAft>
            </a:pPr>
            <a:r>
              <a:rPr lang="en-US" sz="2400" b="1" u="sng" dirty="0"/>
              <a:t>6 workweeks</a:t>
            </a:r>
            <a:r>
              <a:rPr lang="en-US" sz="2400" dirty="0"/>
              <a:t> to care for a child after birth or adoption</a:t>
            </a:r>
          </a:p>
          <a:p>
            <a:pPr marL="285750" indent="-228600">
              <a:spcBef>
                <a:spcPts val="600"/>
              </a:spcBef>
              <a:spcAft>
                <a:spcPts val="0"/>
              </a:spcAft>
            </a:pPr>
            <a:r>
              <a:rPr lang="en-US" sz="2400" b="1" u="sng" dirty="0"/>
              <a:t>2 workweeks</a:t>
            </a:r>
            <a:r>
              <a:rPr lang="en-US" sz="2400" dirty="0"/>
              <a:t> to care for a parent, spouse, child or domestic partner* with a serious health condition</a:t>
            </a:r>
          </a:p>
          <a:p>
            <a:pPr marL="285750" indent="-228600">
              <a:spcBef>
                <a:spcPts val="600"/>
              </a:spcBef>
              <a:spcAft>
                <a:spcPts val="0"/>
              </a:spcAft>
            </a:pPr>
            <a:r>
              <a:rPr lang="en-US" sz="2400" b="1" u="sng" dirty="0"/>
              <a:t>2 workweeks</a:t>
            </a:r>
            <a:r>
              <a:rPr lang="en-US" sz="2400" dirty="0"/>
              <a:t> to care for the employee’s own serious health condition</a:t>
            </a:r>
          </a:p>
          <a:p>
            <a:pPr marL="57150" indent="0">
              <a:spcBef>
                <a:spcPts val="0"/>
              </a:spcBef>
              <a:spcAft>
                <a:spcPts val="0"/>
              </a:spcAft>
              <a:buNone/>
            </a:pPr>
            <a:endParaRPr lang="en-US" sz="600" dirty="0"/>
          </a:p>
          <a:p>
            <a:pPr marL="57150" lvl="1" indent="0">
              <a:spcBef>
                <a:spcPts val="0"/>
              </a:spcBef>
              <a:spcAft>
                <a:spcPts val="300"/>
              </a:spcAft>
              <a:buNone/>
            </a:pPr>
            <a:r>
              <a:rPr lang="en-US" sz="2400" u="sng" dirty="0"/>
              <a:t>NOTE</a:t>
            </a:r>
            <a:r>
              <a:rPr lang="en-US" sz="2400" dirty="0"/>
              <a:t>: </a:t>
            </a:r>
            <a:r>
              <a:rPr lang="en-US" sz="2200" dirty="0"/>
              <a:t>These may be in addition to federal leave.</a:t>
            </a:r>
          </a:p>
          <a:p>
            <a:pPr marL="57150" lvl="1" indent="0">
              <a:spcBef>
                <a:spcPts val="0"/>
              </a:spcBef>
              <a:spcAft>
                <a:spcPts val="0"/>
              </a:spcAft>
              <a:buNone/>
            </a:pPr>
            <a:r>
              <a:rPr lang="en-US" sz="2200" dirty="0"/>
              <a:t>*Domestic Partner benefits end in 2018 for “new relationships”</a:t>
            </a:r>
          </a:p>
          <a:p>
            <a:pPr marL="682625" lvl="1" indent="-220663">
              <a:spcBef>
                <a:spcPts val="600"/>
              </a:spcBef>
              <a:spcAft>
                <a:spcPts val="0"/>
              </a:spcAft>
              <a:buFont typeface="Wingdings" panose="05000000000000000000" pitchFamily="2" charset="2"/>
              <a:buChar char="§"/>
            </a:pPr>
            <a:r>
              <a:rPr lang="en-US" sz="2000" dirty="0"/>
              <a:t>Registered Partner: Before 4/1/2018</a:t>
            </a:r>
          </a:p>
          <a:p>
            <a:pPr marL="682625" lvl="1" indent="-220663">
              <a:spcBef>
                <a:spcPts val="600"/>
              </a:spcBef>
              <a:spcAft>
                <a:spcPts val="0"/>
              </a:spcAft>
              <a:buFont typeface="Wingdings" panose="05000000000000000000" pitchFamily="2" charset="2"/>
              <a:buChar char="§"/>
            </a:pPr>
            <a:r>
              <a:rPr lang="en-US" sz="2000" dirty="0"/>
              <a:t>Un-Registered but with Affidavit Filed with ETF by 9/23/2017 </a:t>
            </a:r>
          </a:p>
        </p:txBody>
      </p:sp>
      <p:sp>
        <p:nvSpPr>
          <p:cNvPr id="4" name="Slide Number Placeholder 3">
            <a:extLst>
              <a:ext uri="{FF2B5EF4-FFF2-40B4-BE49-F238E27FC236}">
                <a16:creationId xmlns:a16="http://schemas.microsoft.com/office/drawing/2014/main" id="{3814D9CA-25DB-4BD2-984E-58FC6F3B8A21}"/>
              </a:ext>
            </a:extLst>
          </p:cNvPr>
          <p:cNvSpPr>
            <a:spLocks noGrp="1"/>
          </p:cNvSpPr>
          <p:nvPr>
            <p:ph type="sldNum" sz="quarter" idx="12"/>
          </p:nvPr>
        </p:nvSpPr>
        <p:spPr/>
        <p:txBody>
          <a:bodyPr/>
          <a:lstStyle/>
          <a:p>
            <a:fld id="{2A2A6181-BD9D-4EEB-AAD6-40B54AE96A71}" type="slidenum">
              <a:rPr lang="en-US" smtClean="0"/>
              <a:t>67</a:t>
            </a:fld>
            <a:endParaRPr lang="en-US" dirty="0"/>
          </a:p>
        </p:txBody>
      </p:sp>
    </p:spTree>
    <p:extLst>
      <p:ext uri="{BB962C8B-B14F-4D97-AF65-F5344CB8AC3E}">
        <p14:creationId xmlns:p14="http://schemas.microsoft.com/office/powerpoint/2010/main" val="2050858315"/>
      </p:ext>
    </p:extLst>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F322A-29F5-4843-9A9A-5C962D914643}"/>
              </a:ext>
            </a:extLst>
          </p:cNvPr>
          <p:cNvSpPr>
            <a:spLocks noGrp="1"/>
          </p:cNvSpPr>
          <p:nvPr>
            <p:ph type="title"/>
          </p:nvPr>
        </p:nvSpPr>
        <p:spPr>
          <a:xfrm>
            <a:off x="628651" y="907215"/>
            <a:ext cx="7886700" cy="701248"/>
          </a:xfrm>
        </p:spPr>
        <p:txBody>
          <a:bodyPr>
            <a:normAutofit/>
          </a:bodyPr>
          <a:lstStyle/>
          <a:p>
            <a:r>
              <a:rPr lang="en-US" sz="3600" dirty="0"/>
              <a:t>For Multi-State Employers</a:t>
            </a:r>
          </a:p>
        </p:txBody>
      </p:sp>
      <p:sp>
        <p:nvSpPr>
          <p:cNvPr id="3" name="Content Placeholder 2">
            <a:extLst>
              <a:ext uri="{FF2B5EF4-FFF2-40B4-BE49-F238E27FC236}">
                <a16:creationId xmlns:a16="http://schemas.microsoft.com/office/drawing/2014/main" id="{6245EE6E-9CA1-4FE8-AEE1-7C330BB1C28D}"/>
              </a:ext>
            </a:extLst>
          </p:cNvPr>
          <p:cNvSpPr>
            <a:spLocks noGrp="1"/>
          </p:cNvSpPr>
          <p:nvPr>
            <p:ph idx="1"/>
          </p:nvPr>
        </p:nvSpPr>
        <p:spPr>
          <a:xfrm>
            <a:off x="628815" y="1762700"/>
            <a:ext cx="7886372" cy="4364726"/>
          </a:xfrm>
        </p:spPr>
        <p:txBody>
          <a:bodyPr/>
          <a:lstStyle/>
          <a:p>
            <a:pPr>
              <a:spcBef>
                <a:spcPts val="600"/>
              </a:spcBef>
            </a:pPr>
            <a:r>
              <a:rPr lang="en-US" dirty="0"/>
              <a:t>State sick/safe rules to integrate into the FMLA compliance process</a:t>
            </a:r>
          </a:p>
          <a:p>
            <a:pPr>
              <a:spcBef>
                <a:spcPts val="600"/>
              </a:spcBef>
            </a:pPr>
            <a:r>
              <a:rPr lang="en-US" dirty="0"/>
              <a:t>Concurrency of leaves</a:t>
            </a:r>
          </a:p>
          <a:p>
            <a:pPr marL="1028700" lvl="2" indent="-342900">
              <a:spcBef>
                <a:spcPts val="600"/>
              </a:spcBef>
              <a:buFont typeface="Wingdings" panose="05000000000000000000" pitchFamily="2" charset="2"/>
              <a:buChar char="§"/>
            </a:pPr>
            <a:r>
              <a:rPr lang="en-US" dirty="0"/>
              <a:t>Maryland – Safe and Sick</a:t>
            </a:r>
          </a:p>
          <a:p>
            <a:pPr marL="1028700" lvl="2" indent="-342900">
              <a:spcBef>
                <a:spcPts val="600"/>
              </a:spcBef>
              <a:buFont typeface="Wingdings" panose="05000000000000000000" pitchFamily="2" charset="2"/>
              <a:buChar char="§"/>
            </a:pPr>
            <a:r>
              <a:rPr lang="en-US" dirty="0"/>
              <a:t>Illinois – VESSA</a:t>
            </a:r>
          </a:p>
          <a:p>
            <a:pPr marL="685800">
              <a:spcBef>
                <a:spcPts val="600"/>
              </a:spcBef>
            </a:pPr>
            <a:r>
              <a:rPr lang="en-US" dirty="0"/>
              <a:t> Community (City/County) leave programs</a:t>
            </a:r>
          </a:p>
          <a:p>
            <a:pPr marL="685800">
              <a:spcBef>
                <a:spcPts val="600"/>
              </a:spcBef>
            </a:pPr>
            <a:r>
              <a:rPr lang="en-US" dirty="0"/>
              <a:t>Workers Compensation Interface</a:t>
            </a:r>
          </a:p>
          <a:p>
            <a:pPr marL="685800">
              <a:spcBef>
                <a:spcPts val="600"/>
              </a:spcBef>
            </a:pPr>
            <a:r>
              <a:rPr lang="en-US" dirty="0"/>
              <a:t>SOPs by State creates ease in administration</a:t>
            </a:r>
          </a:p>
          <a:p>
            <a:pPr marL="685800">
              <a:spcBef>
                <a:spcPts val="600"/>
              </a:spcBef>
            </a:pPr>
            <a:r>
              <a:rPr lang="en-US" dirty="0"/>
              <a:t>Notices to employee of exhaustion of leave, and consequences of exhaustion</a:t>
            </a:r>
          </a:p>
        </p:txBody>
      </p:sp>
      <p:sp>
        <p:nvSpPr>
          <p:cNvPr id="5" name="Slide Number Placeholder 4">
            <a:extLst>
              <a:ext uri="{FF2B5EF4-FFF2-40B4-BE49-F238E27FC236}">
                <a16:creationId xmlns:a16="http://schemas.microsoft.com/office/drawing/2014/main" id="{E3542894-2F1B-4D60-B4D3-A2408F9AD876}"/>
              </a:ext>
            </a:extLst>
          </p:cNvPr>
          <p:cNvSpPr>
            <a:spLocks noGrp="1"/>
          </p:cNvSpPr>
          <p:nvPr>
            <p:ph type="sldNum" sz="quarter" idx="12"/>
          </p:nvPr>
        </p:nvSpPr>
        <p:spPr/>
        <p:txBody>
          <a:bodyPr/>
          <a:lstStyle/>
          <a:p>
            <a:fld id="{2A2A6181-BD9D-4EEB-AAD6-40B54AE96A71}" type="slidenum">
              <a:rPr lang="en-US" smtClean="0"/>
              <a:t>68</a:t>
            </a:fld>
            <a:endParaRPr lang="en-US" dirty="0"/>
          </a:p>
        </p:txBody>
      </p:sp>
    </p:spTree>
    <p:extLst>
      <p:ext uri="{BB962C8B-B14F-4D97-AF65-F5344CB8AC3E}">
        <p14:creationId xmlns:p14="http://schemas.microsoft.com/office/powerpoint/2010/main" val="19287866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z="4000" dirty="0"/>
              <a:t>Integrated Leave Management</a:t>
            </a:r>
          </a:p>
        </p:txBody>
      </p:sp>
      <p:sp>
        <p:nvSpPr>
          <p:cNvPr id="3" name="Content Placeholder 2"/>
          <p:cNvSpPr>
            <a:spLocks noGrp="1"/>
          </p:cNvSpPr>
          <p:nvPr>
            <p:ph idx="1"/>
          </p:nvPr>
        </p:nvSpPr>
        <p:spPr>
          <a:xfrm>
            <a:off x="304800" y="1828800"/>
            <a:ext cx="8001000" cy="3962400"/>
          </a:xfrm>
        </p:spPr>
        <p:txBody>
          <a:bodyPr>
            <a:normAutofit fontScale="85000" lnSpcReduction="20000"/>
          </a:bodyPr>
          <a:lstStyle/>
          <a:p>
            <a:pPr marL="628650" indent="-514350">
              <a:buFont typeface="+mj-lt"/>
              <a:buAutoNum type="arabicPeriod"/>
              <a:defRPr/>
            </a:pPr>
            <a:r>
              <a:rPr lang="en-US" sz="2800" dirty="0"/>
              <a:t>FMLA</a:t>
            </a:r>
          </a:p>
          <a:p>
            <a:pPr marL="628650" indent="-514350">
              <a:buFont typeface="+mj-lt"/>
              <a:buAutoNum type="arabicPeriod"/>
              <a:defRPr/>
            </a:pPr>
            <a:r>
              <a:rPr lang="en-US" sz="2800" dirty="0"/>
              <a:t>ADA</a:t>
            </a:r>
          </a:p>
          <a:p>
            <a:pPr marL="628650" indent="-514350">
              <a:buFont typeface="+mj-lt"/>
              <a:buAutoNum type="arabicPeriod"/>
              <a:defRPr/>
            </a:pPr>
            <a:r>
              <a:rPr lang="en-US" sz="2800" dirty="0"/>
              <a:t>Workers’ Compensation</a:t>
            </a:r>
          </a:p>
          <a:p>
            <a:pPr marL="628650" indent="-514350">
              <a:buFont typeface="+mj-lt"/>
              <a:buAutoNum type="arabicPeriod"/>
              <a:defRPr/>
            </a:pPr>
            <a:r>
              <a:rPr lang="en-US" sz="2800" dirty="0"/>
              <a:t>STD/LTD</a:t>
            </a:r>
          </a:p>
          <a:p>
            <a:pPr marL="628650" indent="-514350">
              <a:buFont typeface="+mj-lt"/>
              <a:buAutoNum type="arabicPeriod"/>
              <a:defRPr/>
            </a:pPr>
            <a:r>
              <a:rPr lang="en-US" sz="2800" dirty="0"/>
              <a:t>LOA/Medical Leave/Sick Leave</a:t>
            </a:r>
          </a:p>
          <a:p>
            <a:pPr marL="628650" indent="-514350">
              <a:buFont typeface="+mj-lt"/>
              <a:buAutoNum type="arabicPeriod"/>
              <a:defRPr/>
            </a:pPr>
            <a:r>
              <a:rPr lang="en-US" sz="2800" dirty="0"/>
              <a:t>Other?</a:t>
            </a:r>
          </a:p>
          <a:p>
            <a:pPr marL="114300" indent="0">
              <a:buFontTx/>
              <a:buNone/>
              <a:defRPr/>
            </a:pPr>
            <a:r>
              <a:rPr lang="en-US" sz="2800" dirty="0"/>
              <a:t>Not a policy by policy approach – need to look at </a:t>
            </a:r>
            <a:r>
              <a:rPr lang="en-US" sz="2800" b="1" u="sng" dirty="0"/>
              <a:t>all</a:t>
            </a:r>
            <a:r>
              <a:rPr lang="en-US" sz="2800" dirty="0"/>
              <a:t> possible obligations!</a:t>
            </a:r>
          </a:p>
        </p:txBody>
      </p:sp>
      <p:sp>
        <p:nvSpPr>
          <p:cNvPr id="2" name="Slide Number Placeholder 1">
            <a:extLst>
              <a:ext uri="{FF2B5EF4-FFF2-40B4-BE49-F238E27FC236}">
                <a16:creationId xmlns:a16="http://schemas.microsoft.com/office/drawing/2014/main" id="{50BB7D67-97ED-45D8-9025-A44C33A29262}"/>
              </a:ext>
            </a:extLst>
          </p:cNvPr>
          <p:cNvSpPr>
            <a:spLocks noGrp="1"/>
          </p:cNvSpPr>
          <p:nvPr>
            <p:ph type="sldNum" sz="quarter" idx="12"/>
          </p:nvPr>
        </p:nvSpPr>
        <p:spPr/>
        <p:txBody>
          <a:bodyPr/>
          <a:lstStyle/>
          <a:p>
            <a:fld id="{2A2A6181-BD9D-4EEB-AAD6-40B54AE96A71}" type="slidenum">
              <a:rPr lang="en-US" smtClean="0"/>
              <a:t>69</a:t>
            </a:fld>
            <a:endParaRPr lang="en-US" dirty="0"/>
          </a:p>
        </p:txBody>
      </p:sp>
    </p:spTree>
    <p:extLst>
      <p:ext uri="{BB962C8B-B14F-4D97-AF65-F5344CB8AC3E}">
        <p14:creationId xmlns:p14="http://schemas.microsoft.com/office/powerpoint/2010/main" val="243695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81DDB-06D7-4BE7-AC0A-EAF35D7BCA22}"/>
              </a:ext>
            </a:extLst>
          </p:cNvPr>
          <p:cNvSpPr>
            <a:spLocks noGrp="1"/>
          </p:cNvSpPr>
          <p:nvPr>
            <p:ph type="title"/>
          </p:nvPr>
        </p:nvSpPr>
        <p:spPr>
          <a:xfrm>
            <a:off x="228600" y="814040"/>
            <a:ext cx="8686800" cy="850987"/>
          </a:xfrm>
        </p:spPr>
        <p:txBody>
          <a:bodyPr/>
          <a:lstStyle/>
          <a:p>
            <a:r>
              <a:rPr lang="en-US" sz="4000" b="1" dirty="0"/>
              <a:t> Value of Diverse Workforce</a:t>
            </a:r>
          </a:p>
        </p:txBody>
      </p:sp>
      <p:sp>
        <p:nvSpPr>
          <p:cNvPr id="3" name="Content Placeholder 2">
            <a:extLst>
              <a:ext uri="{FF2B5EF4-FFF2-40B4-BE49-F238E27FC236}">
                <a16:creationId xmlns:a16="http://schemas.microsoft.com/office/drawing/2014/main" id="{067FAFBE-54FD-421C-883B-E8628FD53A12}"/>
              </a:ext>
            </a:extLst>
          </p:cNvPr>
          <p:cNvSpPr>
            <a:spLocks noGrp="1"/>
          </p:cNvSpPr>
          <p:nvPr>
            <p:ph idx="1"/>
          </p:nvPr>
        </p:nvSpPr>
        <p:spPr>
          <a:xfrm>
            <a:off x="446969" y="2203373"/>
            <a:ext cx="8164773" cy="3492348"/>
          </a:xfrm>
        </p:spPr>
        <p:txBody>
          <a:bodyPr/>
          <a:lstStyle/>
          <a:p>
            <a:pPr>
              <a:spcBef>
                <a:spcPts val="2400"/>
              </a:spcBef>
            </a:pPr>
            <a:r>
              <a:rPr lang="en-US" sz="2800" dirty="0"/>
              <a:t>Provides the potential for greater innovation and creativity</a:t>
            </a:r>
          </a:p>
          <a:p>
            <a:pPr>
              <a:spcBef>
                <a:spcPts val="2400"/>
              </a:spcBef>
            </a:pPr>
            <a:r>
              <a:rPr lang="en-US" sz="2800" dirty="0"/>
              <a:t>Diversity is about assembling different perspectives and experiences to further the business</a:t>
            </a:r>
          </a:p>
        </p:txBody>
      </p:sp>
      <p:sp>
        <p:nvSpPr>
          <p:cNvPr id="5" name="Slide Number Placeholder 4">
            <a:extLst>
              <a:ext uri="{FF2B5EF4-FFF2-40B4-BE49-F238E27FC236}">
                <a16:creationId xmlns:a16="http://schemas.microsoft.com/office/drawing/2014/main" id="{3180C46F-9BFB-4171-874D-0CCD2BCD3D20}"/>
              </a:ext>
            </a:extLst>
          </p:cNvPr>
          <p:cNvSpPr>
            <a:spLocks noGrp="1"/>
          </p:cNvSpPr>
          <p:nvPr>
            <p:ph type="sldNum" sz="quarter" idx="12"/>
          </p:nvPr>
        </p:nvSpPr>
        <p:spPr/>
        <p:txBody>
          <a:bodyPr/>
          <a:lstStyle/>
          <a:p>
            <a:fld id="{2A2A6181-BD9D-4EEB-AAD6-40B54AE96A71}" type="slidenum">
              <a:rPr lang="en-US" smtClean="0"/>
              <a:t>7</a:t>
            </a:fld>
            <a:endParaRPr lang="en-US" dirty="0"/>
          </a:p>
        </p:txBody>
      </p:sp>
    </p:spTree>
    <p:extLst>
      <p:ext uri="{BB962C8B-B14F-4D97-AF65-F5344CB8AC3E}">
        <p14:creationId xmlns:p14="http://schemas.microsoft.com/office/powerpoint/2010/main" val="23832965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914399"/>
            <a:ext cx="8077200" cy="1079653"/>
          </a:xfrm>
        </p:spPr>
        <p:txBody>
          <a:bodyPr>
            <a:normAutofit fontScale="90000"/>
          </a:bodyPr>
          <a:lstStyle/>
          <a:p>
            <a:pPr eaLnBrk="1" hangingPunct="1"/>
            <a:r>
              <a:rPr lang="en-US" altLang="en-US" sz="4000" b="1" dirty="0"/>
              <a:t>FMLA/Leave Compliance </a:t>
            </a:r>
            <a:br>
              <a:rPr lang="en-US" altLang="en-US" sz="4000" b="1" dirty="0"/>
            </a:br>
            <a:r>
              <a:rPr lang="en-US" altLang="en-US" sz="4000" b="1" dirty="0"/>
              <a:t>Administration is Driven by:</a:t>
            </a:r>
          </a:p>
        </p:txBody>
      </p:sp>
      <p:sp>
        <p:nvSpPr>
          <p:cNvPr id="53252" name="Rectangle 3"/>
          <p:cNvSpPr>
            <a:spLocks noGrp="1" noChangeArrowheads="1"/>
          </p:cNvSpPr>
          <p:nvPr>
            <p:ph type="body" idx="1"/>
          </p:nvPr>
        </p:nvSpPr>
        <p:spPr>
          <a:xfrm>
            <a:off x="762000" y="2209800"/>
            <a:ext cx="7566752" cy="3352800"/>
          </a:xfrm>
        </p:spPr>
        <p:txBody>
          <a:bodyPr>
            <a:normAutofit/>
          </a:bodyPr>
          <a:lstStyle/>
          <a:p>
            <a:pPr eaLnBrk="1" hangingPunct="1">
              <a:defRPr/>
            </a:pPr>
            <a:r>
              <a:rPr lang="en-US" sz="2800" dirty="0"/>
              <a:t>Clear Policy</a:t>
            </a:r>
          </a:p>
          <a:p>
            <a:pPr eaLnBrk="1" hangingPunct="1">
              <a:defRPr/>
            </a:pPr>
            <a:r>
              <a:rPr lang="en-US" sz="2800" dirty="0"/>
              <a:t>Clear Process</a:t>
            </a:r>
          </a:p>
          <a:p>
            <a:pPr eaLnBrk="1" hangingPunct="1">
              <a:defRPr/>
            </a:pPr>
            <a:r>
              <a:rPr lang="en-US" sz="2800" dirty="0"/>
              <a:t>Clear Expectations</a:t>
            </a:r>
          </a:p>
          <a:p>
            <a:pPr eaLnBrk="1" hangingPunct="1">
              <a:defRPr/>
            </a:pPr>
            <a:r>
              <a:rPr lang="en-US" sz="2800" dirty="0"/>
              <a:t>Clear Messages</a:t>
            </a:r>
          </a:p>
          <a:p>
            <a:pPr marL="0" indent="0" eaLnBrk="1" hangingPunct="1">
              <a:lnSpc>
                <a:spcPct val="120000"/>
              </a:lnSpc>
              <a:spcBef>
                <a:spcPts val="1200"/>
              </a:spcBef>
              <a:buFontTx/>
              <a:buNone/>
              <a:defRPr/>
            </a:pPr>
            <a:r>
              <a:rPr lang="en-US" dirty="0"/>
              <a:t>Inconsistency is the key to dissatisfaction and disputes.</a:t>
            </a:r>
          </a:p>
        </p:txBody>
      </p:sp>
      <p:sp>
        <p:nvSpPr>
          <p:cNvPr id="3" name="Slide Number Placeholder 2">
            <a:extLst>
              <a:ext uri="{FF2B5EF4-FFF2-40B4-BE49-F238E27FC236}">
                <a16:creationId xmlns:a16="http://schemas.microsoft.com/office/drawing/2014/main" id="{79475D89-27AB-4804-B8D6-81CC508D9603}"/>
              </a:ext>
            </a:extLst>
          </p:cNvPr>
          <p:cNvSpPr>
            <a:spLocks noGrp="1"/>
          </p:cNvSpPr>
          <p:nvPr>
            <p:ph type="sldNum" sz="quarter" idx="12"/>
          </p:nvPr>
        </p:nvSpPr>
        <p:spPr/>
        <p:txBody>
          <a:bodyPr/>
          <a:lstStyle/>
          <a:p>
            <a:fld id="{2A2A6181-BD9D-4EEB-AAD6-40B54AE96A71}" type="slidenum">
              <a:rPr lang="en-US" smtClean="0"/>
              <a:t>70</a:t>
            </a:fld>
            <a:endParaRPr lang="en-US" dirty="0"/>
          </a:p>
        </p:txBody>
      </p:sp>
    </p:spTree>
    <p:extLst>
      <p:ext uri="{BB962C8B-B14F-4D97-AF65-F5344CB8AC3E}">
        <p14:creationId xmlns:p14="http://schemas.microsoft.com/office/powerpoint/2010/main" val="3975016372"/>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28651" y="907215"/>
            <a:ext cx="7886700" cy="888534"/>
          </a:xfrm>
        </p:spPr>
        <p:txBody>
          <a:bodyPr/>
          <a:lstStyle/>
          <a:p>
            <a:r>
              <a:rPr lang="en-US" altLang="en-US" sz="4000" dirty="0"/>
              <a:t>The Policy:</a:t>
            </a:r>
          </a:p>
        </p:txBody>
      </p:sp>
      <p:sp>
        <p:nvSpPr>
          <p:cNvPr id="9219" name="Content Placeholder 2"/>
          <p:cNvSpPr>
            <a:spLocks noGrp="1"/>
          </p:cNvSpPr>
          <p:nvPr>
            <p:ph idx="1"/>
          </p:nvPr>
        </p:nvSpPr>
        <p:spPr>
          <a:xfrm>
            <a:off x="628815" y="1872868"/>
            <a:ext cx="7886372" cy="4254558"/>
          </a:xfrm>
        </p:spPr>
        <p:txBody>
          <a:bodyPr/>
          <a:lstStyle/>
          <a:p>
            <a:pPr>
              <a:lnSpc>
                <a:spcPct val="110000"/>
              </a:lnSpc>
              <a:spcBef>
                <a:spcPts val="1200"/>
              </a:spcBef>
            </a:pPr>
            <a:r>
              <a:rPr lang="en-US" altLang="en-US" sz="2800" dirty="0"/>
              <a:t>Administrative Year</a:t>
            </a:r>
          </a:p>
          <a:p>
            <a:pPr>
              <a:lnSpc>
                <a:spcPct val="110000"/>
              </a:lnSpc>
              <a:spcBef>
                <a:spcPts val="1200"/>
              </a:spcBef>
            </a:pPr>
            <a:r>
              <a:rPr lang="en-US" altLang="en-US" sz="2800" dirty="0"/>
              <a:t>Scope of Eligibility (Do ineligible Employees get FMLA-like leave?)</a:t>
            </a:r>
          </a:p>
          <a:p>
            <a:pPr>
              <a:lnSpc>
                <a:spcPct val="110000"/>
              </a:lnSpc>
              <a:spcBef>
                <a:spcPts val="1200"/>
              </a:spcBef>
            </a:pPr>
            <a:r>
              <a:rPr lang="en-US" altLang="en-US" sz="2800" dirty="0"/>
              <a:t>Leave Entitlement</a:t>
            </a:r>
          </a:p>
          <a:p>
            <a:pPr>
              <a:lnSpc>
                <a:spcPct val="110000"/>
              </a:lnSpc>
              <a:spcBef>
                <a:spcPts val="1200"/>
              </a:spcBef>
            </a:pPr>
            <a:r>
              <a:rPr lang="en-US" altLang="en-US" sz="2800" dirty="0"/>
              <a:t>Concurrency of Leave and Policy Rights</a:t>
            </a:r>
          </a:p>
          <a:p>
            <a:pPr>
              <a:lnSpc>
                <a:spcPct val="110000"/>
              </a:lnSpc>
              <a:spcBef>
                <a:spcPts val="1200"/>
              </a:spcBef>
            </a:pPr>
            <a:r>
              <a:rPr lang="en-US" altLang="en-US" sz="2800" dirty="0"/>
              <a:t>Notice Required</a:t>
            </a:r>
          </a:p>
          <a:p>
            <a:pPr>
              <a:lnSpc>
                <a:spcPct val="110000"/>
              </a:lnSpc>
              <a:spcBef>
                <a:spcPts val="1200"/>
              </a:spcBef>
            </a:pPr>
            <a:r>
              <a:rPr lang="en-US" altLang="en-US" sz="2800" dirty="0"/>
              <a:t>Interface With Other Benefits and Legal Rights</a:t>
            </a:r>
          </a:p>
        </p:txBody>
      </p:sp>
      <p:sp>
        <p:nvSpPr>
          <p:cNvPr id="2" name="Slide Number Placeholder 1">
            <a:extLst>
              <a:ext uri="{FF2B5EF4-FFF2-40B4-BE49-F238E27FC236}">
                <a16:creationId xmlns:a16="http://schemas.microsoft.com/office/drawing/2014/main" id="{C0A2F5CD-9A77-47DF-A97C-4DF31F54056D}"/>
              </a:ext>
            </a:extLst>
          </p:cNvPr>
          <p:cNvSpPr>
            <a:spLocks noGrp="1"/>
          </p:cNvSpPr>
          <p:nvPr>
            <p:ph type="sldNum" sz="quarter" idx="12"/>
          </p:nvPr>
        </p:nvSpPr>
        <p:spPr/>
        <p:txBody>
          <a:bodyPr/>
          <a:lstStyle/>
          <a:p>
            <a:fld id="{2A2A6181-BD9D-4EEB-AAD6-40B54AE96A71}" type="slidenum">
              <a:rPr lang="en-US" smtClean="0"/>
              <a:t>71</a:t>
            </a:fld>
            <a:endParaRPr lang="en-US" dirty="0"/>
          </a:p>
        </p:txBody>
      </p:sp>
    </p:spTree>
    <p:extLst>
      <p:ext uri="{BB962C8B-B14F-4D97-AF65-F5344CB8AC3E}">
        <p14:creationId xmlns:p14="http://schemas.microsoft.com/office/powerpoint/2010/main" val="616888728"/>
      </p:ext>
    </p:extLst>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26264"/>
            <a:ext cx="8077200" cy="773935"/>
          </a:xfrm>
        </p:spPr>
        <p:txBody>
          <a:bodyPr>
            <a:normAutofit/>
          </a:bodyPr>
          <a:lstStyle/>
          <a:p>
            <a:pPr>
              <a:defRPr/>
            </a:pPr>
            <a:r>
              <a:rPr lang="en-US" sz="3600" dirty="0"/>
              <a:t>The Policy: Employee Obligations</a:t>
            </a:r>
          </a:p>
        </p:txBody>
      </p:sp>
      <p:sp>
        <p:nvSpPr>
          <p:cNvPr id="3" name="Content Placeholder 2"/>
          <p:cNvSpPr>
            <a:spLocks noGrp="1"/>
          </p:cNvSpPr>
          <p:nvPr>
            <p:ph idx="1"/>
          </p:nvPr>
        </p:nvSpPr>
        <p:spPr>
          <a:xfrm>
            <a:off x="533400" y="1676400"/>
            <a:ext cx="8305800" cy="4217988"/>
          </a:xfrm>
        </p:spPr>
        <p:txBody>
          <a:bodyPr>
            <a:noAutofit/>
          </a:bodyPr>
          <a:lstStyle/>
          <a:p>
            <a:pPr>
              <a:spcBef>
                <a:spcPts val="600"/>
              </a:spcBef>
              <a:defRPr/>
            </a:pPr>
            <a:r>
              <a:rPr lang="en-US" dirty="0"/>
              <a:t>Obligations for Leave</a:t>
            </a:r>
          </a:p>
          <a:p>
            <a:pPr marL="682625" lvl="2" indent="-342900">
              <a:spcBef>
                <a:spcPts val="600"/>
              </a:spcBef>
              <a:buFont typeface="Wingdings" panose="05000000000000000000" pitchFamily="2" charset="2"/>
              <a:buChar char="§"/>
              <a:defRPr/>
            </a:pPr>
            <a:r>
              <a:rPr lang="en-US" dirty="0"/>
              <a:t>Request</a:t>
            </a:r>
          </a:p>
          <a:p>
            <a:pPr marL="682625" lvl="2" indent="-342900">
              <a:spcBef>
                <a:spcPts val="0"/>
              </a:spcBef>
              <a:buFont typeface="Wingdings" panose="05000000000000000000" pitchFamily="2" charset="2"/>
              <a:buChar char="§"/>
              <a:defRPr/>
            </a:pPr>
            <a:r>
              <a:rPr lang="en-US" dirty="0"/>
              <a:t>Designation</a:t>
            </a:r>
          </a:p>
          <a:p>
            <a:pPr marL="682625" lvl="2" indent="-342900">
              <a:spcBef>
                <a:spcPts val="0"/>
              </a:spcBef>
              <a:buFont typeface="Wingdings" panose="05000000000000000000" pitchFamily="2" charset="2"/>
              <a:buChar char="§"/>
              <a:defRPr/>
            </a:pPr>
            <a:r>
              <a:rPr lang="en-US" dirty="0"/>
              <a:t>Managing Paperwork</a:t>
            </a:r>
          </a:p>
          <a:p>
            <a:pPr>
              <a:spcBef>
                <a:spcPts val="600"/>
              </a:spcBef>
              <a:defRPr/>
            </a:pPr>
            <a:r>
              <a:rPr lang="en-US" dirty="0"/>
              <a:t>Intermittent/Reduced Schedule Leave</a:t>
            </a:r>
          </a:p>
          <a:p>
            <a:pPr>
              <a:spcBef>
                <a:spcPts val="600"/>
              </a:spcBef>
              <a:defRPr/>
            </a:pPr>
            <a:r>
              <a:rPr lang="en-US" dirty="0"/>
              <a:t>Substitution of Paid Leave</a:t>
            </a:r>
          </a:p>
          <a:p>
            <a:pPr marL="685800" lvl="1" indent="-342900">
              <a:spcBef>
                <a:spcPts val="600"/>
              </a:spcBef>
              <a:buFont typeface="Wingdings" panose="05000000000000000000" pitchFamily="2" charset="2"/>
              <a:buChar char="§"/>
              <a:defRPr/>
            </a:pPr>
            <a:r>
              <a:rPr lang="en-US" dirty="0"/>
              <a:t>What are your real benefit plan obligations -“Unaccrual”?</a:t>
            </a:r>
          </a:p>
          <a:p>
            <a:pPr>
              <a:spcBef>
                <a:spcPts val="600"/>
              </a:spcBef>
              <a:defRPr/>
            </a:pPr>
            <a:r>
              <a:rPr lang="en-US" dirty="0"/>
              <a:t>Benefit Obligations</a:t>
            </a:r>
          </a:p>
          <a:p>
            <a:pPr>
              <a:spcBef>
                <a:spcPts val="0"/>
              </a:spcBef>
              <a:defRPr/>
            </a:pPr>
            <a:r>
              <a:rPr lang="en-US" dirty="0"/>
              <a:t>Reports on Progress</a:t>
            </a:r>
          </a:p>
          <a:p>
            <a:pPr>
              <a:spcBef>
                <a:spcPts val="0"/>
              </a:spcBef>
              <a:defRPr/>
            </a:pPr>
            <a:r>
              <a:rPr lang="en-US" dirty="0"/>
              <a:t>Return to Work Obligations</a:t>
            </a:r>
            <a:endParaRPr lang="en-US" sz="2800" dirty="0"/>
          </a:p>
        </p:txBody>
      </p:sp>
      <p:sp>
        <p:nvSpPr>
          <p:cNvPr id="5" name="Slide Number Placeholder 4">
            <a:extLst>
              <a:ext uri="{FF2B5EF4-FFF2-40B4-BE49-F238E27FC236}">
                <a16:creationId xmlns:a16="http://schemas.microsoft.com/office/drawing/2014/main" id="{9FC021C2-AC15-4BD6-84A1-335919B28B01}"/>
              </a:ext>
            </a:extLst>
          </p:cNvPr>
          <p:cNvSpPr>
            <a:spLocks noGrp="1"/>
          </p:cNvSpPr>
          <p:nvPr>
            <p:ph type="sldNum" sz="quarter" idx="12"/>
          </p:nvPr>
        </p:nvSpPr>
        <p:spPr/>
        <p:txBody>
          <a:bodyPr/>
          <a:lstStyle/>
          <a:p>
            <a:fld id="{2A2A6181-BD9D-4EEB-AAD6-40B54AE96A71}" type="slidenum">
              <a:rPr lang="en-US" smtClean="0"/>
              <a:t>72</a:t>
            </a:fld>
            <a:endParaRPr lang="en-US" dirty="0"/>
          </a:p>
        </p:txBody>
      </p:sp>
    </p:spTree>
    <p:extLst>
      <p:ext uri="{BB962C8B-B14F-4D97-AF65-F5344CB8AC3E}">
        <p14:creationId xmlns:p14="http://schemas.microsoft.com/office/powerpoint/2010/main" val="3479090294"/>
      </p:ext>
    </p:extLst>
  </p:cSld>
  <p:clrMapOvr>
    <a:masterClrMapping/>
  </p:clrMapOvr>
  <p:transition spd="slow"/>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US" altLang="en-US" sz="3600" dirty="0"/>
              <a:t>The Policy: Employer Obligations</a:t>
            </a:r>
          </a:p>
        </p:txBody>
      </p:sp>
      <p:sp>
        <p:nvSpPr>
          <p:cNvPr id="3" name="Content Placeholder 2"/>
          <p:cNvSpPr>
            <a:spLocks noGrp="1"/>
          </p:cNvSpPr>
          <p:nvPr>
            <p:ph idx="1"/>
          </p:nvPr>
        </p:nvSpPr>
        <p:spPr>
          <a:xfrm>
            <a:off x="304800" y="1905000"/>
            <a:ext cx="8534400" cy="3989388"/>
          </a:xfrm>
        </p:spPr>
        <p:txBody>
          <a:bodyPr>
            <a:normAutofit/>
          </a:bodyPr>
          <a:lstStyle/>
          <a:p>
            <a:pPr>
              <a:spcBef>
                <a:spcPts val="600"/>
              </a:spcBef>
              <a:defRPr/>
            </a:pPr>
            <a:r>
              <a:rPr lang="en-US" dirty="0"/>
              <a:t>Defining Eligibility </a:t>
            </a:r>
          </a:p>
          <a:p>
            <a:pPr>
              <a:spcBef>
                <a:spcPts val="600"/>
              </a:spcBef>
              <a:defRPr/>
            </a:pPr>
            <a:r>
              <a:rPr lang="en-US" dirty="0"/>
              <a:t>Communications</a:t>
            </a:r>
          </a:p>
          <a:p>
            <a:pPr marL="804863" lvl="2" indent="-342900">
              <a:spcBef>
                <a:spcPts val="600"/>
              </a:spcBef>
              <a:buFont typeface="Wingdings" panose="05000000000000000000" pitchFamily="2" charset="2"/>
              <a:buChar char="§"/>
              <a:defRPr/>
            </a:pPr>
            <a:r>
              <a:rPr lang="en-US" dirty="0"/>
              <a:t>Under FMLA</a:t>
            </a:r>
          </a:p>
          <a:p>
            <a:pPr marL="804863" lvl="2" indent="-342900">
              <a:spcBef>
                <a:spcPts val="600"/>
              </a:spcBef>
              <a:buFont typeface="Wingdings" panose="05000000000000000000" pitchFamily="2" charset="2"/>
              <a:buChar char="§"/>
              <a:defRPr/>
            </a:pPr>
            <a:r>
              <a:rPr lang="en-US" dirty="0"/>
              <a:t>Relative to Policies</a:t>
            </a:r>
          </a:p>
          <a:p>
            <a:pPr>
              <a:spcBef>
                <a:spcPts val="600"/>
              </a:spcBef>
              <a:defRPr/>
            </a:pPr>
            <a:r>
              <a:rPr lang="en-US" dirty="0"/>
              <a:t>Notice of Rights</a:t>
            </a:r>
          </a:p>
          <a:p>
            <a:pPr>
              <a:spcBef>
                <a:spcPts val="600"/>
              </a:spcBef>
              <a:defRPr/>
            </a:pPr>
            <a:r>
              <a:rPr lang="en-US" dirty="0"/>
              <a:t>Changes in Policy</a:t>
            </a:r>
          </a:p>
          <a:p>
            <a:pPr>
              <a:spcBef>
                <a:spcPts val="600"/>
              </a:spcBef>
              <a:defRPr/>
            </a:pPr>
            <a:r>
              <a:rPr lang="en-US" dirty="0"/>
              <a:t>Extensions and Additional Requests</a:t>
            </a:r>
          </a:p>
          <a:p>
            <a:pPr>
              <a:spcBef>
                <a:spcPts val="600"/>
              </a:spcBef>
              <a:defRPr/>
            </a:pPr>
            <a:r>
              <a:rPr lang="en-US" dirty="0"/>
              <a:t>Consequences</a:t>
            </a:r>
          </a:p>
        </p:txBody>
      </p:sp>
      <p:sp>
        <p:nvSpPr>
          <p:cNvPr id="2" name="Slide Number Placeholder 1">
            <a:extLst>
              <a:ext uri="{FF2B5EF4-FFF2-40B4-BE49-F238E27FC236}">
                <a16:creationId xmlns:a16="http://schemas.microsoft.com/office/drawing/2014/main" id="{5B7D40C1-6887-4E79-A710-834CDFB53AB6}"/>
              </a:ext>
            </a:extLst>
          </p:cNvPr>
          <p:cNvSpPr>
            <a:spLocks noGrp="1"/>
          </p:cNvSpPr>
          <p:nvPr>
            <p:ph type="sldNum" sz="quarter" idx="12"/>
          </p:nvPr>
        </p:nvSpPr>
        <p:spPr/>
        <p:txBody>
          <a:bodyPr/>
          <a:lstStyle/>
          <a:p>
            <a:fld id="{2A2A6181-BD9D-4EEB-AAD6-40B54AE96A71}" type="slidenum">
              <a:rPr lang="en-US" smtClean="0"/>
              <a:t>73</a:t>
            </a:fld>
            <a:endParaRPr lang="en-US" dirty="0"/>
          </a:p>
        </p:txBody>
      </p:sp>
    </p:spTree>
    <p:extLst>
      <p:ext uri="{BB962C8B-B14F-4D97-AF65-F5344CB8AC3E}">
        <p14:creationId xmlns:p14="http://schemas.microsoft.com/office/powerpoint/2010/main" val="1364117119"/>
      </p:ext>
    </p:extLst>
  </p:cSld>
  <p:clrMapOvr>
    <a:masterClrMapping/>
  </p:clrMapOvr>
  <p:transition spd="slow"/>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762000"/>
            <a:ext cx="9144000" cy="1219200"/>
          </a:xfrm>
        </p:spPr>
        <p:txBody>
          <a:bodyPr>
            <a:normAutofit/>
          </a:bodyPr>
          <a:lstStyle/>
          <a:p>
            <a:r>
              <a:rPr lang="en-US" altLang="en-US" sz="2800" dirty="0"/>
              <a:t>The FMLA Compliance Process Must Also Consider Workplace Accommodation Obligations Under</a:t>
            </a:r>
          </a:p>
        </p:txBody>
      </p:sp>
      <p:sp>
        <p:nvSpPr>
          <p:cNvPr id="3" name="Content Placeholder 2"/>
          <p:cNvSpPr>
            <a:spLocks noGrp="1"/>
          </p:cNvSpPr>
          <p:nvPr>
            <p:ph sz="quarter" idx="1"/>
          </p:nvPr>
        </p:nvSpPr>
        <p:spPr>
          <a:xfrm>
            <a:off x="304800" y="2030413"/>
            <a:ext cx="8839200" cy="3760787"/>
          </a:xfrm>
        </p:spPr>
        <p:txBody>
          <a:bodyPr>
            <a:normAutofit/>
          </a:bodyPr>
          <a:lstStyle/>
          <a:p>
            <a:pPr>
              <a:spcBef>
                <a:spcPts val="1200"/>
              </a:spcBef>
              <a:defRPr/>
            </a:pPr>
            <a:r>
              <a:rPr lang="en-US" sz="2800" dirty="0"/>
              <a:t>Federal and State FMLA</a:t>
            </a:r>
          </a:p>
          <a:p>
            <a:pPr>
              <a:spcBef>
                <a:spcPts val="1200"/>
              </a:spcBef>
              <a:defRPr/>
            </a:pPr>
            <a:r>
              <a:rPr lang="en-US" sz="2800" dirty="0"/>
              <a:t>Workers’ Compensation Laws</a:t>
            </a:r>
          </a:p>
          <a:p>
            <a:pPr>
              <a:spcBef>
                <a:spcPts val="1200"/>
              </a:spcBef>
              <a:defRPr/>
            </a:pPr>
            <a:r>
              <a:rPr lang="en-US" sz="2800" dirty="0"/>
              <a:t>Americans with Disabilities Act, as amended (ADA)</a:t>
            </a:r>
          </a:p>
          <a:p>
            <a:pPr>
              <a:spcBef>
                <a:spcPts val="1200"/>
              </a:spcBef>
              <a:defRPr/>
            </a:pPr>
            <a:r>
              <a:rPr lang="en-US" sz="2800" dirty="0"/>
              <a:t>State Disability Law</a:t>
            </a:r>
          </a:p>
          <a:p>
            <a:pPr marL="0" indent="0">
              <a:spcBef>
                <a:spcPts val="1200"/>
              </a:spcBef>
              <a:buFontTx/>
              <a:buNone/>
              <a:defRPr/>
            </a:pPr>
            <a:endParaRPr lang="en-US" dirty="0"/>
          </a:p>
          <a:p>
            <a:pPr marL="0" indent="0">
              <a:spcBef>
                <a:spcPts val="1200"/>
              </a:spcBef>
              <a:buFontTx/>
              <a:buNone/>
              <a:defRPr/>
            </a:pPr>
            <a:r>
              <a:rPr lang="en-US" dirty="0"/>
              <a:t>Also need to consider the Genetic Information Nondisclosure Act (GINA) – Disclaim in medical certification requests.</a:t>
            </a:r>
          </a:p>
        </p:txBody>
      </p:sp>
      <p:sp>
        <p:nvSpPr>
          <p:cNvPr id="2" name="Slide Number Placeholder 1">
            <a:extLst>
              <a:ext uri="{FF2B5EF4-FFF2-40B4-BE49-F238E27FC236}">
                <a16:creationId xmlns:a16="http://schemas.microsoft.com/office/drawing/2014/main" id="{E80B9D32-BFE8-4373-A859-53D00664853A}"/>
              </a:ext>
            </a:extLst>
          </p:cNvPr>
          <p:cNvSpPr>
            <a:spLocks noGrp="1"/>
          </p:cNvSpPr>
          <p:nvPr>
            <p:ph type="sldNum" sz="quarter" idx="12"/>
          </p:nvPr>
        </p:nvSpPr>
        <p:spPr/>
        <p:txBody>
          <a:bodyPr/>
          <a:lstStyle/>
          <a:p>
            <a:fld id="{2A2A6181-BD9D-4EEB-AAD6-40B54AE96A71}" type="slidenum">
              <a:rPr lang="en-US" smtClean="0"/>
              <a:t>74</a:t>
            </a:fld>
            <a:endParaRPr lang="en-US" dirty="0"/>
          </a:p>
        </p:txBody>
      </p:sp>
    </p:spTree>
    <p:extLst>
      <p:ext uri="{BB962C8B-B14F-4D97-AF65-F5344CB8AC3E}">
        <p14:creationId xmlns:p14="http://schemas.microsoft.com/office/powerpoint/2010/main" val="321129708"/>
      </p:ext>
    </p:extLst>
  </p:cSld>
  <p:clrMapOvr>
    <a:masterClrMapping/>
  </p:clrMapOvr>
  <p:transition spd="slow"/>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z="4000" b="1" dirty="0"/>
              <a:t>The Process:</a:t>
            </a:r>
          </a:p>
        </p:txBody>
      </p:sp>
      <p:sp>
        <p:nvSpPr>
          <p:cNvPr id="14339" name="Content Placeholder 2"/>
          <p:cNvSpPr>
            <a:spLocks noGrp="1"/>
          </p:cNvSpPr>
          <p:nvPr>
            <p:ph idx="1"/>
          </p:nvPr>
        </p:nvSpPr>
        <p:spPr/>
        <p:txBody>
          <a:bodyPr/>
          <a:lstStyle/>
          <a:p>
            <a:pPr marL="0" indent="0">
              <a:buNone/>
            </a:pPr>
            <a:r>
              <a:rPr lang="en-US" altLang="en-US" sz="3200" dirty="0"/>
              <a:t>The “Packet”</a:t>
            </a:r>
          </a:p>
          <a:p>
            <a:pPr marL="685800" lvl="1" indent="-342900">
              <a:buFont typeface="Wingdings" panose="05000000000000000000" pitchFamily="2" charset="2"/>
              <a:buChar char="ü"/>
            </a:pPr>
            <a:r>
              <a:rPr lang="en-US" altLang="en-US" sz="2400" dirty="0"/>
              <a:t>The “Memo”</a:t>
            </a:r>
          </a:p>
          <a:p>
            <a:pPr marL="685800" lvl="1" indent="-342900">
              <a:buFont typeface="Wingdings" panose="05000000000000000000" pitchFamily="2" charset="2"/>
              <a:buChar char="ü"/>
            </a:pPr>
            <a:r>
              <a:rPr lang="en-US" altLang="en-US" sz="2400" dirty="0"/>
              <a:t>Notice of Rights</a:t>
            </a:r>
          </a:p>
          <a:p>
            <a:pPr marL="685800" lvl="1" indent="-342900">
              <a:buFont typeface="Wingdings" panose="05000000000000000000" pitchFamily="2" charset="2"/>
              <a:buChar char="ü"/>
            </a:pPr>
            <a:r>
              <a:rPr lang="en-US" altLang="en-US" sz="2400" dirty="0"/>
              <a:t>Request for Leave</a:t>
            </a:r>
          </a:p>
          <a:p>
            <a:pPr marL="685800" lvl="1" indent="-342900">
              <a:buFont typeface="Wingdings" panose="05000000000000000000" pitchFamily="2" charset="2"/>
              <a:buChar char="ü"/>
            </a:pPr>
            <a:r>
              <a:rPr lang="en-US" altLang="en-US" sz="2400" dirty="0"/>
              <a:t>Health Care Provider Certification</a:t>
            </a:r>
          </a:p>
          <a:p>
            <a:pPr marL="1028700" lvl="2" indent="-342900">
              <a:buFont typeface="Wingdings" panose="05000000000000000000" pitchFamily="2" charset="2"/>
              <a:buChar char="§"/>
            </a:pPr>
            <a:r>
              <a:rPr lang="en-US" altLang="en-US" dirty="0"/>
              <a:t>With job description</a:t>
            </a:r>
          </a:p>
          <a:p>
            <a:pPr marL="685800" lvl="1" indent="-342900">
              <a:buFont typeface="Wingdings" panose="05000000000000000000" pitchFamily="2" charset="2"/>
              <a:buChar char="ü"/>
            </a:pPr>
            <a:r>
              <a:rPr lang="en-US" altLang="en-US" sz="2400" dirty="0"/>
              <a:t>Notice of Eligibility </a:t>
            </a:r>
          </a:p>
        </p:txBody>
      </p:sp>
      <p:sp>
        <p:nvSpPr>
          <p:cNvPr id="2" name="Slide Number Placeholder 1">
            <a:extLst>
              <a:ext uri="{FF2B5EF4-FFF2-40B4-BE49-F238E27FC236}">
                <a16:creationId xmlns:a16="http://schemas.microsoft.com/office/drawing/2014/main" id="{EBE863FA-2EA7-46F2-814D-8FC24EC37130}"/>
              </a:ext>
            </a:extLst>
          </p:cNvPr>
          <p:cNvSpPr>
            <a:spLocks noGrp="1"/>
          </p:cNvSpPr>
          <p:nvPr>
            <p:ph type="sldNum" sz="quarter" idx="12"/>
          </p:nvPr>
        </p:nvSpPr>
        <p:spPr/>
        <p:txBody>
          <a:bodyPr/>
          <a:lstStyle/>
          <a:p>
            <a:fld id="{2A2A6181-BD9D-4EEB-AAD6-40B54AE96A71}" type="slidenum">
              <a:rPr lang="en-US" smtClean="0"/>
              <a:t>75</a:t>
            </a:fld>
            <a:endParaRPr lang="en-US" dirty="0"/>
          </a:p>
        </p:txBody>
      </p:sp>
    </p:spTree>
    <p:extLst>
      <p:ext uri="{BB962C8B-B14F-4D97-AF65-F5344CB8AC3E}">
        <p14:creationId xmlns:p14="http://schemas.microsoft.com/office/powerpoint/2010/main" val="886827347"/>
      </p:ext>
    </p:extLst>
  </p:cSld>
  <p:clrMapOvr>
    <a:masterClrMapping/>
  </p:clrMapOvr>
  <p:transition spd="slow"/>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28651" y="907215"/>
            <a:ext cx="7886700" cy="842210"/>
          </a:xfrm>
        </p:spPr>
        <p:txBody>
          <a:bodyPr>
            <a:normAutofit/>
          </a:bodyPr>
          <a:lstStyle/>
          <a:p>
            <a:r>
              <a:rPr lang="en-US" altLang="en-US" sz="3600" b="1" dirty="0"/>
              <a:t>When Notice Is Received</a:t>
            </a:r>
          </a:p>
        </p:txBody>
      </p:sp>
      <p:sp>
        <p:nvSpPr>
          <p:cNvPr id="3" name="Content Placeholder 2"/>
          <p:cNvSpPr>
            <a:spLocks noGrp="1"/>
          </p:cNvSpPr>
          <p:nvPr>
            <p:ph sz="quarter" idx="1"/>
          </p:nvPr>
        </p:nvSpPr>
        <p:spPr>
          <a:xfrm>
            <a:off x="228600" y="1749425"/>
            <a:ext cx="8610600" cy="4194175"/>
          </a:xfrm>
        </p:spPr>
        <p:txBody>
          <a:bodyPr>
            <a:normAutofit lnSpcReduction="10000"/>
          </a:bodyPr>
          <a:lstStyle/>
          <a:p>
            <a:pPr>
              <a:defRPr/>
            </a:pPr>
            <a:r>
              <a:rPr lang="en-US" sz="3000" dirty="0"/>
              <a:t>“Calling-In”</a:t>
            </a:r>
          </a:p>
          <a:p>
            <a:pPr marL="685800" lvl="1" indent="-342900">
              <a:buFont typeface="Wingdings" panose="05000000000000000000" pitchFamily="2" charset="2"/>
              <a:buChar char="§"/>
              <a:defRPr/>
            </a:pPr>
            <a:r>
              <a:rPr lang="en-US" sz="2400" dirty="0"/>
              <a:t>A simple statement that the Employee is “sick” without more is not enough to trigger FMLA obligations</a:t>
            </a:r>
          </a:p>
          <a:p>
            <a:pPr marL="685800" lvl="1" indent="-342900">
              <a:buFont typeface="Wingdings" panose="05000000000000000000" pitchFamily="2" charset="2"/>
              <a:buChar char="§"/>
              <a:defRPr/>
            </a:pPr>
            <a:r>
              <a:rPr lang="en-US" sz="2400" dirty="0"/>
              <a:t>Notice of the need for leave must be sufficient for the Employer to understand the need for FMLA-protected leave</a:t>
            </a:r>
          </a:p>
          <a:p>
            <a:pPr marL="1023938" lvl="3" indent="-342900">
              <a:buFont typeface="Courier New" panose="02070309020205020404" pitchFamily="49" charset="0"/>
              <a:buChar char="o"/>
              <a:defRPr/>
            </a:pPr>
            <a:r>
              <a:rPr lang="en-US" sz="2200" dirty="0"/>
              <a:t>However, a change in behavior may be enough to put Employer on notice</a:t>
            </a:r>
          </a:p>
          <a:p>
            <a:pPr marL="800100" lvl="1" indent="-457200">
              <a:buFont typeface="Wingdings" panose="05000000000000000000" pitchFamily="2" charset="2"/>
              <a:buChar char="§"/>
              <a:defRPr/>
            </a:pPr>
            <a:r>
              <a:rPr lang="en-US" sz="2600" dirty="0"/>
              <a:t>Define process for notification and avoid supervisors</a:t>
            </a:r>
          </a:p>
          <a:p>
            <a:pPr>
              <a:defRPr/>
            </a:pPr>
            <a:r>
              <a:rPr lang="en-US" sz="3000" dirty="0"/>
              <a:t>Written Notice to Employee</a:t>
            </a:r>
          </a:p>
          <a:p>
            <a:pPr marL="685800" lvl="1" indent="-342900">
              <a:buFont typeface="Wingdings" panose="05000000000000000000" pitchFamily="2" charset="2"/>
              <a:buChar char="§"/>
              <a:defRPr/>
            </a:pPr>
            <a:r>
              <a:rPr lang="en-US" sz="2400" dirty="0"/>
              <a:t>Is confirmation of receipt required?</a:t>
            </a:r>
          </a:p>
          <a:p>
            <a:pPr>
              <a:defRPr/>
            </a:pPr>
            <a:endParaRPr lang="en-US" dirty="0"/>
          </a:p>
        </p:txBody>
      </p:sp>
      <p:sp>
        <p:nvSpPr>
          <p:cNvPr id="2" name="Slide Number Placeholder 1">
            <a:extLst>
              <a:ext uri="{FF2B5EF4-FFF2-40B4-BE49-F238E27FC236}">
                <a16:creationId xmlns:a16="http://schemas.microsoft.com/office/drawing/2014/main" id="{9409DE05-8DBC-44EC-A875-993CE5FDFB67}"/>
              </a:ext>
            </a:extLst>
          </p:cNvPr>
          <p:cNvSpPr>
            <a:spLocks noGrp="1"/>
          </p:cNvSpPr>
          <p:nvPr>
            <p:ph type="sldNum" sz="quarter" idx="12"/>
          </p:nvPr>
        </p:nvSpPr>
        <p:spPr/>
        <p:txBody>
          <a:bodyPr/>
          <a:lstStyle/>
          <a:p>
            <a:fld id="{2A2A6181-BD9D-4EEB-AAD6-40B54AE96A71}" type="slidenum">
              <a:rPr lang="en-US" smtClean="0"/>
              <a:t>76</a:t>
            </a:fld>
            <a:endParaRPr lang="en-US" dirty="0"/>
          </a:p>
        </p:txBody>
      </p:sp>
    </p:spTree>
    <p:extLst>
      <p:ext uri="{BB962C8B-B14F-4D97-AF65-F5344CB8AC3E}">
        <p14:creationId xmlns:p14="http://schemas.microsoft.com/office/powerpoint/2010/main" val="89224472"/>
      </p:ext>
    </p:extLst>
  </p:cSld>
  <p:clrMapOvr>
    <a:masterClrMapping/>
  </p:clrMapOvr>
  <p:transition spd="slow"/>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590550" y="922446"/>
            <a:ext cx="7886700" cy="796185"/>
          </a:xfrm>
        </p:spPr>
        <p:txBody>
          <a:bodyPr/>
          <a:lstStyle/>
          <a:p>
            <a:r>
              <a:rPr lang="en-US" altLang="en-US" sz="4000" dirty="0"/>
              <a:t>Employer Expectations</a:t>
            </a:r>
          </a:p>
        </p:txBody>
      </p:sp>
      <p:sp>
        <p:nvSpPr>
          <p:cNvPr id="37891" name="Content Placeholder 2"/>
          <p:cNvSpPr>
            <a:spLocks noGrp="1"/>
          </p:cNvSpPr>
          <p:nvPr>
            <p:ph idx="1"/>
          </p:nvPr>
        </p:nvSpPr>
        <p:spPr>
          <a:xfrm>
            <a:off x="228600" y="1898374"/>
            <a:ext cx="8610600" cy="3816625"/>
          </a:xfrm>
        </p:spPr>
        <p:txBody>
          <a:bodyPr/>
          <a:lstStyle/>
          <a:p>
            <a:pPr>
              <a:spcBef>
                <a:spcPts val="300"/>
              </a:spcBef>
            </a:pPr>
            <a:r>
              <a:rPr lang="en-US" altLang="en-US" sz="2400" dirty="0"/>
              <a:t>Absence From Work</a:t>
            </a:r>
          </a:p>
          <a:p>
            <a:pPr marL="685800" lvl="1" indent="-342900">
              <a:spcBef>
                <a:spcPts val="300"/>
              </a:spcBef>
              <a:buFont typeface="Wingdings" panose="05000000000000000000" pitchFamily="2" charset="2"/>
              <a:buChar char="§"/>
            </a:pPr>
            <a:r>
              <a:rPr lang="en-US" altLang="en-US" sz="2200" dirty="0"/>
              <a:t>Contacts During Absence - Interference</a:t>
            </a:r>
          </a:p>
          <a:p>
            <a:pPr marL="685800" lvl="1" indent="-342900">
              <a:spcBef>
                <a:spcPts val="300"/>
              </a:spcBef>
              <a:buFont typeface="Wingdings" panose="05000000000000000000" pitchFamily="2" charset="2"/>
              <a:buChar char="§"/>
            </a:pPr>
            <a:r>
              <a:rPr lang="en-US" altLang="en-US" sz="2200" dirty="0"/>
              <a:t>Work During Absence – From Home</a:t>
            </a:r>
          </a:p>
          <a:p>
            <a:pPr marL="685800" lvl="1" indent="-342900">
              <a:spcBef>
                <a:spcPts val="300"/>
              </a:spcBef>
              <a:buFont typeface="Wingdings" panose="05000000000000000000" pitchFamily="2" charset="2"/>
              <a:buChar char="§"/>
            </a:pPr>
            <a:r>
              <a:rPr lang="en-US" altLang="en-US" sz="2200" dirty="0"/>
              <a:t>Outside Employment</a:t>
            </a:r>
          </a:p>
          <a:p>
            <a:pPr>
              <a:spcBef>
                <a:spcPts val="300"/>
              </a:spcBef>
            </a:pPr>
            <a:r>
              <a:rPr lang="en-US" altLang="en-US" sz="2400" dirty="0"/>
              <a:t>Return to Work/Light Duty Plan</a:t>
            </a:r>
          </a:p>
          <a:p>
            <a:pPr marL="685800" lvl="1" indent="-342900">
              <a:spcBef>
                <a:spcPts val="300"/>
              </a:spcBef>
              <a:buFont typeface="Wingdings" panose="05000000000000000000" pitchFamily="2" charset="2"/>
              <a:buChar char="§"/>
            </a:pPr>
            <a:r>
              <a:rPr lang="en-US" altLang="en-US" sz="2200" dirty="0"/>
              <a:t>Saying “No”</a:t>
            </a:r>
          </a:p>
          <a:p>
            <a:pPr>
              <a:spcBef>
                <a:spcPts val="300"/>
              </a:spcBef>
            </a:pPr>
            <a:r>
              <a:rPr lang="en-US" altLang="en-US" sz="2400" dirty="0"/>
              <a:t>Information Requests</a:t>
            </a:r>
          </a:p>
          <a:p>
            <a:pPr>
              <a:spcBef>
                <a:spcPts val="300"/>
              </a:spcBef>
            </a:pPr>
            <a:r>
              <a:rPr lang="en-US" altLang="en-US" sz="2400" dirty="0"/>
              <a:t>Job Protections</a:t>
            </a:r>
          </a:p>
          <a:p>
            <a:pPr marL="685800" lvl="1" indent="-342900">
              <a:spcBef>
                <a:spcPts val="300"/>
              </a:spcBef>
              <a:buFont typeface="Wingdings" panose="05000000000000000000" pitchFamily="2" charset="2"/>
              <a:buChar char="§"/>
            </a:pPr>
            <a:r>
              <a:rPr lang="en-US" altLang="en-US" sz="2200" dirty="0"/>
              <a:t>Change of Employment</a:t>
            </a:r>
          </a:p>
          <a:p>
            <a:pPr marL="685800" lvl="1" indent="-342900">
              <a:spcBef>
                <a:spcPts val="300"/>
              </a:spcBef>
              <a:buFont typeface="Wingdings" panose="05000000000000000000" pitchFamily="2" charset="2"/>
              <a:buChar char="§"/>
            </a:pPr>
            <a:r>
              <a:rPr lang="en-US" altLang="en-US" sz="2200" dirty="0"/>
              <a:t>Deficiency “Discoveries</a:t>
            </a:r>
            <a:r>
              <a:rPr lang="en-US" altLang="en-US" sz="2400" dirty="0"/>
              <a:t>”</a:t>
            </a:r>
          </a:p>
        </p:txBody>
      </p:sp>
      <p:sp>
        <p:nvSpPr>
          <p:cNvPr id="2" name="Slide Number Placeholder 1">
            <a:extLst>
              <a:ext uri="{FF2B5EF4-FFF2-40B4-BE49-F238E27FC236}">
                <a16:creationId xmlns:a16="http://schemas.microsoft.com/office/drawing/2014/main" id="{528806EE-BDF3-49C7-B14D-E0177F303E8F}"/>
              </a:ext>
            </a:extLst>
          </p:cNvPr>
          <p:cNvSpPr>
            <a:spLocks noGrp="1"/>
          </p:cNvSpPr>
          <p:nvPr>
            <p:ph type="sldNum" sz="quarter" idx="12"/>
          </p:nvPr>
        </p:nvSpPr>
        <p:spPr/>
        <p:txBody>
          <a:bodyPr/>
          <a:lstStyle/>
          <a:p>
            <a:fld id="{2A2A6181-BD9D-4EEB-AAD6-40B54AE96A71}" type="slidenum">
              <a:rPr lang="en-US" smtClean="0"/>
              <a:t>77</a:t>
            </a:fld>
            <a:endParaRPr lang="en-US" dirty="0"/>
          </a:p>
        </p:txBody>
      </p:sp>
    </p:spTree>
    <p:extLst>
      <p:ext uri="{BB962C8B-B14F-4D97-AF65-F5344CB8AC3E}">
        <p14:creationId xmlns:p14="http://schemas.microsoft.com/office/powerpoint/2010/main" val="3640911073"/>
      </p:ext>
    </p:extLst>
  </p:cSld>
  <p:clrMapOvr>
    <a:masterClrMapping/>
  </p:clrMapOvr>
  <p:transition spd="slow"/>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907215"/>
            <a:ext cx="7886700" cy="921585"/>
          </a:xfrm>
        </p:spPr>
        <p:txBody>
          <a:bodyPr>
            <a:normAutofit/>
          </a:bodyPr>
          <a:lstStyle/>
          <a:p>
            <a:r>
              <a:rPr lang="en-US" sz="3200" b="1" dirty="0"/>
              <a:t>What is a Serious Health Condition?</a:t>
            </a:r>
          </a:p>
        </p:txBody>
      </p:sp>
      <p:sp>
        <p:nvSpPr>
          <p:cNvPr id="3" name="Content Placeholder 2"/>
          <p:cNvSpPr>
            <a:spLocks noGrp="1"/>
          </p:cNvSpPr>
          <p:nvPr>
            <p:ph sz="quarter" idx="1"/>
          </p:nvPr>
        </p:nvSpPr>
        <p:spPr>
          <a:xfrm>
            <a:off x="228600" y="1994053"/>
            <a:ext cx="8763000" cy="3955234"/>
          </a:xfrm>
        </p:spPr>
        <p:txBody>
          <a:bodyPr>
            <a:noAutofit/>
          </a:bodyPr>
          <a:lstStyle/>
          <a:p>
            <a:pPr>
              <a:spcBef>
                <a:spcPts val="0"/>
              </a:spcBef>
              <a:spcAft>
                <a:spcPts val="600"/>
              </a:spcAft>
            </a:pPr>
            <a:r>
              <a:rPr lang="en-US" sz="2400" dirty="0"/>
              <a:t>Physical or mental illness, injury, impairment;</a:t>
            </a:r>
          </a:p>
          <a:p>
            <a:pPr>
              <a:spcBef>
                <a:spcPts val="0"/>
              </a:spcBef>
              <a:spcAft>
                <a:spcPts val="600"/>
              </a:spcAft>
            </a:pPr>
            <a:r>
              <a:rPr lang="en-US" sz="2400" dirty="0"/>
              <a:t>Requiring treatment by a health care provider;</a:t>
            </a:r>
          </a:p>
          <a:p>
            <a:pPr>
              <a:spcBef>
                <a:spcPts val="0"/>
              </a:spcBef>
              <a:spcAft>
                <a:spcPts val="600"/>
              </a:spcAft>
            </a:pPr>
            <a:r>
              <a:rPr lang="en-US" sz="2400" dirty="0"/>
              <a:t>For a disabling condition;</a:t>
            </a:r>
          </a:p>
          <a:p>
            <a:pPr>
              <a:spcBef>
                <a:spcPts val="0"/>
              </a:spcBef>
              <a:spcAft>
                <a:spcPts val="600"/>
              </a:spcAft>
            </a:pPr>
            <a:r>
              <a:rPr lang="en-US" sz="2400" dirty="0"/>
              <a:t>Results in a period of incapacity;</a:t>
            </a:r>
          </a:p>
          <a:p>
            <a:pPr>
              <a:spcBef>
                <a:spcPts val="0"/>
              </a:spcBef>
              <a:spcAft>
                <a:spcPts val="600"/>
              </a:spcAft>
            </a:pPr>
            <a:r>
              <a:rPr lang="en-US" sz="2400" dirty="0"/>
              <a:t>The incapacity is for more than three consecutive calendar days and/or requires subsequent treatment; and</a:t>
            </a:r>
          </a:p>
          <a:p>
            <a:pPr>
              <a:spcBef>
                <a:spcPts val="0"/>
              </a:spcBef>
              <a:spcAft>
                <a:spcPts val="600"/>
              </a:spcAft>
            </a:pPr>
            <a:r>
              <a:rPr lang="en-US" sz="2400" dirty="0"/>
              <a:t>Involves treatment two or more times by a health care provider (within 30 days), or at least one occasion that results in a regimen of continuing treatment.</a:t>
            </a:r>
          </a:p>
        </p:txBody>
      </p:sp>
      <p:sp>
        <p:nvSpPr>
          <p:cNvPr id="4" name="Slide Number Placeholder 3">
            <a:extLst>
              <a:ext uri="{FF2B5EF4-FFF2-40B4-BE49-F238E27FC236}">
                <a16:creationId xmlns:a16="http://schemas.microsoft.com/office/drawing/2014/main" id="{03058B06-AAC4-4ED8-BF61-DDEFD817A6E7}"/>
              </a:ext>
            </a:extLst>
          </p:cNvPr>
          <p:cNvSpPr>
            <a:spLocks noGrp="1"/>
          </p:cNvSpPr>
          <p:nvPr>
            <p:ph type="sldNum" sz="quarter" idx="12"/>
          </p:nvPr>
        </p:nvSpPr>
        <p:spPr/>
        <p:txBody>
          <a:bodyPr/>
          <a:lstStyle/>
          <a:p>
            <a:fld id="{2A2A6181-BD9D-4EEB-AAD6-40B54AE96A71}" type="slidenum">
              <a:rPr lang="en-US" smtClean="0"/>
              <a:t>78</a:t>
            </a:fld>
            <a:endParaRPr lang="en-US" dirty="0"/>
          </a:p>
        </p:txBody>
      </p:sp>
    </p:spTree>
    <p:extLst>
      <p:ext uri="{BB962C8B-B14F-4D97-AF65-F5344CB8AC3E}">
        <p14:creationId xmlns:p14="http://schemas.microsoft.com/office/powerpoint/2010/main" val="1921624318"/>
      </p:ext>
    </p:extLst>
  </p:cSld>
  <p:clrMapOvr>
    <a:masterClrMapping/>
  </p:clrMapOvr>
  <p:transition spd="slow"/>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228600" y="907575"/>
            <a:ext cx="8686800" cy="893929"/>
          </a:xfrm>
        </p:spPr>
        <p:txBody>
          <a:bodyPr rtlCol="0">
            <a:noAutofit/>
          </a:bodyPr>
          <a:lstStyle/>
          <a:p>
            <a:pPr eaLnBrk="1" fontAlgn="auto" hangingPunct="1">
              <a:spcAft>
                <a:spcPts val="0"/>
              </a:spcAft>
              <a:defRPr/>
            </a:pPr>
            <a:r>
              <a:rPr lang="en-US" sz="2800" b="1" dirty="0"/>
              <a:t>What Can I Ask to Determine if a </a:t>
            </a:r>
            <a:br>
              <a:rPr lang="en-US" sz="2800" b="1" dirty="0"/>
            </a:br>
            <a:r>
              <a:rPr lang="en-US" sz="2800" b="1" dirty="0"/>
              <a:t>Serious Health Condition Exists? </a:t>
            </a:r>
          </a:p>
        </p:txBody>
      </p:sp>
      <p:sp>
        <p:nvSpPr>
          <p:cNvPr id="55300" name="Rectangle 3"/>
          <p:cNvSpPr>
            <a:spLocks noGrp="1" noChangeArrowheads="1"/>
          </p:cNvSpPr>
          <p:nvPr>
            <p:ph type="body" idx="1"/>
          </p:nvPr>
        </p:nvSpPr>
        <p:spPr>
          <a:xfrm>
            <a:off x="197810" y="2148289"/>
            <a:ext cx="8946190" cy="3802136"/>
          </a:xfrm>
        </p:spPr>
        <p:txBody>
          <a:bodyPr>
            <a:noAutofit/>
          </a:bodyPr>
          <a:lstStyle/>
          <a:p>
            <a:pPr marL="231775" indent="-231775">
              <a:spcBef>
                <a:spcPts val="0"/>
              </a:spcBef>
              <a:spcAft>
                <a:spcPts val="600"/>
              </a:spcAft>
            </a:pPr>
            <a:r>
              <a:rPr lang="en-US" sz="2200" dirty="0"/>
              <a:t>Identify the essential functions of the employee’s position or activities of daily living for non-employee.</a:t>
            </a:r>
          </a:p>
          <a:p>
            <a:pPr marL="231775" indent="-231775">
              <a:spcBef>
                <a:spcPts val="0"/>
              </a:spcBef>
              <a:spcAft>
                <a:spcPts val="600"/>
              </a:spcAft>
            </a:pPr>
            <a:r>
              <a:rPr lang="en-US" sz="2200" dirty="0"/>
              <a:t>Identify date of commencement and duration.</a:t>
            </a:r>
          </a:p>
          <a:p>
            <a:pPr marL="231775" indent="-231775">
              <a:spcBef>
                <a:spcPts val="0"/>
              </a:spcBef>
              <a:spcAft>
                <a:spcPts val="600"/>
              </a:spcAft>
            </a:pPr>
            <a:r>
              <a:rPr lang="en-US" sz="2200" dirty="0"/>
              <a:t>Medical facts: significant to support need for leave – incapacity of person.</a:t>
            </a:r>
          </a:p>
          <a:p>
            <a:pPr marL="231775" indent="-231775">
              <a:spcBef>
                <a:spcPts val="0"/>
              </a:spcBef>
              <a:spcAft>
                <a:spcPts val="600"/>
              </a:spcAft>
            </a:pPr>
            <a:r>
              <a:rPr lang="en-US" sz="2200" dirty="0"/>
              <a:t>Manifestation of the illness-why is the medical situation disabling?</a:t>
            </a:r>
          </a:p>
          <a:p>
            <a:pPr marL="231775" indent="-231775">
              <a:spcBef>
                <a:spcPts val="0"/>
              </a:spcBef>
              <a:spcAft>
                <a:spcPts val="600"/>
              </a:spcAft>
            </a:pPr>
            <a:r>
              <a:rPr lang="en-US" sz="2200" dirty="0"/>
              <a:t>What is it that the employee cannot do (alternative employment analysis) </a:t>
            </a:r>
          </a:p>
          <a:p>
            <a:pPr marL="231775" indent="-231775">
              <a:spcBef>
                <a:spcPts val="0"/>
              </a:spcBef>
              <a:spcAft>
                <a:spcPts val="600"/>
              </a:spcAft>
            </a:pPr>
            <a:r>
              <a:rPr lang="en-US" sz="2200" dirty="0"/>
              <a:t>Intermittent use – necessity of use, periods of use and duration of leave.</a:t>
            </a:r>
          </a:p>
          <a:p>
            <a:pPr marL="231775" indent="-231775">
              <a:spcBef>
                <a:spcPts val="0"/>
              </a:spcBef>
              <a:spcAft>
                <a:spcPts val="600"/>
              </a:spcAft>
            </a:pPr>
            <a:r>
              <a:rPr lang="en-US" sz="2200" dirty="0"/>
              <a:t>Permanency Issues?</a:t>
            </a:r>
          </a:p>
        </p:txBody>
      </p:sp>
      <p:sp>
        <p:nvSpPr>
          <p:cNvPr id="2" name="Slide Number Placeholder 1">
            <a:extLst>
              <a:ext uri="{FF2B5EF4-FFF2-40B4-BE49-F238E27FC236}">
                <a16:creationId xmlns:a16="http://schemas.microsoft.com/office/drawing/2014/main" id="{5CE408CC-FC7B-4AA4-B114-F8776E21489A}"/>
              </a:ext>
            </a:extLst>
          </p:cNvPr>
          <p:cNvSpPr>
            <a:spLocks noGrp="1"/>
          </p:cNvSpPr>
          <p:nvPr>
            <p:ph type="sldNum" sz="quarter" idx="12"/>
          </p:nvPr>
        </p:nvSpPr>
        <p:spPr/>
        <p:txBody>
          <a:bodyPr/>
          <a:lstStyle/>
          <a:p>
            <a:fld id="{2A2A6181-BD9D-4EEB-AAD6-40B54AE96A71}" type="slidenum">
              <a:rPr lang="en-US" smtClean="0"/>
              <a:t>79</a:t>
            </a:fld>
            <a:endParaRPr lang="en-US" dirty="0"/>
          </a:p>
        </p:txBody>
      </p:sp>
    </p:spTree>
    <p:extLst>
      <p:ext uri="{BB962C8B-B14F-4D97-AF65-F5344CB8AC3E}">
        <p14:creationId xmlns:p14="http://schemas.microsoft.com/office/powerpoint/2010/main" val="260420315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37570-39AB-442E-A416-9786951993BE}"/>
              </a:ext>
            </a:extLst>
          </p:cNvPr>
          <p:cNvSpPr>
            <a:spLocks noGrp="1"/>
          </p:cNvSpPr>
          <p:nvPr>
            <p:ph type="title"/>
          </p:nvPr>
        </p:nvSpPr>
        <p:spPr>
          <a:xfrm>
            <a:off x="228600" y="838200"/>
            <a:ext cx="8686800" cy="914400"/>
          </a:xfrm>
        </p:spPr>
        <p:txBody>
          <a:bodyPr/>
          <a:lstStyle/>
          <a:p>
            <a:r>
              <a:rPr lang="en-US" sz="4000" b="1" dirty="0"/>
              <a:t>Current Workforce Assessment</a:t>
            </a:r>
          </a:p>
        </p:txBody>
      </p:sp>
      <p:sp>
        <p:nvSpPr>
          <p:cNvPr id="3" name="Content Placeholder 2">
            <a:extLst>
              <a:ext uri="{FF2B5EF4-FFF2-40B4-BE49-F238E27FC236}">
                <a16:creationId xmlns:a16="http://schemas.microsoft.com/office/drawing/2014/main" id="{951C6A05-B4C8-4D00-9304-E9867B46E12E}"/>
              </a:ext>
            </a:extLst>
          </p:cNvPr>
          <p:cNvSpPr>
            <a:spLocks noGrp="1"/>
          </p:cNvSpPr>
          <p:nvPr>
            <p:ph idx="1"/>
          </p:nvPr>
        </p:nvSpPr>
        <p:spPr>
          <a:xfrm>
            <a:off x="365080" y="1897038"/>
            <a:ext cx="8465024" cy="4065897"/>
          </a:xfrm>
        </p:spPr>
        <p:txBody>
          <a:bodyPr/>
          <a:lstStyle/>
          <a:p>
            <a:pPr>
              <a:spcBef>
                <a:spcPts val="600"/>
              </a:spcBef>
            </a:pPr>
            <a:r>
              <a:rPr lang="en-US" sz="2600" dirty="0"/>
              <a:t>Compare with current labor market on current expectations for DEI</a:t>
            </a:r>
          </a:p>
          <a:p>
            <a:pPr>
              <a:spcBef>
                <a:spcPts val="600"/>
              </a:spcBef>
            </a:pPr>
            <a:r>
              <a:rPr lang="en-US" sz="2600" dirty="0"/>
              <a:t>Identify inequities based on demographics</a:t>
            </a:r>
          </a:p>
          <a:p>
            <a:pPr marL="685800" lvl="1" indent="-342900">
              <a:spcBef>
                <a:spcPts val="0"/>
              </a:spcBef>
              <a:buFont typeface="Wingdings" panose="05000000000000000000" pitchFamily="2" charset="2"/>
              <a:buChar char="§"/>
            </a:pPr>
            <a:r>
              <a:rPr lang="en-US" dirty="0"/>
              <a:t>In recruiting range</a:t>
            </a:r>
          </a:p>
          <a:p>
            <a:pPr marL="685800" lvl="1" indent="-342900">
              <a:spcBef>
                <a:spcPts val="0"/>
              </a:spcBef>
              <a:buFont typeface="Wingdings" panose="05000000000000000000" pitchFamily="2" charset="2"/>
              <a:buChar char="§"/>
            </a:pPr>
            <a:r>
              <a:rPr lang="en-US" dirty="0"/>
              <a:t>In community</a:t>
            </a:r>
          </a:p>
          <a:p>
            <a:pPr marL="685800" lvl="1" indent="-342900">
              <a:spcBef>
                <a:spcPts val="0"/>
              </a:spcBef>
              <a:buFont typeface="Wingdings" panose="05000000000000000000" pitchFamily="2" charset="2"/>
              <a:buChar char="§"/>
            </a:pPr>
            <a:r>
              <a:rPr lang="en-US" dirty="0"/>
              <a:t>Not an excuse for establishing “ratio” hiring</a:t>
            </a:r>
          </a:p>
          <a:p>
            <a:pPr marL="685800" lvl="1" indent="-342900">
              <a:spcBef>
                <a:spcPts val="0"/>
              </a:spcBef>
              <a:buFont typeface="Wingdings" panose="05000000000000000000" pitchFamily="2" charset="2"/>
              <a:buChar char="§"/>
            </a:pPr>
            <a:r>
              <a:rPr lang="en-US" dirty="0"/>
              <a:t>Similarities to Affirmative Action considerations</a:t>
            </a:r>
          </a:p>
          <a:p>
            <a:pPr>
              <a:spcBef>
                <a:spcPts val="600"/>
              </a:spcBef>
            </a:pPr>
            <a:r>
              <a:rPr lang="en-US" sz="2600" dirty="0"/>
              <a:t>Gather data and identify scope of desired information</a:t>
            </a:r>
          </a:p>
        </p:txBody>
      </p:sp>
      <p:sp>
        <p:nvSpPr>
          <p:cNvPr id="5" name="Slide Number Placeholder 4">
            <a:extLst>
              <a:ext uri="{FF2B5EF4-FFF2-40B4-BE49-F238E27FC236}">
                <a16:creationId xmlns:a16="http://schemas.microsoft.com/office/drawing/2014/main" id="{7B5CCBB8-0637-49D5-AF26-943BCE4A6454}"/>
              </a:ext>
            </a:extLst>
          </p:cNvPr>
          <p:cNvSpPr>
            <a:spLocks noGrp="1"/>
          </p:cNvSpPr>
          <p:nvPr>
            <p:ph type="sldNum" sz="quarter" idx="12"/>
          </p:nvPr>
        </p:nvSpPr>
        <p:spPr/>
        <p:txBody>
          <a:bodyPr/>
          <a:lstStyle/>
          <a:p>
            <a:fld id="{2A2A6181-BD9D-4EEB-AAD6-40B54AE96A71}" type="slidenum">
              <a:rPr lang="en-US" smtClean="0"/>
              <a:t>8</a:t>
            </a:fld>
            <a:endParaRPr lang="en-US" dirty="0"/>
          </a:p>
        </p:txBody>
      </p:sp>
    </p:spTree>
    <p:extLst>
      <p:ext uri="{BB962C8B-B14F-4D97-AF65-F5344CB8AC3E}">
        <p14:creationId xmlns:p14="http://schemas.microsoft.com/office/powerpoint/2010/main" val="3567203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D90C-C51A-4BF3-AE03-22113F0F611E}"/>
              </a:ext>
            </a:extLst>
          </p:cNvPr>
          <p:cNvSpPr>
            <a:spLocks noGrp="1"/>
          </p:cNvSpPr>
          <p:nvPr>
            <p:ph type="title"/>
          </p:nvPr>
        </p:nvSpPr>
        <p:spPr>
          <a:xfrm>
            <a:off x="228600" y="903767"/>
            <a:ext cx="8686800" cy="627319"/>
          </a:xfrm>
        </p:spPr>
        <p:txBody>
          <a:bodyPr/>
          <a:lstStyle/>
          <a:p>
            <a:r>
              <a:rPr lang="en-US" dirty="0"/>
              <a:t>Scenario 1 – The Request</a:t>
            </a:r>
          </a:p>
        </p:txBody>
      </p:sp>
      <p:sp>
        <p:nvSpPr>
          <p:cNvPr id="3" name="Content Placeholder 2">
            <a:extLst>
              <a:ext uri="{FF2B5EF4-FFF2-40B4-BE49-F238E27FC236}">
                <a16:creationId xmlns:a16="http://schemas.microsoft.com/office/drawing/2014/main" id="{B3E69FAF-0601-435E-A068-E76C239A89A5}"/>
              </a:ext>
            </a:extLst>
          </p:cNvPr>
          <p:cNvSpPr>
            <a:spLocks noGrp="1"/>
          </p:cNvSpPr>
          <p:nvPr>
            <p:ph idx="1"/>
          </p:nvPr>
        </p:nvSpPr>
        <p:spPr>
          <a:xfrm>
            <a:off x="228600" y="1916935"/>
            <a:ext cx="8763000" cy="4037297"/>
          </a:xfrm>
        </p:spPr>
        <p:txBody>
          <a:bodyPr/>
          <a:lstStyle/>
          <a:p>
            <a:pPr marL="0" indent="0">
              <a:buNone/>
            </a:pPr>
            <a:r>
              <a:rPr lang="en-US" sz="2400" dirty="0"/>
              <a:t>Bill has a medical condition that flares up from time to time.  He sees his doctor every month or two to get checked on.</a:t>
            </a:r>
          </a:p>
          <a:p>
            <a:pPr marL="0" indent="0">
              <a:buNone/>
            </a:pPr>
            <a:r>
              <a:rPr lang="en-US" sz="2400" dirty="0"/>
              <a:t>Bill comes to you at 8:30 a.m. and explains he has a follow-up doctor’s appointment at 10:00 a.m. and will be gone for the rest of the day and wants FMLA for the day.</a:t>
            </a:r>
          </a:p>
          <a:p>
            <a:pPr>
              <a:buFont typeface="Wingdings" panose="05000000000000000000" pitchFamily="2" charset="2"/>
              <a:buChar char="Ø"/>
            </a:pPr>
            <a:r>
              <a:rPr lang="en-US" sz="2400" dirty="0"/>
              <a:t>What is your response?</a:t>
            </a:r>
          </a:p>
          <a:p>
            <a:pPr>
              <a:buFont typeface="Wingdings" panose="05000000000000000000" pitchFamily="2" charset="2"/>
              <a:buChar char="Ø"/>
            </a:pPr>
            <a:r>
              <a:rPr lang="en-US" sz="2400" dirty="0"/>
              <a:t>Does your answer change if he tells you he has been on a waiting list to see this doctor and an appointment opened up?</a:t>
            </a:r>
          </a:p>
        </p:txBody>
      </p:sp>
      <p:sp>
        <p:nvSpPr>
          <p:cNvPr id="5" name="Slide Number Placeholder 4">
            <a:extLst>
              <a:ext uri="{FF2B5EF4-FFF2-40B4-BE49-F238E27FC236}">
                <a16:creationId xmlns:a16="http://schemas.microsoft.com/office/drawing/2014/main" id="{798EE720-70B9-4D29-9B89-65707E9DE095}"/>
              </a:ext>
            </a:extLst>
          </p:cNvPr>
          <p:cNvSpPr>
            <a:spLocks noGrp="1"/>
          </p:cNvSpPr>
          <p:nvPr>
            <p:ph type="sldNum" sz="quarter" idx="12"/>
          </p:nvPr>
        </p:nvSpPr>
        <p:spPr/>
        <p:txBody>
          <a:bodyPr/>
          <a:lstStyle/>
          <a:p>
            <a:fld id="{2A2A6181-BD9D-4EEB-AAD6-40B54AE96A71}" type="slidenum">
              <a:rPr lang="en-US" smtClean="0"/>
              <a:t>80</a:t>
            </a:fld>
            <a:endParaRPr lang="en-US" dirty="0"/>
          </a:p>
        </p:txBody>
      </p:sp>
    </p:spTree>
    <p:extLst>
      <p:ext uri="{BB962C8B-B14F-4D97-AF65-F5344CB8AC3E}">
        <p14:creationId xmlns:p14="http://schemas.microsoft.com/office/powerpoint/2010/main" val="2009555236"/>
      </p:ext>
    </p:extLst>
  </p:cSld>
  <p:clrMapOvr>
    <a:masterClrMapping/>
  </p:clrMapOvr>
  <p:transition spd="slow"/>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D90C-C51A-4BF3-AE03-22113F0F611E}"/>
              </a:ext>
            </a:extLst>
          </p:cNvPr>
          <p:cNvSpPr>
            <a:spLocks noGrp="1"/>
          </p:cNvSpPr>
          <p:nvPr>
            <p:ph type="title"/>
          </p:nvPr>
        </p:nvSpPr>
        <p:spPr>
          <a:xfrm>
            <a:off x="228600" y="903768"/>
            <a:ext cx="8686800" cy="893134"/>
          </a:xfrm>
        </p:spPr>
        <p:txBody>
          <a:bodyPr>
            <a:normAutofit fontScale="90000"/>
          </a:bodyPr>
          <a:lstStyle/>
          <a:p>
            <a:r>
              <a:rPr lang="en-US" sz="3200" dirty="0"/>
              <a:t>Scenario 2 – Intermittent and </a:t>
            </a:r>
            <a:br>
              <a:rPr lang="en-US" sz="3200" dirty="0"/>
            </a:br>
            <a:r>
              <a:rPr lang="en-US" sz="3200" dirty="0"/>
              <a:t>Reduced Leave Schedule Absences</a:t>
            </a:r>
          </a:p>
        </p:txBody>
      </p:sp>
      <p:sp>
        <p:nvSpPr>
          <p:cNvPr id="3" name="Content Placeholder 2">
            <a:extLst>
              <a:ext uri="{FF2B5EF4-FFF2-40B4-BE49-F238E27FC236}">
                <a16:creationId xmlns:a16="http://schemas.microsoft.com/office/drawing/2014/main" id="{B3E69FAF-0601-435E-A068-E76C239A89A5}"/>
              </a:ext>
            </a:extLst>
          </p:cNvPr>
          <p:cNvSpPr>
            <a:spLocks noGrp="1"/>
          </p:cNvSpPr>
          <p:nvPr>
            <p:ph idx="1"/>
          </p:nvPr>
        </p:nvSpPr>
        <p:spPr>
          <a:xfrm>
            <a:off x="228600" y="2104222"/>
            <a:ext cx="8763000" cy="3850010"/>
          </a:xfrm>
        </p:spPr>
        <p:txBody>
          <a:bodyPr/>
          <a:lstStyle/>
          <a:p>
            <a:pPr marL="0" indent="0">
              <a:buNone/>
            </a:pPr>
            <a:r>
              <a:rPr lang="en-US" sz="2600" dirty="0"/>
              <a:t>Jill has used all 12 weeks of her FMLA leave for each of the last five years for a severe back disorder.  She uses her FMLA completely by August 1 and then has no other absences for the year until January when she will have her FMLA bank replenished.  </a:t>
            </a:r>
          </a:p>
          <a:p>
            <a:pPr>
              <a:spcBef>
                <a:spcPts val="600"/>
              </a:spcBef>
              <a:buFont typeface="Wingdings" panose="05000000000000000000" pitchFamily="2" charset="2"/>
              <a:buChar char="Ø"/>
            </a:pPr>
            <a:r>
              <a:rPr lang="en-US" sz="2600" dirty="0"/>
              <a:t>Jill comes to you on January 1 with a certification “for the year” – do you accept it?</a:t>
            </a:r>
          </a:p>
          <a:p>
            <a:pPr lvl="1">
              <a:spcBef>
                <a:spcPts val="600"/>
              </a:spcBef>
              <a:buFont typeface="Courier New" panose="02070309020205020404" pitchFamily="49" charset="0"/>
              <a:buChar char="o"/>
            </a:pPr>
            <a:r>
              <a:rPr lang="en-US" sz="2200" dirty="0"/>
              <a:t>Why or why not?</a:t>
            </a:r>
          </a:p>
          <a:p>
            <a:pPr lvl="1">
              <a:spcBef>
                <a:spcPts val="600"/>
              </a:spcBef>
              <a:buFont typeface="Courier New" panose="02070309020205020404" pitchFamily="49" charset="0"/>
              <a:buChar char="o"/>
            </a:pPr>
            <a:r>
              <a:rPr lang="en-US" sz="2200" dirty="0"/>
              <a:t>Consequences of accepting</a:t>
            </a:r>
            <a:r>
              <a:rPr lang="en-US" sz="2400" dirty="0"/>
              <a:t>?</a:t>
            </a:r>
          </a:p>
        </p:txBody>
      </p:sp>
      <p:sp>
        <p:nvSpPr>
          <p:cNvPr id="5" name="Slide Number Placeholder 4">
            <a:extLst>
              <a:ext uri="{FF2B5EF4-FFF2-40B4-BE49-F238E27FC236}">
                <a16:creationId xmlns:a16="http://schemas.microsoft.com/office/drawing/2014/main" id="{28E90B2A-AA71-48E1-B6C0-6A7C0D70D8D9}"/>
              </a:ext>
            </a:extLst>
          </p:cNvPr>
          <p:cNvSpPr>
            <a:spLocks noGrp="1"/>
          </p:cNvSpPr>
          <p:nvPr>
            <p:ph type="sldNum" sz="quarter" idx="12"/>
          </p:nvPr>
        </p:nvSpPr>
        <p:spPr/>
        <p:txBody>
          <a:bodyPr/>
          <a:lstStyle/>
          <a:p>
            <a:fld id="{2A2A6181-BD9D-4EEB-AAD6-40B54AE96A71}" type="slidenum">
              <a:rPr lang="en-US" smtClean="0"/>
              <a:t>81</a:t>
            </a:fld>
            <a:endParaRPr lang="en-US" dirty="0"/>
          </a:p>
        </p:txBody>
      </p:sp>
    </p:spTree>
    <p:extLst>
      <p:ext uri="{BB962C8B-B14F-4D97-AF65-F5344CB8AC3E}">
        <p14:creationId xmlns:p14="http://schemas.microsoft.com/office/powerpoint/2010/main" val="140812280"/>
      </p:ext>
    </p:extLst>
  </p:cSld>
  <p:clrMapOvr>
    <a:masterClrMapping/>
  </p:clrMapOvr>
  <p:transition spd="slow"/>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D90C-C51A-4BF3-AE03-22113F0F611E}"/>
              </a:ext>
            </a:extLst>
          </p:cNvPr>
          <p:cNvSpPr>
            <a:spLocks noGrp="1"/>
          </p:cNvSpPr>
          <p:nvPr>
            <p:ph type="title"/>
          </p:nvPr>
        </p:nvSpPr>
        <p:spPr>
          <a:xfrm>
            <a:off x="228600" y="903768"/>
            <a:ext cx="8686800" cy="893134"/>
          </a:xfrm>
        </p:spPr>
        <p:txBody>
          <a:bodyPr>
            <a:normAutofit fontScale="90000"/>
          </a:bodyPr>
          <a:lstStyle/>
          <a:p>
            <a:r>
              <a:rPr lang="en-US" sz="3200" dirty="0"/>
              <a:t>Scenario 2 – Intermittent and </a:t>
            </a:r>
            <a:br>
              <a:rPr lang="en-US" sz="3200" dirty="0"/>
            </a:br>
            <a:r>
              <a:rPr lang="en-US" sz="3200" dirty="0"/>
              <a:t>Reduced Leave Schedule Absences </a:t>
            </a:r>
            <a:r>
              <a:rPr lang="en-US" sz="2800" i="1" dirty="0"/>
              <a:t>cont.</a:t>
            </a:r>
            <a:endParaRPr lang="en-US" sz="3200" i="1" dirty="0"/>
          </a:p>
        </p:txBody>
      </p:sp>
      <p:sp>
        <p:nvSpPr>
          <p:cNvPr id="3" name="Content Placeholder 2">
            <a:extLst>
              <a:ext uri="{FF2B5EF4-FFF2-40B4-BE49-F238E27FC236}">
                <a16:creationId xmlns:a16="http://schemas.microsoft.com/office/drawing/2014/main" id="{B3E69FAF-0601-435E-A068-E76C239A89A5}"/>
              </a:ext>
            </a:extLst>
          </p:cNvPr>
          <p:cNvSpPr>
            <a:spLocks noGrp="1"/>
          </p:cNvSpPr>
          <p:nvPr>
            <p:ph idx="1"/>
          </p:nvPr>
        </p:nvSpPr>
        <p:spPr>
          <a:xfrm>
            <a:off x="228600" y="1796902"/>
            <a:ext cx="8763000" cy="4157330"/>
          </a:xfrm>
        </p:spPr>
        <p:txBody>
          <a:bodyPr/>
          <a:lstStyle/>
          <a:p>
            <a:pPr>
              <a:buFont typeface="Wingdings" panose="05000000000000000000" pitchFamily="2" charset="2"/>
              <a:buChar char="Ø"/>
            </a:pPr>
            <a:endParaRPr lang="en-US" sz="1800" dirty="0"/>
          </a:p>
          <a:p>
            <a:pPr>
              <a:spcBef>
                <a:spcPts val="600"/>
              </a:spcBef>
              <a:buFont typeface="Wingdings" panose="05000000000000000000" pitchFamily="2" charset="2"/>
              <a:buChar char="Ø"/>
            </a:pPr>
            <a:r>
              <a:rPr lang="en-US" sz="2800" dirty="0"/>
              <a:t>Is there anything in particular you want to find out about this leave request?</a:t>
            </a:r>
          </a:p>
          <a:p>
            <a:pPr>
              <a:buFont typeface="Wingdings" panose="05000000000000000000" pitchFamily="2" charset="2"/>
              <a:buChar char="Ø"/>
            </a:pPr>
            <a:r>
              <a:rPr lang="en-US" sz="2800" dirty="0"/>
              <a:t>She is now asking to take leave for two hours per day; three days per week, per her doctor’s direction.  Your absence policy provides that employees must take ½ or full-day absences from work.</a:t>
            </a:r>
          </a:p>
        </p:txBody>
      </p:sp>
      <p:sp>
        <p:nvSpPr>
          <p:cNvPr id="5" name="Slide Number Placeholder 4">
            <a:extLst>
              <a:ext uri="{FF2B5EF4-FFF2-40B4-BE49-F238E27FC236}">
                <a16:creationId xmlns:a16="http://schemas.microsoft.com/office/drawing/2014/main" id="{D1E57E70-A73D-4B57-A293-A560A13D4EDE}"/>
              </a:ext>
            </a:extLst>
          </p:cNvPr>
          <p:cNvSpPr>
            <a:spLocks noGrp="1"/>
          </p:cNvSpPr>
          <p:nvPr>
            <p:ph type="sldNum" sz="quarter" idx="12"/>
          </p:nvPr>
        </p:nvSpPr>
        <p:spPr/>
        <p:txBody>
          <a:bodyPr/>
          <a:lstStyle/>
          <a:p>
            <a:fld id="{2A2A6181-BD9D-4EEB-AAD6-40B54AE96A71}" type="slidenum">
              <a:rPr lang="en-US" smtClean="0"/>
              <a:t>82</a:t>
            </a:fld>
            <a:endParaRPr lang="en-US" dirty="0"/>
          </a:p>
        </p:txBody>
      </p:sp>
    </p:spTree>
    <p:extLst>
      <p:ext uri="{BB962C8B-B14F-4D97-AF65-F5344CB8AC3E}">
        <p14:creationId xmlns:p14="http://schemas.microsoft.com/office/powerpoint/2010/main" val="3830749722"/>
      </p:ext>
    </p:extLst>
  </p:cSld>
  <p:clrMapOvr>
    <a:masterClrMapping/>
  </p:clrMapOvr>
  <p:transition spd="slow"/>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3D51-4008-4FA4-871B-48EFA2445724}"/>
              </a:ext>
            </a:extLst>
          </p:cNvPr>
          <p:cNvSpPr>
            <a:spLocks noGrp="1"/>
          </p:cNvSpPr>
          <p:nvPr>
            <p:ph type="title"/>
          </p:nvPr>
        </p:nvSpPr>
        <p:spPr>
          <a:xfrm>
            <a:off x="628651" y="907215"/>
            <a:ext cx="7886700" cy="800399"/>
          </a:xfrm>
        </p:spPr>
        <p:txBody>
          <a:bodyPr/>
          <a:lstStyle/>
          <a:p>
            <a:r>
              <a:rPr lang="en-US" dirty="0"/>
              <a:t>Scenario 3 – Never Ending FMLA</a:t>
            </a:r>
          </a:p>
        </p:txBody>
      </p:sp>
      <p:sp>
        <p:nvSpPr>
          <p:cNvPr id="3" name="Content Placeholder 2">
            <a:extLst>
              <a:ext uri="{FF2B5EF4-FFF2-40B4-BE49-F238E27FC236}">
                <a16:creationId xmlns:a16="http://schemas.microsoft.com/office/drawing/2014/main" id="{D14A216B-C400-4F79-BAC4-370A3BD7032E}"/>
              </a:ext>
            </a:extLst>
          </p:cNvPr>
          <p:cNvSpPr>
            <a:spLocks noGrp="1"/>
          </p:cNvSpPr>
          <p:nvPr>
            <p:ph idx="1"/>
          </p:nvPr>
        </p:nvSpPr>
        <p:spPr>
          <a:xfrm>
            <a:off x="628815" y="1850834"/>
            <a:ext cx="8096544" cy="4276591"/>
          </a:xfrm>
        </p:spPr>
        <p:txBody>
          <a:bodyPr/>
          <a:lstStyle/>
          <a:p>
            <a:pPr marL="0" indent="0">
              <a:spcBef>
                <a:spcPts val="1200"/>
              </a:spcBef>
              <a:spcAft>
                <a:spcPts val="600"/>
              </a:spcAft>
              <a:buNone/>
            </a:pPr>
            <a:r>
              <a:rPr lang="en-US" dirty="0"/>
              <a:t>Joe provides you with a note that he has severe anxiety.  He will have flare ups twice per week for an indefinite time and is unable to work on those days.  In addition, he has medical appointments once per month and wants FMLA leave for the dates when the medical appointments are.</a:t>
            </a:r>
          </a:p>
          <a:p>
            <a:pPr marL="457200" indent="-457200">
              <a:spcBef>
                <a:spcPts val="600"/>
              </a:spcBef>
              <a:buFont typeface="+mj-lt"/>
              <a:buAutoNum type="arabicPeriod"/>
            </a:pPr>
            <a:r>
              <a:rPr lang="en-US" dirty="0"/>
              <a:t>Is Joe experiencing a serious health condition?</a:t>
            </a:r>
          </a:p>
          <a:p>
            <a:pPr marL="457200" indent="-457200">
              <a:spcBef>
                <a:spcPts val="600"/>
              </a:spcBef>
              <a:buFont typeface="+mj-lt"/>
              <a:buAutoNum type="arabicPeriod"/>
            </a:pPr>
            <a:r>
              <a:rPr lang="en-US" dirty="0"/>
              <a:t>Due to term, do we skip FMLA and go to ADA analysis?</a:t>
            </a:r>
          </a:p>
          <a:p>
            <a:pPr marL="457200" indent="-457200">
              <a:spcBef>
                <a:spcPts val="600"/>
              </a:spcBef>
              <a:buFont typeface="+mj-lt"/>
              <a:buAutoNum type="arabicPeriod"/>
            </a:pPr>
            <a:r>
              <a:rPr lang="en-US" dirty="0"/>
              <a:t>Can we transfer him to a different job?</a:t>
            </a:r>
          </a:p>
          <a:p>
            <a:pPr marL="457200" indent="-457200">
              <a:spcBef>
                <a:spcPts val="600"/>
              </a:spcBef>
              <a:buFont typeface="+mj-lt"/>
              <a:buAutoNum type="arabicPeriod"/>
            </a:pPr>
            <a:r>
              <a:rPr lang="en-US" dirty="0"/>
              <a:t>What do you need to find out yet?</a:t>
            </a:r>
          </a:p>
        </p:txBody>
      </p:sp>
      <p:sp>
        <p:nvSpPr>
          <p:cNvPr id="5" name="Slide Number Placeholder 4">
            <a:extLst>
              <a:ext uri="{FF2B5EF4-FFF2-40B4-BE49-F238E27FC236}">
                <a16:creationId xmlns:a16="http://schemas.microsoft.com/office/drawing/2014/main" id="{45EAA8EF-E0E8-4120-AE16-A38F390B4001}"/>
              </a:ext>
            </a:extLst>
          </p:cNvPr>
          <p:cNvSpPr>
            <a:spLocks noGrp="1"/>
          </p:cNvSpPr>
          <p:nvPr>
            <p:ph type="sldNum" sz="quarter" idx="12"/>
          </p:nvPr>
        </p:nvSpPr>
        <p:spPr/>
        <p:txBody>
          <a:bodyPr/>
          <a:lstStyle/>
          <a:p>
            <a:fld id="{2A2A6181-BD9D-4EEB-AAD6-40B54AE96A71}" type="slidenum">
              <a:rPr lang="en-US" smtClean="0"/>
              <a:t>83</a:t>
            </a:fld>
            <a:endParaRPr lang="en-US" dirty="0"/>
          </a:p>
        </p:txBody>
      </p:sp>
    </p:spTree>
    <p:extLst>
      <p:ext uri="{BB962C8B-B14F-4D97-AF65-F5344CB8AC3E}">
        <p14:creationId xmlns:p14="http://schemas.microsoft.com/office/powerpoint/2010/main" val="31257604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5DC57-464C-4197-93E2-0456534ED310}"/>
              </a:ext>
            </a:extLst>
          </p:cNvPr>
          <p:cNvSpPr>
            <a:spLocks noGrp="1"/>
          </p:cNvSpPr>
          <p:nvPr>
            <p:ph type="title"/>
          </p:nvPr>
        </p:nvSpPr>
        <p:spPr>
          <a:xfrm>
            <a:off x="228600" y="838200"/>
            <a:ext cx="8686800" cy="597195"/>
          </a:xfrm>
        </p:spPr>
        <p:txBody>
          <a:bodyPr>
            <a:normAutofit fontScale="90000"/>
          </a:bodyPr>
          <a:lstStyle/>
          <a:p>
            <a:r>
              <a:rPr lang="en-US" sz="4000" dirty="0"/>
              <a:t>Scenario 4 – FMLA/ADA Interface</a:t>
            </a:r>
          </a:p>
        </p:txBody>
      </p:sp>
      <p:sp>
        <p:nvSpPr>
          <p:cNvPr id="3" name="Content Placeholder 2">
            <a:extLst>
              <a:ext uri="{FF2B5EF4-FFF2-40B4-BE49-F238E27FC236}">
                <a16:creationId xmlns:a16="http://schemas.microsoft.com/office/drawing/2014/main" id="{17C140A3-F4EC-4021-9C72-3475196B9BC1}"/>
              </a:ext>
            </a:extLst>
          </p:cNvPr>
          <p:cNvSpPr>
            <a:spLocks noGrp="1"/>
          </p:cNvSpPr>
          <p:nvPr>
            <p:ph idx="1"/>
          </p:nvPr>
        </p:nvSpPr>
        <p:spPr>
          <a:xfrm>
            <a:off x="228600" y="1562986"/>
            <a:ext cx="8763000" cy="4304414"/>
          </a:xfrm>
        </p:spPr>
        <p:txBody>
          <a:bodyPr/>
          <a:lstStyle/>
          <a:p>
            <a:pPr marL="0" indent="0">
              <a:buNone/>
            </a:pPr>
            <a:r>
              <a:rPr lang="en-US" sz="2400" dirty="0"/>
              <a:t>Toby took 10 weeks of FMLA for his injured hip, absent from work that time.  He has now provided you with the following restrictions from his health care provider: </a:t>
            </a:r>
          </a:p>
          <a:p>
            <a:pPr marL="400050" lvl="1" indent="0" algn="just">
              <a:buNone/>
            </a:pPr>
            <a:r>
              <a:rPr lang="en-US" sz="2000" dirty="0"/>
              <a:t>Toby has a 20 lb. lifting restriction, no lifting above shoulder; needs a work hardening plan of 2 hours per day for first week, 4 hours per day for second and third weeks and 8 hours thereafter.  No hours in excess of 8 per day permanent restriction to avoid reoccurrence.  Also-will have a permanent 25 lb. lifting restriction.</a:t>
            </a:r>
          </a:p>
          <a:p>
            <a:pPr>
              <a:buFont typeface="Wingdings" panose="05000000000000000000" pitchFamily="2" charset="2"/>
              <a:buChar char="Ø"/>
            </a:pPr>
            <a:r>
              <a:rPr lang="en-US" sz="2400" dirty="0"/>
              <a:t>Do you have enough information from the health care provider to determine: Continuing FMLA eligibility?</a:t>
            </a:r>
          </a:p>
        </p:txBody>
      </p:sp>
      <p:sp>
        <p:nvSpPr>
          <p:cNvPr id="5" name="Slide Number Placeholder 4">
            <a:extLst>
              <a:ext uri="{FF2B5EF4-FFF2-40B4-BE49-F238E27FC236}">
                <a16:creationId xmlns:a16="http://schemas.microsoft.com/office/drawing/2014/main" id="{B2929ABC-5233-4ABB-AC99-A6950FD18088}"/>
              </a:ext>
            </a:extLst>
          </p:cNvPr>
          <p:cNvSpPr>
            <a:spLocks noGrp="1"/>
          </p:cNvSpPr>
          <p:nvPr>
            <p:ph type="sldNum" sz="quarter" idx="12"/>
          </p:nvPr>
        </p:nvSpPr>
        <p:spPr/>
        <p:txBody>
          <a:bodyPr/>
          <a:lstStyle/>
          <a:p>
            <a:fld id="{2A2A6181-BD9D-4EEB-AAD6-40B54AE96A71}" type="slidenum">
              <a:rPr lang="en-US" smtClean="0"/>
              <a:t>84</a:t>
            </a:fld>
            <a:endParaRPr lang="en-US" dirty="0"/>
          </a:p>
        </p:txBody>
      </p:sp>
    </p:spTree>
    <p:extLst>
      <p:ext uri="{BB962C8B-B14F-4D97-AF65-F5344CB8AC3E}">
        <p14:creationId xmlns:p14="http://schemas.microsoft.com/office/powerpoint/2010/main" val="3596553693"/>
      </p:ext>
    </p:extLst>
  </p:cSld>
  <p:clrMapOvr>
    <a:masterClrMapping/>
  </p:clrMapOvr>
  <p:transition spd="slow"/>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5DC57-464C-4197-93E2-0456534ED310}"/>
              </a:ext>
            </a:extLst>
          </p:cNvPr>
          <p:cNvSpPr>
            <a:spLocks noGrp="1"/>
          </p:cNvSpPr>
          <p:nvPr>
            <p:ph type="title"/>
          </p:nvPr>
        </p:nvSpPr>
        <p:spPr>
          <a:xfrm>
            <a:off x="228600" y="859315"/>
            <a:ext cx="8507776" cy="881349"/>
          </a:xfrm>
        </p:spPr>
        <p:txBody>
          <a:bodyPr>
            <a:normAutofit/>
          </a:bodyPr>
          <a:lstStyle/>
          <a:p>
            <a:r>
              <a:rPr lang="en-US" sz="3600" dirty="0"/>
              <a:t>Scenario 4 – FMLA/ADA Interface </a:t>
            </a:r>
            <a:r>
              <a:rPr lang="en-US" sz="3200" dirty="0"/>
              <a:t>cont.</a:t>
            </a:r>
            <a:endParaRPr lang="en-US" sz="4000" dirty="0"/>
          </a:p>
        </p:txBody>
      </p:sp>
      <p:sp>
        <p:nvSpPr>
          <p:cNvPr id="3" name="Content Placeholder 2">
            <a:extLst>
              <a:ext uri="{FF2B5EF4-FFF2-40B4-BE49-F238E27FC236}">
                <a16:creationId xmlns:a16="http://schemas.microsoft.com/office/drawing/2014/main" id="{17C140A3-F4EC-4021-9C72-3475196B9BC1}"/>
              </a:ext>
            </a:extLst>
          </p:cNvPr>
          <p:cNvSpPr>
            <a:spLocks noGrp="1"/>
          </p:cNvSpPr>
          <p:nvPr>
            <p:ph idx="1"/>
          </p:nvPr>
        </p:nvSpPr>
        <p:spPr>
          <a:xfrm>
            <a:off x="228600" y="1562986"/>
            <a:ext cx="8763000" cy="4304414"/>
          </a:xfrm>
        </p:spPr>
        <p:txBody>
          <a:bodyPr/>
          <a:lstStyle/>
          <a:p>
            <a:pPr marL="0" indent="0">
              <a:buNone/>
            </a:pPr>
            <a:endParaRPr lang="en-US" sz="2000" dirty="0"/>
          </a:p>
          <a:p>
            <a:pPr>
              <a:buFont typeface="Wingdings" panose="05000000000000000000" pitchFamily="2" charset="2"/>
              <a:buChar char="Ø"/>
            </a:pPr>
            <a:r>
              <a:rPr lang="en-US" sz="2400" dirty="0"/>
              <a:t>Do you have enough information from the health care provider to determine: ADA eligibility?</a:t>
            </a:r>
          </a:p>
          <a:p>
            <a:pPr>
              <a:buFont typeface="Wingdings" panose="05000000000000000000" pitchFamily="2" charset="2"/>
              <a:buChar char="Ø"/>
            </a:pPr>
            <a:r>
              <a:rPr lang="en-US" sz="2400" dirty="0"/>
              <a:t>Do you have enough information from the health care provider to determine: WI Disability law eligibility?</a:t>
            </a:r>
          </a:p>
          <a:p>
            <a:pPr>
              <a:buFont typeface="Wingdings" panose="05000000000000000000" pitchFamily="2" charset="2"/>
              <a:buChar char="Ø"/>
            </a:pPr>
            <a:r>
              <a:rPr lang="en-US" sz="2400" dirty="0"/>
              <a:t>Do you need to get additional leave?</a:t>
            </a:r>
          </a:p>
          <a:p>
            <a:pPr>
              <a:buFont typeface="Wingdings" panose="05000000000000000000" pitchFamily="2" charset="2"/>
              <a:buChar char="Ø"/>
            </a:pPr>
            <a:r>
              <a:rPr lang="en-US" sz="2400" dirty="0"/>
              <a:t>Does the 8 hour restriction constitute a limitation on a major life activity?  Or is it prophylactic in nature?</a:t>
            </a:r>
          </a:p>
          <a:p>
            <a:pPr>
              <a:buFont typeface="Wingdings" panose="05000000000000000000" pitchFamily="2" charset="2"/>
              <a:buChar char="Ø"/>
            </a:pPr>
            <a:endParaRPr lang="en-US" sz="2400" dirty="0"/>
          </a:p>
        </p:txBody>
      </p:sp>
      <p:sp>
        <p:nvSpPr>
          <p:cNvPr id="5" name="Slide Number Placeholder 4">
            <a:extLst>
              <a:ext uri="{FF2B5EF4-FFF2-40B4-BE49-F238E27FC236}">
                <a16:creationId xmlns:a16="http://schemas.microsoft.com/office/drawing/2014/main" id="{ED5B552F-1FBE-4832-A982-B1EC9C2CCE39}"/>
              </a:ext>
            </a:extLst>
          </p:cNvPr>
          <p:cNvSpPr>
            <a:spLocks noGrp="1"/>
          </p:cNvSpPr>
          <p:nvPr>
            <p:ph type="sldNum" sz="quarter" idx="12"/>
          </p:nvPr>
        </p:nvSpPr>
        <p:spPr/>
        <p:txBody>
          <a:bodyPr/>
          <a:lstStyle/>
          <a:p>
            <a:fld id="{2A2A6181-BD9D-4EEB-AAD6-40B54AE96A71}" type="slidenum">
              <a:rPr lang="en-US" smtClean="0"/>
              <a:t>85</a:t>
            </a:fld>
            <a:endParaRPr lang="en-US" dirty="0"/>
          </a:p>
        </p:txBody>
      </p:sp>
    </p:spTree>
    <p:extLst>
      <p:ext uri="{BB962C8B-B14F-4D97-AF65-F5344CB8AC3E}">
        <p14:creationId xmlns:p14="http://schemas.microsoft.com/office/powerpoint/2010/main" val="2217492548"/>
      </p:ext>
    </p:extLst>
  </p:cSld>
  <p:clrMapOvr>
    <a:masterClrMapping/>
  </p:clrMapOvr>
  <p:transition spd="slow"/>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Best Practices</a:t>
            </a:r>
          </a:p>
        </p:txBody>
      </p:sp>
      <p:sp>
        <p:nvSpPr>
          <p:cNvPr id="3" name="Content Placeholder 2"/>
          <p:cNvSpPr>
            <a:spLocks noGrp="1"/>
          </p:cNvSpPr>
          <p:nvPr>
            <p:ph idx="1"/>
          </p:nvPr>
        </p:nvSpPr>
        <p:spPr>
          <a:xfrm>
            <a:off x="307072" y="1752600"/>
            <a:ext cx="8482086" cy="4114800"/>
          </a:xfrm>
        </p:spPr>
        <p:txBody>
          <a:bodyPr>
            <a:normAutofit fontScale="85000" lnSpcReduction="20000"/>
          </a:bodyPr>
          <a:lstStyle/>
          <a:p>
            <a:pPr marL="463550" lvl="1" indent="-349250">
              <a:lnSpc>
                <a:spcPct val="120000"/>
              </a:lnSpc>
              <a:spcBef>
                <a:spcPts val="1200"/>
              </a:spcBef>
              <a:buFont typeface="+mj-lt"/>
              <a:buAutoNum type="arabicPeriod"/>
            </a:pPr>
            <a:r>
              <a:rPr lang="en-US" sz="2600" dirty="0"/>
              <a:t>Communicate with employee the Policy of the employer on FMLA, absences and call-in obligations    </a:t>
            </a:r>
          </a:p>
          <a:p>
            <a:pPr marL="915988" lvl="2" indent="-342900">
              <a:lnSpc>
                <a:spcPct val="120000"/>
              </a:lnSpc>
              <a:spcBef>
                <a:spcPts val="600"/>
              </a:spcBef>
              <a:buFont typeface="Wingdings" panose="05000000000000000000" pitchFamily="2" charset="2"/>
              <a:buChar char="ü"/>
            </a:pPr>
            <a:r>
              <a:rPr lang="en-US" sz="2300" dirty="0"/>
              <a:t>Who </a:t>
            </a:r>
          </a:p>
          <a:p>
            <a:pPr marL="915988" lvl="2" indent="-342900">
              <a:lnSpc>
                <a:spcPct val="120000"/>
              </a:lnSpc>
              <a:spcBef>
                <a:spcPts val="0"/>
              </a:spcBef>
              <a:buFont typeface="Wingdings" panose="05000000000000000000" pitchFamily="2" charset="2"/>
              <a:buChar char="ü"/>
            </a:pPr>
            <a:r>
              <a:rPr lang="en-US" sz="2300" dirty="0"/>
              <a:t>What </a:t>
            </a:r>
          </a:p>
          <a:p>
            <a:pPr marL="915988" lvl="2" indent="-342900">
              <a:lnSpc>
                <a:spcPct val="120000"/>
              </a:lnSpc>
              <a:spcBef>
                <a:spcPts val="0"/>
              </a:spcBef>
              <a:buFont typeface="Wingdings" panose="05000000000000000000" pitchFamily="2" charset="2"/>
              <a:buChar char="ü"/>
            </a:pPr>
            <a:r>
              <a:rPr lang="en-US" sz="2300" dirty="0"/>
              <a:t>When</a:t>
            </a:r>
          </a:p>
          <a:p>
            <a:pPr marL="463550" lvl="1" indent="-349250">
              <a:lnSpc>
                <a:spcPct val="120000"/>
              </a:lnSpc>
              <a:spcBef>
                <a:spcPts val="1200"/>
              </a:spcBef>
              <a:buFont typeface="+mj-lt"/>
              <a:buAutoNum type="arabicPeriod"/>
            </a:pPr>
            <a:r>
              <a:rPr lang="en-US" sz="2600" dirty="0"/>
              <a:t>Coordinate FMLA/ADA and workers compensation administrations (along with STD/LTD providers) on absence/leave communications</a:t>
            </a:r>
          </a:p>
          <a:p>
            <a:pPr marL="463550" lvl="1" indent="-349250">
              <a:lnSpc>
                <a:spcPct val="120000"/>
              </a:lnSpc>
              <a:spcBef>
                <a:spcPts val="1200"/>
              </a:spcBef>
              <a:buFont typeface="+mj-lt"/>
              <a:buAutoNum type="arabicPeriod"/>
            </a:pPr>
            <a:r>
              <a:rPr lang="en-US" sz="2600" dirty="0"/>
              <a:t>Create forms which address all leave/absence issues</a:t>
            </a:r>
          </a:p>
          <a:p>
            <a:pPr marL="915988" lvl="2" indent="-342900">
              <a:lnSpc>
                <a:spcPct val="120000"/>
              </a:lnSpc>
              <a:spcBef>
                <a:spcPts val="1200"/>
              </a:spcBef>
              <a:buFont typeface="Wingdings" panose="05000000000000000000" pitchFamily="2" charset="2"/>
              <a:buChar char="ü"/>
            </a:pPr>
            <a:r>
              <a:rPr lang="en-US" sz="2300" dirty="0"/>
              <a:t>Job </a:t>
            </a:r>
            <a:r>
              <a:rPr lang="en-US" dirty="0"/>
              <a:t>descriptions</a:t>
            </a:r>
          </a:p>
          <a:p>
            <a:pPr marL="915988" lvl="2" indent="-342900">
              <a:lnSpc>
                <a:spcPct val="120000"/>
              </a:lnSpc>
              <a:spcBef>
                <a:spcPts val="0"/>
              </a:spcBef>
              <a:buFont typeface="Wingdings" panose="05000000000000000000" pitchFamily="2" charset="2"/>
              <a:buChar char="ü"/>
            </a:pPr>
            <a:r>
              <a:rPr lang="en-US" dirty="0"/>
              <a:t>Establish follow-up </a:t>
            </a:r>
            <a:r>
              <a:rPr lang="en-US" sz="2300" dirty="0"/>
              <a:t>process</a:t>
            </a:r>
          </a:p>
        </p:txBody>
      </p:sp>
      <p:sp>
        <p:nvSpPr>
          <p:cNvPr id="5" name="Slide Number Placeholder 4">
            <a:extLst>
              <a:ext uri="{FF2B5EF4-FFF2-40B4-BE49-F238E27FC236}">
                <a16:creationId xmlns:a16="http://schemas.microsoft.com/office/drawing/2014/main" id="{38118EA2-ECED-4CDC-908C-9D39B09DCD02}"/>
              </a:ext>
            </a:extLst>
          </p:cNvPr>
          <p:cNvSpPr>
            <a:spLocks noGrp="1"/>
          </p:cNvSpPr>
          <p:nvPr>
            <p:ph type="sldNum" sz="quarter" idx="12"/>
          </p:nvPr>
        </p:nvSpPr>
        <p:spPr/>
        <p:txBody>
          <a:bodyPr/>
          <a:lstStyle/>
          <a:p>
            <a:fld id="{2A2A6181-BD9D-4EEB-AAD6-40B54AE96A71}" type="slidenum">
              <a:rPr lang="en-US" smtClean="0"/>
              <a:t>86</a:t>
            </a:fld>
            <a:endParaRPr lang="en-US" dirty="0"/>
          </a:p>
        </p:txBody>
      </p:sp>
    </p:spTree>
    <p:extLst>
      <p:ext uri="{BB962C8B-B14F-4D97-AF65-F5344CB8AC3E}">
        <p14:creationId xmlns:p14="http://schemas.microsoft.com/office/powerpoint/2010/main" val="8305549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Best Practices cont.</a:t>
            </a:r>
          </a:p>
        </p:txBody>
      </p:sp>
      <p:sp>
        <p:nvSpPr>
          <p:cNvPr id="3" name="Content Placeholder 2"/>
          <p:cNvSpPr>
            <a:spLocks noGrp="1"/>
          </p:cNvSpPr>
          <p:nvPr>
            <p:ph idx="1"/>
          </p:nvPr>
        </p:nvSpPr>
        <p:spPr>
          <a:xfrm>
            <a:off x="361664" y="1752600"/>
            <a:ext cx="8331958" cy="4191000"/>
          </a:xfrm>
        </p:spPr>
        <p:txBody>
          <a:bodyPr>
            <a:normAutofit/>
          </a:bodyPr>
          <a:lstStyle/>
          <a:p>
            <a:pPr marL="628650" lvl="1" indent="-514350">
              <a:lnSpc>
                <a:spcPct val="110000"/>
              </a:lnSpc>
              <a:spcBef>
                <a:spcPts val="1200"/>
              </a:spcBef>
              <a:buFont typeface="+mj-lt"/>
              <a:buAutoNum type="arabicPeriod" startAt="4"/>
            </a:pPr>
            <a:r>
              <a:rPr lang="en-US" sz="2600" dirty="0"/>
              <a:t>Centralize call-in and FMLA/Sick Leave processing</a:t>
            </a:r>
          </a:p>
          <a:p>
            <a:pPr marL="914400" lvl="2" indent="-231775">
              <a:lnSpc>
                <a:spcPct val="110000"/>
              </a:lnSpc>
              <a:spcBef>
                <a:spcPts val="600"/>
              </a:spcBef>
              <a:buFont typeface="Wingdings" panose="05000000000000000000" pitchFamily="2" charset="2"/>
              <a:buChar char="ü"/>
            </a:pPr>
            <a:r>
              <a:rPr lang="en-US" sz="2200" dirty="0"/>
              <a:t>Call-in obligations </a:t>
            </a:r>
          </a:p>
          <a:p>
            <a:pPr marL="914400" lvl="2" indent="-231775">
              <a:lnSpc>
                <a:spcPct val="110000"/>
              </a:lnSpc>
              <a:spcBef>
                <a:spcPts val="600"/>
              </a:spcBef>
              <a:buFont typeface="Wingdings" panose="05000000000000000000" pitchFamily="2" charset="2"/>
              <a:buChar char="ü"/>
            </a:pPr>
            <a:r>
              <a:rPr lang="en-US" sz="2200" dirty="0"/>
              <a:t>Who provides notice</a:t>
            </a:r>
          </a:p>
          <a:p>
            <a:pPr marL="914400" lvl="2" indent="-231775">
              <a:lnSpc>
                <a:spcPct val="110000"/>
              </a:lnSpc>
              <a:spcBef>
                <a:spcPts val="600"/>
              </a:spcBef>
              <a:buFont typeface="Wingdings" panose="05000000000000000000" pitchFamily="2" charset="2"/>
              <a:buChar char="ü"/>
            </a:pPr>
            <a:r>
              <a:rPr lang="en-US" sz="2200" dirty="0"/>
              <a:t>Who receives responses</a:t>
            </a:r>
          </a:p>
          <a:p>
            <a:pPr marL="628650" lvl="1" indent="-514350">
              <a:lnSpc>
                <a:spcPct val="110000"/>
              </a:lnSpc>
              <a:spcBef>
                <a:spcPts val="1200"/>
              </a:spcBef>
              <a:buFont typeface="+mj-lt"/>
              <a:buAutoNum type="arabicPeriod" startAt="4"/>
            </a:pPr>
            <a:r>
              <a:rPr lang="en-US" sz="2600" dirty="0"/>
              <a:t>FMLA/Sick Leave processor must also understand the ADA identification and accommodation process </a:t>
            </a:r>
          </a:p>
          <a:p>
            <a:pPr marL="914400" lvl="2" indent="-231775">
              <a:lnSpc>
                <a:spcPct val="110000"/>
              </a:lnSpc>
              <a:spcBef>
                <a:spcPts val="1200"/>
              </a:spcBef>
              <a:buFont typeface="Wingdings" panose="05000000000000000000" pitchFamily="2" charset="2"/>
              <a:buChar char="ü"/>
            </a:pPr>
            <a:r>
              <a:rPr lang="en-US" sz="2200" dirty="0"/>
              <a:t>When is ADA applicable?</a:t>
            </a:r>
          </a:p>
          <a:p>
            <a:pPr marL="914400" lvl="2" indent="-231775">
              <a:lnSpc>
                <a:spcPct val="110000"/>
              </a:lnSpc>
              <a:spcBef>
                <a:spcPts val="1200"/>
              </a:spcBef>
              <a:buFont typeface="Wingdings" panose="05000000000000000000" pitchFamily="2" charset="2"/>
              <a:buChar char="ü"/>
            </a:pPr>
            <a:r>
              <a:rPr lang="en-US" sz="2200" dirty="0"/>
              <a:t>This should also be coordinated with workers compensation</a:t>
            </a:r>
          </a:p>
        </p:txBody>
      </p:sp>
      <p:sp>
        <p:nvSpPr>
          <p:cNvPr id="5" name="Slide Number Placeholder 4">
            <a:extLst>
              <a:ext uri="{FF2B5EF4-FFF2-40B4-BE49-F238E27FC236}">
                <a16:creationId xmlns:a16="http://schemas.microsoft.com/office/drawing/2014/main" id="{D7C89B41-F41F-4702-818C-1C87BD2254F8}"/>
              </a:ext>
            </a:extLst>
          </p:cNvPr>
          <p:cNvSpPr>
            <a:spLocks noGrp="1"/>
          </p:cNvSpPr>
          <p:nvPr>
            <p:ph type="sldNum" sz="quarter" idx="12"/>
          </p:nvPr>
        </p:nvSpPr>
        <p:spPr/>
        <p:txBody>
          <a:bodyPr/>
          <a:lstStyle/>
          <a:p>
            <a:fld id="{2A2A6181-BD9D-4EEB-AAD6-40B54AE96A71}" type="slidenum">
              <a:rPr lang="en-US" smtClean="0"/>
              <a:t>87</a:t>
            </a:fld>
            <a:endParaRPr lang="en-US" dirty="0"/>
          </a:p>
        </p:txBody>
      </p:sp>
    </p:spTree>
    <p:extLst>
      <p:ext uri="{BB962C8B-B14F-4D97-AF65-F5344CB8AC3E}">
        <p14:creationId xmlns:p14="http://schemas.microsoft.com/office/powerpoint/2010/main" val="36383153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Best Practices cont.</a:t>
            </a:r>
          </a:p>
        </p:txBody>
      </p:sp>
      <p:sp>
        <p:nvSpPr>
          <p:cNvPr id="3" name="Content Placeholder 2"/>
          <p:cNvSpPr>
            <a:spLocks noGrp="1"/>
          </p:cNvSpPr>
          <p:nvPr>
            <p:ph idx="1"/>
          </p:nvPr>
        </p:nvSpPr>
        <p:spPr>
          <a:xfrm>
            <a:off x="429903" y="1752600"/>
            <a:ext cx="8304663" cy="4038600"/>
          </a:xfrm>
        </p:spPr>
        <p:txBody>
          <a:bodyPr>
            <a:normAutofit fontScale="85000" lnSpcReduction="20000"/>
          </a:bodyPr>
          <a:lstStyle/>
          <a:p>
            <a:pPr marL="628650" lvl="1" indent="-514350">
              <a:lnSpc>
                <a:spcPct val="120000"/>
              </a:lnSpc>
              <a:spcBef>
                <a:spcPts val="1200"/>
              </a:spcBef>
              <a:buFont typeface="+mj-lt"/>
              <a:buAutoNum type="arabicPeriod" startAt="6"/>
            </a:pPr>
            <a:r>
              <a:rPr lang="en-US" sz="2600" dirty="0"/>
              <a:t>Engage in the interactive process – establish format for analysis and substantiation of need</a:t>
            </a:r>
          </a:p>
          <a:p>
            <a:pPr marL="914400" lvl="2" indent="-231775">
              <a:lnSpc>
                <a:spcPct val="120000"/>
              </a:lnSpc>
              <a:spcBef>
                <a:spcPts val="1200"/>
              </a:spcBef>
              <a:buFont typeface="Wingdings" panose="05000000000000000000" pitchFamily="2" charset="2"/>
              <a:buChar char="ü"/>
            </a:pPr>
            <a:r>
              <a:rPr lang="en-US" sz="2400" dirty="0"/>
              <a:t>Establish protocol for requesting medical verification</a:t>
            </a:r>
          </a:p>
          <a:p>
            <a:pPr marL="914400" lvl="2" indent="-231775">
              <a:lnSpc>
                <a:spcPct val="120000"/>
              </a:lnSpc>
              <a:spcBef>
                <a:spcPts val="1200"/>
              </a:spcBef>
              <a:buFont typeface="Wingdings" panose="05000000000000000000" pitchFamily="2" charset="2"/>
              <a:buChar char="ü"/>
            </a:pPr>
            <a:r>
              <a:rPr lang="en-US" sz="2400" dirty="0"/>
              <a:t>Clarification process</a:t>
            </a:r>
          </a:p>
          <a:p>
            <a:pPr marL="628650" lvl="1" indent="-514350">
              <a:lnSpc>
                <a:spcPct val="120000"/>
              </a:lnSpc>
              <a:spcBef>
                <a:spcPts val="1200"/>
              </a:spcBef>
              <a:buFont typeface="+mj-lt"/>
              <a:buAutoNum type="arabicPeriod" startAt="6"/>
            </a:pPr>
            <a:r>
              <a:rPr lang="en-US" sz="2600" dirty="0"/>
              <a:t>Determination Process</a:t>
            </a:r>
          </a:p>
          <a:p>
            <a:pPr marL="914400" lvl="2" indent="-231775">
              <a:lnSpc>
                <a:spcPct val="120000"/>
              </a:lnSpc>
              <a:spcBef>
                <a:spcPts val="1200"/>
              </a:spcBef>
              <a:buFont typeface="Wingdings" panose="05000000000000000000" pitchFamily="2" charset="2"/>
              <a:buChar char="ü"/>
            </a:pPr>
            <a:r>
              <a:rPr lang="en-US" sz="2400" dirty="0"/>
              <a:t>FMLA</a:t>
            </a:r>
          </a:p>
          <a:p>
            <a:pPr marL="914400" lvl="2" indent="-231775">
              <a:lnSpc>
                <a:spcPct val="120000"/>
              </a:lnSpc>
              <a:spcBef>
                <a:spcPts val="1200"/>
              </a:spcBef>
              <a:buFont typeface="Wingdings" panose="05000000000000000000" pitchFamily="2" charset="2"/>
              <a:buChar char="ü"/>
            </a:pPr>
            <a:r>
              <a:rPr lang="en-US" sz="2400" dirty="0"/>
              <a:t>ADA</a:t>
            </a:r>
          </a:p>
          <a:p>
            <a:pPr marL="914400" lvl="2" indent="-231775">
              <a:lnSpc>
                <a:spcPct val="120000"/>
              </a:lnSpc>
              <a:spcBef>
                <a:spcPts val="1200"/>
              </a:spcBef>
              <a:buFont typeface="Wingdings" panose="05000000000000000000" pitchFamily="2" charset="2"/>
              <a:buChar char="ü"/>
            </a:pPr>
            <a:r>
              <a:rPr lang="en-US" sz="2400" dirty="0"/>
              <a:t>Documentation and Notice obligation</a:t>
            </a:r>
          </a:p>
          <a:p>
            <a:pPr marL="914400" lvl="2" indent="-231775">
              <a:lnSpc>
                <a:spcPct val="120000"/>
              </a:lnSpc>
              <a:spcBef>
                <a:spcPts val="1200"/>
              </a:spcBef>
              <a:buFont typeface="Wingdings" panose="05000000000000000000" pitchFamily="2" charset="2"/>
              <a:buChar char="ü"/>
            </a:pPr>
            <a:r>
              <a:rPr lang="en-US" sz="2400" dirty="0"/>
              <a:t>Medical provider information</a:t>
            </a:r>
          </a:p>
        </p:txBody>
      </p:sp>
      <p:sp>
        <p:nvSpPr>
          <p:cNvPr id="5" name="Slide Number Placeholder 4">
            <a:extLst>
              <a:ext uri="{FF2B5EF4-FFF2-40B4-BE49-F238E27FC236}">
                <a16:creationId xmlns:a16="http://schemas.microsoft.com/office/drawing/2014/main" id="{E669D881-3C41-4CB2-B119-8C023512EFB1}"/>
              </a:ext>
            </a:extLst>
          </p:cNvPr>
          <p:cNvSpPr>
            <a:spLocks noGrp="1"/>
          </p:cNvSpPr>
          <p:nvPr>
            <p:ph type="sldNum" sz="quarter" idx="12"/>
          </p:nvPr>
        </p:nvSpPr>
        <p:spPr/>
        <p:txBody>
          <a:bodyPr/>
          <a:lstStyle/>
          <a:p>
            <a:fld id="{2A2A6181-BD9D-4EEB-AAD6-40B54AE96A71}" type="slidenum">
              <a:rPr lang="en-US" smtClean="0"/>
              <a:t>88</a:t>
            </a:fld>
            <a:endParaRPr lang="en-US" dirty="0"/>
          </a:p>
        </p:txBody>
      </p:sp>
    </p:spTree>
    <p:extLst>
      <p:ext uri="{BB962C8B-B14F-4D97-AF65-F5344CB8AC3E}">
        <p14:creationId xmlns:p14="http://schemas.microsoft.com/office/powerpoint/2010/main" val="134269543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Best Practices cont.</a:t>
            </a:r>
          </a:p>
        </p:txBody>
      </p:sp>
      <p:sp>
        <p:nvSpPr>
          <p:cNvPr id="3" name="Content Placeholder 2"/>
          <p:cNvSpPr>
            <a:spLocks noGrp="1"/>
          </p:cNvSpPr>
          <p:nvPr>
            <p:ph idx="1"/>
          </p:nvPr>
        </p:nvSpPr>
        <p:spPr>
          <a:xfrm>
            <a:off x="457200" y="1752600"/>
            <a:ext cx="8345606" cy="4038600"/>
          </a:xfrm>
        </p:spPr>
        <p:txBody>
          <a:bodyPr>
            <a:normAutofit/>
          </a:bodyPr>
          <a:lstStyle/>
          <a:p>
            <a:pPr marL="628650" lvl="1" indent="-514350">
              <a:spcBef>
                <a:spcPts val="1200"/>
              </a:spcBef>
              <a:buFont typeface="+mj-lt"/>
              <a:buAutoNum type="arabicPeriod" startAt="8"/>
            </a:pPr>
            <a:r>
              <a:rPr lang="en-US" sz="2400" dirty="0"/>
              <a:t>Documentation</a:t>
            </a:r>
          </a:p>
          <a:p>
            <a:pPr marL="914400" lvl="2" indent="-231775">
              <a:spcBef>
                <a:spcPts val="1200"/>
              </a:spcBef>
              <a:buFont typeface="Wingdings" panose="05000000000000000000" pitchFamily="2" charset="2"/>
              <a:buChar char="ü"/>
            </a:pPr>
            <a:r>
              <a:rPr lang="en-US" sz="2200" dirty="0"/>
              <a:t>Eligibility</a:t>
            </a:r>
          </a:p>
          <a:p>
            <a:pPr marL="914400" lvl="2" indent="-231775">
              <a:spcBef>
                <a:spcPts val="1200"/>
              </a:spcBef>
              <a:buFont typeface="Wingdings" panose="05000000000000000000" pitchFamily="2" charset="2"/>
              <a:buChar char="ü"/>
            </a:pPr>
            <a:r>
              <a:rPr lang="en-US" sz="2200" dirty="0"/>
              <a:t>Grant/denial</a:t>
            </a:r>
          </a:p>
          <a:p>
            <a:pPr marL="914400" lvl="2" indent="-231775">
              <a:spcBef>
                <a:spcPts val="1200"/>
              </a:spcBef>
              <a:buFont typeface="Wingdings" panose="05000000000000000000" pitchFamily="2" charset="2"/>
              <a:buChar char="ü"/>
            </a:pPr>
            <a:r>
              <a:rPr lang="en-US" sz="2200" dirty="0"/>
              <a:t>Interactive Process – Analysis to conclusion and all medical information</a:t>
            </a:r>
          </a:p>
          <a:p>
            <a:pPr marL="914400" lvl="2" indent="-231775">
              <a:spcBef>
                <a:spcPts val="1200"/>
              </a:spcBef>
              <a:buFont typeface="Wingdings" panose="05000000000000000000" pitchFamily="2" charset="2"/>
              <a:buChar char="ü"/>
            </a:pPr>
            <a:r>
              <a:rPr lang="en-US" sz="2200" dirty="0"/>
              <a:t>Employee response/participation</a:t>
            </a:r>
          </a:p>
          <a:p>
            <a:pPr marL="628650" lvl="1" indent="-514350">
              <a:spcBef>
                <a:spcPts val="1200"/>
              </a:spcBef>
              <a:buFont typeface="+mj-lt"/>
              <a:buAutoNum type="arabicPeriod" startAt="8"/>
            </a:pPr>
            <a:r>
              <a:rPr lang="en-US" sz="2400" dirty="0"/>
              <a:t>Communications and Accountability</a:t>
            </a:r>
          </a:p>
          <a:p>
            <a:pPr marL="628650" lvl="1" indent="-514350">
              <a:spcBef>
                <a:spcPts val="1200"/>
              </a:spcBef>
              <a:buFont typeface="+mj-lt"/>
              <a:buAutoNum type="arabicPeriod" startAt="8"/>
            </a:pPr>
            <a:r>
              <a:rPr lang="en-US" sz="2400" dirty="0"/>
              <a:t>Post-Mortem and Defense</a:t>
            </a:r>
            <a:endParaRPr lang="en-US" sz="2000" dirty="0"/>
          </a:p>
        </p:txBody>
      </p:sp>
      <p:sp>
        <p:nvSpPr>
          <p:cNvPr id="5" name="Slide Number Placeholder 4">
            <a:extLst>
              <a:ext uri="{FF2B5EF4-FFF2-40B4-BE49-F238E27FC236}">
                <a16:creationId xmlns:a16="http://schemas.microsoft.com/office/drawing/2014/main" id="{7E129E83-04A9-4CFD-875B-FB6CFF3C5D20}"/>
              </a:ext>
            </a:extLst>
          </p:cNvPr>
          <p:cNvSpPr>
            <a:spLocks noGrp="1"/>
          </p:cNvSpPr>
          <p:nvPr>
            <p:ph type="sldNum" sz="quarter" idx="12"/>
          </p:nvPr>
        </p:nvSpPr>
        <p:spPr/>
        <p:txBody>
          <a:bodyPr/>
          <a:lstStyle/>
          <a:p>
            <a:fld id="{2A2A6181-BD9D-4EEB-AAD6-40B54AE96A71}" type="slidenum">
              <a:rPr lang="en-US" smtClean="0"/>
              <a:t>89</a:t>
            </a:fld>
            <a:endParaRPr lang="en-US" dirty="0"/>
          </a:p>
        </p:txBody>
      </p:sp>
    </p:spTree>
    <p:extLst>
      <p:ext uri="{BB962C8B-B14F-4D97-AF65-F5344CB8AC3E}">
        <p14:creationId xmlns:p14="http://schemas.microsoft.com/office/powerpoint/2010/main" val="695579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D42BA-1EB1-4183-917E-7DF358D066E7}"/>
              </a:ext>
            </a:extLst>
          </p:cNvPr>
          <p:cNvSpPr>
            <a:spLocks noGrp="1"/>
          </p:cNvSpPr>
          <p:nvPr>
            <p:ph type="title"/>
          </p:nvPr>
        </p:nvSpPr>
        <p:spPr/>
        <p:txBody>
          <a:bodyPr/>
          <a:lstStyle/>
          <a:p>
            <a:r>
              <a:rPr lang="en-US" sz="3600" b="1" dirty="0"/>
              <a:t>Alternative Recruitment Approaches </a:t>
            </a:r>
          </a:p>
        </p:txBody>
      </p:sp>
      <p:sp>
        <p:nvSpPr>
          <p:cNvPr id="3" name="Content Placeholder 2">
            <a:extLst>
              <a:ext uri="{FF2B5EF4-FFF2-40B4-BE49-F238E27FC236}">
                <a16:creationId xmlns:a16="http://schemas.microsoft.com/office/drawing/2014/main" id="{F81299C4-16AD-4024-B717-84BFBA4F3ABD}"/>
              </a:ext>
            </a:extLst>
          </p:cNvPr>
          <p:cNvSpPr>
            <a:spLocks noGrp="1"/>
          </p:cNvSpPr>
          <p:nvPr>
            <p:ph idx="1"/>
          </p:nvPr>
        </p:nvSpPr>
        <p:spPr>
          <a:xfrm>
            <a:off x="228600" y="1738952"/>
            <a:ext cx="8763000" cy="4114800"/>
          </a:xfrm>
        </p:spPr>
        <p:txBody>
          <a:bodyPr/>
          <a:lstStyle/>
          <a:p>
            <a:pPr>
              <a:spcBef>
                <a:spcPts val="1800"/>
              </a:spcBef>
            </a:pPr>
            <a:r>
              <a:rPr lang="en-US" sz="2800" dirty="0"/>
              <a:t>Assess </a:t>
            </a:r>
            <a:r>
              <a:rPr lang="en-US" sz="2800" b="1" i="1" dirty="0"/>
              <a:t>all</a:t>
            </a:r>
            <a:r>
              <a:rPr lang="en-US" sz="2800" dirty="0"/>
              <a:t> candidates with focus on valued skill sets (more expansive) – </a:t>
            </a:r>
            <a:r>
              <a:rPr lang="en-US" sz="2800" u="sng" dirty="0"/>
              <a:t>concern</a:t>
            </a:r>
            <a:r>
              <a:rPr lang="en-US" sz="2800" dirty="0"/>
              <a:t>: Is there implicit bias in the hiring process?</a:t>
            </a:r>
          </a:p>
          <a:p>
            <a:pPr>
              <a:spcBef>
                <a:spcPts val="1800"/>
              </a:spcBef>
            </a:pPr>
            <a:r>
              <a:rPr lang="en-US" sz="2800" dirty="0"/>
              <a:t>Outside the box approaches</a:t>
            </a:r>
          </a:p>
          <a:p>
            <a:pPr>
              <a:spcBef>
                <a:spcPts val="1800"/>
              </a:spcBef>
            </a:pPr>
            <a:r>
              <a:rPr lang="en-US" sz="2800" dirty="0"/>
              <a:t>Pipeline or avenue to diverse candidates</a:t>
            </a:r>
          </a:p>
          <a:p>
            <a:pPr marL="685800" lvl="1" indent="-342900">
              <a:spcBef>
                <a:spcPts val="600"/>
              </a:spcBef>
              <a:buFont typeface="Wingdings" panose="05000000000000000000" pitchFamily="2" charset="2"/>
              <a:buChar char="§"/>
            </a:pPr>
            <a:r>
              <a:rPr lang="en-US" sz="2400" dirty="0"/>
              <a:t>Location</a:t>
            </a:r>
          </a:p>
          <a:p>
            <a:pPr marL="685800" lvl="1" indent="-342900">
              <a:spcBef>
                <a:spcPts val="600"/>
              </a:spcBef>
              <a:buFont typeface="Wingdings" panose="05000000000000000000" pitchFamily="2" charset="2"/>
              <a:buChar char="§"/>
            </a:pPr>
            <a:r>
              <a:rPr lang="en-US" sz="2400" dirty="0"/>
              <a:t>Institutions</a:t>
            </a:r>
          </a:p>
          <a:p>
            <a:pPr marL="685800" lvl="1" indent="-342900">
              <a:spcBef>
                <a:spcPts val="600"/>
              </a:spcBef>
              <a:buFont typeface="Wingdings" panose="05000000000000000000" pitchFamily="2" charset="2"/>
              <a:buChar char="§"/>
            </a:pPr>
            <a:r>
              <a:rPr lang="en-US" sz="2400" dirty="0"/>
              <a:t>Partner with local organizations</a:t>
            </a:r>
          </a:p>
          <a:p>
            <a:pPr>
              <a:spcBef>
                <a:spcPts val="1800"/>
              </a:spcBef>
            </a:pPr>
            <a:endParaRPr lang="en-US" sz="2400" dirty="0"/>
          </a:p>
        </p:txBody>
      </p:sp>
      <p:sp>
        <p:nvSpPr>
          <p:cNvPr id="6" name="Slide Number Placeholder 5">
            <a:extLst>
              <a:ext uri="{FF2B5EF4-FFF2-40B4-BE49-F238E27FC236}">
                <a16:creationId xmlns:a16="http://schemas.microsoft.com/office/drawing/2014/main" id="{61346D9C-1F24-49EF-B6E1-6CB82F8C3352}"/>
              </a:ext>
            </a:extLst>
          </p:cNvPr>
          <p:cNvSpPr>
            <a:spLocks noGrp="1"/>
          </p:cNvSpPr>
          <p:nvPr>
            <p:ph type="sldNum" sz="quarter" idx="12"/>
          </p:nvPr>
        </p:nvSpPr>
        <p:spPr/>
        <p:txBody>
          <a:bodyPr/>
          <a:lstStyle/>
          <a:p>
            <a:fld id="{2A2A6181-BD9D-4EEB-AAD6-40B54AE96A71}" type="slidenum">
              <a:rPr lang="en-US" smtClean="0"/>
              <a:t>9</a:t>
            </a:fld>
            <a:endParaRPr lang="en-US" dirty="0"/>
          </a:p>
        </p:txBody>
      </p:sp>
    </p:spTree>
    <p:extLst>
      <p:ext uri="{BB962C8B-B14F-4D97-AF65-F5344CB8AC3E}">
        <p14:creationId xmlns:p14="http://schemas.microsoft.com/office/powerpoint/2010/main" val="41560970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A198-75A4-4207-AC87-9DAD74F93A37}"/>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72A80E0-7FF9-4AEC-9DDD-4C6FC5AB586E}"/>
              </a:ext>
            </a:extLst>
          </p:cNvPr>
          <p:cNvSpPr>
            <a:spLocks noGrp="1"/>
          </p:cNvSpPr>
          <p:nvPr>
            <p:ph idx="1"/>
          </p:nvPr>
        </p:nvSpPr>
        <p:spPr>
          <a:xfrm>
            <a:off x="628815" y="2225407"/>
            <a:ext cx="7886372" cy="3503364"/>
          </a:xfrm>
        </p:spPr>
        <p:txBody>
          <a:bodyPr/>
          <a:lstStyle/>
          <a:p>
            <a:pPr marL="0" indent="0" algn="ctr">
              <a:buNone/>
            </a:pPr>
            <a:r>
              <a:rPr lang="en-US" sz="3200" b="1" dirty="0"/>
              <a:t>6) ADA Compliance</a:t>
            </a:r>
          </a:p>
          <a:p>
            <a:pPr marL="0" indent="0" algn="ctr">
              <a:buNone/>
            </a:pPr>
            <a:r>
              <a:rPr lang="en-US" sz="3200" b="1" dirty="0"/>
              <a:t>Accommodation and </a:t>
            </a:r>
          </a:p>
          <a:p>
            <a:pPr marL="0" indent="0" algn="ctr">
              <a:spcBef>
                <a:spcPts val="0"/>
              </a:spcBef>
              <a:buNone/>
            </a:pPr>
            <a:r>
              <a:rPr lang="en-US" sz="3200" b="1" dirty="0"/>
              <a:t>Termination Considerations</a:t>
            </a:r>
          </a:p>
        </p:txBody>
      </p:sp>
      <p:sp>
        <p:nvSpPr>
          <p:cNvPr id="5" name="Slide Number Placeholder 4">
            <a:extLst>
              <a:ext uri="{FF2B5EF4-FFF2-40B4-BE49-F238E27FC236}">
                <a16:creationId xmlns:a16="http://schemas.microsoft.com/office/drawing/2014/main" id="{8B74B5D0-6CE6-4FAB-AED7-F0D25AE8546B}"/>
              </a:ext>
            </a:extLst>
          </p:cNvPr>
          <p:cNvSpPr>
            <a:spLocks noGrp="1"/>
          </p:cNvSpPr>
          <p:nvPr>
            <p:ph type="sldNum" sz="quarter" idx="12"/>
          </p:nvPr>
        </p:nvSpPr>
        <p:spPr/>
        <p:txBody>
          <a:bodyPr/>
          <a:lstStyle/>
          <a:p>
            <a:fld id="{2A2A6181-BD9D-4EEB-AAD6-40B54AE96A71}" type="slidenum">
              <a:rPr lang="en-US" smtClean="0"/>
              <a:t>90</a:t>
            </a:fld>
            <a:endParaRPr lang="en-US" dirty="0"/>
          </a:p>
        </p:txBody>
      </p:sp>
    </p:spTree>
    <p:extLst>
      <p:ext uri="{BB962C8B-B14F-4D97-AF65-F5344CB8AC3E}">
        <p14:creationId xmlns:p14="http://schemas.microsoft.com/office/powerpoint/2010/main" val="40924188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28651" y="907215"/>
            <a:ext cx="7886700" cy="746960"/>
          </a:xfrm>
        </p:spPr>
        <p:txBody>
          <a:bodyPr/>
          <a:lstStyle/>
          <a:p>
            <a:r>
              <a:rPr lang="en-US" altLang="en-US" dirty="0"/>
              <a:t>ADA Overview</a:t>
            </a:r>
          </a:p>
        </p:txBody>
      </p:sp>
      <p:sp>
        <p:nvSpPr>
          <p:cNvPr id="6" name="Content Placeholder 2"/>
          <p:cNvSpPr txBox="1">
            <a:spLocks/>
          </p:cNvSpPr>
          <p:nvPr/>
        </p:nvSpPr>
        <p:spPr bwMode="auto">
          <a:xfrm>
            <a:off x="152400" y="2166730"/>
            <a:ext cx="8991600" cy="37006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880" rIns="182880"/>
          <a:lstStyle>
            <a:lvl1pPr marL="342900" indent="-342900" algn="l" rtl="0" eaLnBrk="0" fontAlgn="base" hangingPunct="0">
              <a:spcBef>
                <a:spcPct val="5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800">
                <a:solidFill>
                  <a:schemeClr val="tx1"/>
                </a:solidFill>
                <a:latin typeface="+mn-lt"/>
              </a:defRPr>
            </a:lvl2pPr>
            <a:lvl3pPr marL="1143000" indent="-228600" algn="l" rtl="0" eaLnBrk="0" fontAlgn="base" hangingPunct="0">
              <a:spcBef>
                <a:spcPct val="50000"/>
              </a:spcBef>
              <a:spcAft>
                <a:spcPct val="0"/>
              </a:spcAft>
              <a:buChar char="•"/>
              <a:defRPr sz="2400">
                <a:solidFill>
                  <a:schemeClr val="tx1"/>
                </a:solidFill>
                <a:latin typeface="+mn-lt"/>
              </a:defRPr>
            </a:lvl3pPr>
            <a:lvl4pPr marL="1600200" indent="-228600" algn="l" rtl="0" eaLnBrk="0" fontAlgn="base" hangingPunct="0">
              <a:spcBef>
                <a:spcPct val="50000"/>
              </a:spcBef>
              <a:spcAft>
                <a:spcPct val="0"/>
              </a:spcAft>
              <a:buChar char="–"/>
              <a:defRPr sz="2000">
                <a:solidFill>
                  <a:schemeClr val="tx1"/>
                </a:solidFill>
                <a:latin typeface="+mn-lt"/>
              </a:defRPr>
            </a:lvl4pPr>
            <a:lvl5pPr marL="2057400" indent="-228600" algn="l" rtl="0" eaLnBrk="0" fontAlgn="base" hangingPunct="0">
              <a:spcBef>
                <a:spcPct val="50000"/>
              </a:spcBef>
              <a:spcAft>
                <a:spcPct val="0"/>
              </a:spcAft>
              <a:buChar char="»"/>
              <a:defRPr sz="20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a:lstStyle>
          <a:p>
            <a:pPr eaLnBrk="1" hangingPunct="1">
              <a:defRPr/>
            </a:pPr>
            <a:r>
              <a:rPr lang="en-US" altLang="en-US" sz="2400" kern="0" dirty="0"/>
              <a:t>ADA Creates Obligations for Employers</a:t>
            </a:r>
          </a:p>
          <a:p>
            <a:pPr eaLnBrk="1" hangingPunct="1">
              <a:defRPr/>
            </a:pPr>
            <a:r>
              <a:rPr lang="en-US" altLang="en-US" sz="2400" kern="0" dirty="0"/>
              <a:t>ADA Defines Disability</a:t>
            </a:r>
          </a:p>
          <a:p>
            <a:pPr lvl="1" eaLnBrk="1" hangingPunct="1">
              <a:defRPr/>
            </a:pPr>
            <a:r>
              <a:rPr lang="en-US" altLang="en-US" sz="2400" kern="0" dirty="0">
                <a:cs typeface="Arial" charset="0"/>
              </a:rPr>
              <a:t>Physical and Mental Impairments</a:t>
            </a:r>
          </a:p>
          <a:p>
            <a:pPr lvl="1" eaLnBrk="1" hangingPunct="1">
              <a:defRPr/>
            </a:pPr>
            <a:r>
              <a:rPr lang="en-US" altLang="en-US" sz="2400" kern="0" dirty="0">
                <a:cs typeface="Arial" charset="0"/>
              </a:rPr>
              <a:t>Substantially Limits</a:t>
            </a:r>
          </a:p>
          <a:p>
            <a:pPr lvl="1" eaLnBrk="1" hangingPunct="1">
              <a:defRPr/>
            </a:pPr>
            <a:r>
              <a:rPr lang="en-US" altLang="en-US" sz="2400" kern="0" dirty="0">
                <a:cs typeface="Arial" charset="0"/>
              </a:rPr>
              <a:t>Major Life Activities and Major Bodily Functions</a:t>
            </a:r>
          </a:p>
          <a:p>
            <a:pPr eaLnBrk="1" hangingPunct="1">
              <a:defRPr/>
            </a:pPr>
            <a:r>
              <a:rPr lang="en-US" altLang="en-US" sz="2400" kern="0" dirty="0"/>
              <a:t>ADA Requires Reasonable Accommodations </a:t>
            </a:r>
          </a:p>
          <a:p>
            <a:pPr eaLnBrk="1" hangingPunct="1">
              <a:defRPr/>
            </a:pPr>
            <a:r>
              <a:rPr lang="en-US" altLang="en-US" sz="2400" kern="0" dirty="0"/>
              <a:t>ADA Requires an Interactive Process</a:t>
            </a:r>
          </a:p>
          <a:p>
            <a:pPr marL="0" indent="0" eaLnBrk="1" hangingPunct="1">
              <a:buFontTx/>
              <a:buNone/>
              <a:defRPr/>
            </a:pPr>
            <a:endParaRPr lang="en-US" altLang="en-US" sz="2400" kern="0" dirty="0"/>
          </a:p>
          <a:p>
            <a:pPr marL="0" indent="0" eaLnBrk="1" hangingPunct="1">
              <a:buFontTx/>
              <a:buNone/>
              <a:defRPr/>
            </a:pPr>
            <a:endParaRPr lang="en-US" altLang="en-US" kern="0" dirty="0"/>
          </a:p>
        </p:txBody>
      </p:sp>
      <p:sp>
        <p:nvSpPr>
          <p:cNvPr id="3" name="Slide Number Placeholder 2">
            <a:extLst>
              <a:ext uri="{FF2B5EF4-FFF2-40B4-BE49-F238E27FC236}">
                <a16:creationId xmlns:a16="http://schemas.microsoft.com/office/drawing/2014/main" id="{B6A9F5AD-ACB0-44C4-932F-1218B3A505A0}"/>
              </a:ext>
            </a:extLst>
          </p:cNvPr>
          <p:cNvSpPr>
            <a:spLocks noGrp="1"/>
          </p:cNvSpPr>
          <p:nvPr>
            <p:ph type="sldNum" sz="quarter" idx="12"/>
          </p:nvPr>
        </p:nvSpPr>
        <p:spPr/>
        <p:txBody>
          <a:bodyPr/>
          <a:lstStyle/>
          <a:p>
            <a:fld id="{2A2A6181-BD9D-4EEB-AAD6-40B54AE96A71}" type="slidenum">
              <a:rPr lang="en-US" smtClean="0"/>
              <a:t>91</a:t>
            </a:fld>
            <a:endParaRPr lang="en-US" dirty="0"/>
          </a:p>
        </p:txBody>
      </p:sp>
    </p:spTree>
    <p:extLst>
      <p:ext uri="{BB962C8B-B14F-4D97-AF65-F5344CB8AC3E}">
        <p14:creationId xmlns:p14="http://schemas.microsoft.com/office/powerpoint/2010/main" val="1586532118"/>
      </p:ext>
    </p:extLst>
  </p:cSld>
  <p:clrMapOvr>
    <a:masterClrMapping/>
  </p:clrMapOvr>
  <p:transition spd="slow"/>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sz="4000" dirty="0"/>
              <a:t>ADA Obligations</a:t>
            </a:r>
          </a:p>
        </p:txBody>
      </p:sp>
      <p:sp>
        <p:nvSpPr>
          <p:cNvPr id="44035" name="Content Placeholder 2"/>
          <p:cNvSpPr>
            <a:spLocks noGrp="1"/>
          </p:cNvSpPr>
          <p:nvPr>
            <p:ph sz="quarter" idx="1"/>
          </p:nvPr>
        </p:nvSpPr>
        <p:spPr/>
        <p:txBody>
          <a:bodyPr/>
          <a:lstStyle/>
          <a:p>
            <a:pPr eaLnBrk="1" hangingPunct="1"/>
            <a:r>
              <a:rPr lang="en-US" altLang="en-US" sz="2600" dirty="0"/>
              <a:t>Employers have an obligation to reasonably accommodate </a:t>
            </a:r>
            <a:r>
              <a:rPr lang="en-US" altLang="en-US" sz="2600" i="1" u="sng" dirty="0"/>
              <a:t>qualified</a:t>
            </a:r>
            <a:r>
              <a:rPr lang="en-US" altLang="en-US" sz="2600" dirty="0"/>
              <a:t> disabled individuals in their positions.</a:t>
            </a:r>
          </a:p>
          <a:p>
            <a:pPr eaLnBrk="1" hangingPunct="1"/>
            <a:r>
              <a:rPr lang="en-US" altLang="en-US" sz="2600" dirty="0"/>
              <a:t>Qualified individuals must:</a:t>
            </a:r>
          </a:p>
          <a:p>
            <a:pPr marL="685800" lvl="1" indent="-342900" eaLnBrk="1" hangingPunct="1">
              <a:buFont typeface="Wingdings" panose="05000000000000000000" pitchFamily="2" charset="2"/>
              <a:buChar char="§"/>
            </a:pPr>
            <a:r>
              <a:rPr lang="en-US" altLang="en-US" sz="2200" dirty="0"/>
              <a:t>Meet job prerequisites.</a:t>
            </a:r>
          </a:p>
          <a:p>
            <a:pPr marL="685800" lvl="1" indent="-342900" eaLnBrk="1" hangingPunct="1">
              <a:buFont typeface="Wingdings" panose="05000000000000000000" pitchFamily="2" charset="2"/>
              <a:buChar char="§"/>
            </a:pPr>
            <a:r>
              <a:rPr lang="en-US" altLang="en-US" sz="2200" dirty="0"/>
              <a:t>Be able to perform the position’s </a:t>
            </a:r>
            <a:r>
              <a:rPr lang="en-US" altLang="en-US" sz="2200" u="sng" dirty="0"/>
              <a:t>essential functions</a:t>
            </a:r>
            <a:r>
              <a:rPr lang="en-US" altLang="en-US" sz="2200" dirty="0"/>
              <a:t> with or without </a:t>
            </a:r>
            <a:r>
              <a:rPr lang="en-US" altLang="en-US" sz="2200" u="sng" dirty="0"/>
              <a:t>reasonable accommodation</a:t>
            </a:r>
            <a:r>
              <a:rPr lang="en-US" altLang="en-US" dirty="0"/>
              <a:t>.</a:t>
            </a:r>
          </a:p>
        </p:txBody>
      </p:sp>
      <p:sp>
        <p:nvSpPr>
          <p:cNvPr id="2" name="Slide Number Placeholder 1">
            <a:extLst>
              <a:ext uri="{FF2B5EF4-FFF2-40B4-BE49-F238E27FC236}">
                <a16:creationId xmlns:a16="http://schemas.microsoft.com/office/drawing/2014/main" id="{049B4C84-34CF-4B85-87F5-201F7FE236E3}"/>
              </a:ext>
            </a:extLst>
          </p:cNvPr>
          <p:cNvSpPr>
            <a:spLocks noGrp="1"/>
          </p:cNvSpPr>
          <p:nvPr>
            <p:ph type="sldNum" sz="quarter" idx="12"/>
          </p:nvPr>
        </p:nvSpPr>
        <p:spPr/>
        <p:txBody>
          <a:bodyPr/>
          <a:lstStyle/>
          <a:p>
            <a:fld id="{2A2A6181-BD9D-4EEB-AAD6-40B54AE96A71}" type="slidenum">
              <a:rPr lang="en-US" smtClean="0"/>
              <a:t>92</a:t>
            </a:fld>
            <a:endParaRPr lang="en-US" dirty="0"/>
          </a:p>
        </p:txBody>
      </p:sp>
    </p:spTree>
    <p:extLst>
      <p:ext uri="{BB962C8B-B14F-4D97-AF65-F5344CB8AC3E}">
        <p14:creationId xmlns:p14="http://schemas.microsoft.com/office/powerpoint/2010/main" val="27090992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sz="4000" dirty="0"/>
              <a:t>Disability Defined</a:t>
            </a:r>
          </a:p>
        </p:txBody>
      </p:sp>
      <p:sp>
        <p:nvSpPr>
          <p:cNvPr id="6147" name="Content Placeholder 2"/>
          <p:cNvSpPr>
            <a:spLocks noGrp="1"/>
          </p:cNvSpPr>
          <p:nvPr>
            <p:ph sz="quarter" idx="1"/>
          </p:nvPr>
        </p:nvSpPr>
        <p:spPr/>
        <p:txBody>
          <a:bodyPr/>
          <a:lstStyle/>
          <a:p>
            <a:pPr marL="0" indent="0">
              <a:spcBef>
                <a:spcPts val="1200"/>
              </a:spcBef>
              <a:buNone/>
              <a:defRPr/>
            </a:pPr>
            <a:r>
              <a:rPr lang="en-US" sz="2400" dirty="0">
                <a:solidFill>
                  <a:srgbClr val="000000"/>
                </a:solidFill>
              </a:rPr>
              <a:t>An individual is “disabled” if he or she:</a:t>
            </a:r>
          </a:p>
          <a:p>
            <a:pPr marL="682625" lvl="1" indent="-225425">
              <a:spcBef>
                <a:spcPts val="1200"/>
              </a:spcBef>
              <a:buFont typeface="Wingdings" panose="05000000000000000000" pitchFamily="2" charset="2"/>
              <a:buChar char="§"/>
              <a:defRPr/>
            </a:pPr>
            <a:r>
              <a:rPr lang="en-US" sz="2400" dirty="0">
                <a:solidFill>
                  <a:srgbClr val="000000"/>
                </a:solidFill>
              </a:rPr>
              <a:t>Has a </a:t>
            </a:r>
            <a:r>
              <a:rPr lang="en-US" sz="2400" u="sng" dirty="0">
                <a:solidFill>
                  <a:srgbClr val="000000"/>
                </a:solidFill>
              </a:rPr>
              <a:t>physical or mental impairment </a:t>
            </a:r>
            <a:r>
              <a:rPr lang="en-US" sz="2400" dirty="0">
                <a:solidFill>
                  <a:srgbClr val="000000"/>
                </a:solidFill>
              </a:rPr>
              <a:t>that </a:t>
            </a:r>
            <a:r>
              <a:rPr lang="en-US" sz="2400" u="sng" dirty="0">
                <a:solidFill>
                  <a:srgbClr val="000000"/>
                </a:solidFill>
              </a:rPr>
              <a:t>substantially limits</a:t>
            </a:r>
            <a:r>
              <a:rPr lang="en-US" sz="2400" dirty="0">
                <a:solidFill>
                  <a:srgbClr val="000000"/>
                </a:solidFill>
              </a:rPr>
              <a:t> one or more </a:t>
            </a:r>
            <a:r>
              <a:rPr lang="en-US" sz="2400" u="sng" dirty="0">
                <a:solidFill>
                  <a:srgbClr val="000000"/>
                </a:solidFill>
              </a:rPr>
              <a:t>major life activities</a:t>
            </a:r>
            <a:r>
              <a:rPr lang="en-US" sz="2400" dirty="0">
                <a:solidFill>
                  <a:srgbClr val="000000"/>
                </a:solidFill>
              </a:rPr>
              <a:t>;</a:t>
            </a:r>
          </a:p>
          <a:p>
            <a:pPr marL="682625" lvl="1" indent="-225425">
              <a:spcBef>
                <a:spcPts val="1200"/>
              </a:spcBef>
              <a:buFont typeface="Wingdings" panose="05000000000000000000" pitchFamily="2" charset="2"/>
              <a:buChar char="§"/>
              <a:defRPr/>
            </a:pPr>
            <a:r>
              <a:rPr lang="en-US" sz="2400" dirty="0">
                <a:solidFill>
                  <a:srgbClr val="000000"/>
                </a:solidFill>
              </a:rPr>
              <a:t>Has a record of such an impairment; or</a:t>
            </a:r>
          </a:p>
          <a:p>
            <a:pPr marL="682625" lvl="1" indent="-225425">
              <a:spcBef>
                <a:spcPts val="1200"/>
              </a:spcBef>
              <a:buFont typeface="Wingdings" panose="05000000000000000000" pitchFamily="2" charset="2"/>
              <a:buChar char="§"/>
              <a:defRPr/>
            </a:pPr>
            <a:r>
              <a:rPr lang="en-US" sz="2400" dirty="0">
                <a:solidFill>
                  <a:srgbClr val="000000"/>
                </a:solidFill>
              </a:rPr>
              <a:t>Is regarded as having such an impairment.</a:t>
            </a:r>
          </a:p>
          <a:p>
            <a:pPr marL="1023938" lvl="2" indent="-219075">
              <a:spcBef>
                <a:spcPts val="1200"/>
              </a:spcBef>
              <a:buFont typeface="Arial" panose="020B0604020202020204" pitchFamily="34" charset="0"/>
              <a:buChar char="•"/>
              <a:defRPr/>
            </a:pPr>
            <a:r>
              <a:rPr lang="en-US" sz="2000" dirty="0">
                <a:solidFill>
                  <a:srgbClr val="000000"/>
                </a:solidFill>
              </a:rPr>
              <a:t>Even if an employee does not actually have an impairment, he or she can be protected from discrimination based on the employer’s judgment or belief, however mistaken, that the employee is disabled.</a:t>
            </a:r>
          </a:p>
          <a:p>
            <a:pPr marL="990600" lvl="1" indent="-533400">
              <a:spcBef>
                <a:spcPts val="1200"/>
              </a:spcBef>
              <a:defRPr/>
            </a:pPr>
            <a:endParaRPr lang="en-US" dirty="0">
              <a:solidFill>
                <a:srgbClr val="000000"/>
              </a:solidFill>
            </a:endParaRPr>
          </a:p>
        </p:txBody>
      </p:sp>
      <p:sp>
        <p:nvSpPr>
          <p:cNvPr id="2" name="Slide Number Placeholder 1">
            <a:extLst>
              <a:ext uri="{FF2B5EF4-FFF2-40B4-BE49-F238E27FC236}">
                <a16:creationId xmlns:a16="http://schemas.microsoft.com/office/drawing/2014/main" id="{240D82EC-B32F-4E3E-AB58-F0EF985F2F21}"/>
              </a:ext>
            </a:extLst>
          </p:cNvPr>
          <p:cNvSpPr>
            <a:spLocks noGrp="1"/>
          </p:cNvSpPr>
          <p:nvPr>
            <p:ph type="sldNum" sz="quarter" idx="12"/>
          </p:nvPr>
        </p:nvSpPr>
        <p:spPr/>
        <p:txBody>
          <a:bodyPr/>
          <a:lstStyle/>
          <a:p>
            <a:fld id="{2A2A6181-BD9D-4EEB-AAD6-40B54AE96A71}" type="slidenum">
              <a:rPr lang="en-US" smtClean="0"/>
              <a:t>93</a:t>
            </a:fld>
            <a:endParaRPr lang="en-US" dirty="0"/>
          </a:p>
        </p:txBody>
      </p:sp>
    </p:spTree>
    <p:extLst>
      <p:ext uri="{BB962C8B-B14F-4D97-AF65-F5344CB8AC3E}">
        <p14:creationId xmlns:p14="http://schemas.microsoft.com/office/powerpoint/2010/main" val="356011150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sz="3600" dirty="0"/>
              <a:t>Physical Impairment</a:t>
            </a:r>
          </a:p>
        </p:txBody>
      </p:sp>
      <p:sp>
        <p:nvSpPr>
          <p:cNvPr id="46083" name="Content Placeholder 2"/>
          <p:cNvSpPr>
            <a:spLocks noGrp="1"/>
          </p:cNvSpPr>
          <p:nvPr>
            <p:ph sz="quarter" idx="1"/>
          </p:nvPr>
        </p:nvSpPr>
        <p:spPr>
          <a:xfrm>
            <a:off x="228600" y="1981200"/>
            <a:ext cx="8518793" cy="3886200"/>
          </a:xfrm>
        </p:spPr>
        <p:txBody>
          <a:bodyPr/>
          <a:lstStyle/>
          <a:p>
            <a:pPr marL="457200" eaLnBrk="1" hangingPunct="1">
              <a:spcAft>
                <a:spcPts val="1200"/>
              </a:spcAft>
            </a:pPr>
            <a:r>
              <a:rPr lang="en-US" altLang="en-US" sz="2800" dirty="0"/>
              <a:t>Under the ADAAA, a physical impairment can be: </a:t>
            </a:r>
          </a:p>
          <a:p>
            <a:pPr marL="461963" lvl="1" eaLnBrk="1" hangingPunct="1"/>
            <a:r>
              <a:rPr lang="en-US" altLang="en-US" dirty="0"/>
              <a:t>Any physiological disorder or condition, cosmetic disfigurement, or anatomical loss affecting one or more body systems, such as neurological, musculoskeletal, special sense organs, respiratory (including speech organs), cardiovascular, reproductive, digestive, genitourinary, immune, circulatory, hemic, lymphatic, skin, and endocrine.</a:t>
            </a:r>
          </a:p>
        </p:txBody>
      </p:sp>
      <p:sp>
        <p:nvSpPr>
          <p:cNvPr id="2" name="Slide Number Placeholder 1">
            <a:extLst>
              <a:ext uri="{FF2B5EF4-FFF2-40B4-BE49-F238E27FC236}">
                <a16:creationId xmlns:a16="http://schemas.microsoft.com/office/drawing/2014/main" id="{80AEF8CF-9BC7-402F-82EA-2405A5475F06}"/>
              </a:ext>
            </a:extLst>
          </p:cNvPr>
          <p:cNvSpPr>
            <a:spLocks noGrp="1"/>
          </p:cNvSpPr>
          <p:nvPr>
            <p:ph type="sldNum" sz="quarter" idx="12"/>
          </p:nvPr>
        </p:nvSpPr>
        <p:spPr/>
        <p:txBody>
          <a:bodyPr/>
          <a:lstStyle/>
          <a:p>
            <a:fld id="{2A2A6181-BD9D-4EEB-AAD6-40B54AE96A71}" type="slidenum">
              <a:rPr lang="en-US" smtClean="0"/>
              <a:t>94</a:t>
            </a:fld>
            <a:endParaRPr lang="en-US" dirty="0"/>
          </a:p>
        </p:txBody>
      </p:sp>
    </p:spTree>
    <p:extLst>
      <p:ext uri="{BB962C8B-B14F-4D97-AF65-F5344CB8AC3E}">
        <p14:creationId xmlns:p14="http://schemas.microsoft.com/office/powerpoint/2010/main" val="216928656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sz="4000" dirty="0"/>
              <a:t>Substantially Limits</a:t>
            </a:r>
          </a:p>
        </p:txBody>
      </p:sp>
      <p:sp>
        <p:nvSpPr>
          <p:cNvPr id="47107" name="Content Placeholder 2"/>
          <p:cNvSpPr>
            <a:spLocks noGrp="1"/>
          </p:cNvSpPr>
          <p:nvPr>
            <p:ph idx="1"/>
          </p:nvPr>
        </p:nvSpPr>
        <p:spPr/>
        <p:txBody>
          <a:bodyPr/>
          <a:lstStyle/>
          <a:p>
            <a:pPr eaLnBrk="1" hangingPunct="1"/>
            <a:r>
              <a:rPr lang="en-US" altLang="en-US" sz="2600" dirty="0"/>
              <a:t>An impairment is a disability only if it </a:t>
            </a:r>
            <a:r>
              <a:rPr lang="en-US" altLang="en-US" sz="2600" u="sng" dirty="0"/>
              <a:t>substantially limits</a:t>
            </a:r>
            <a:r>
              <a:rPr lang="en-US" altLang="en-US" sz="2600" dirty="0"/>
              <a:t> a </a:t>
            </a:r>
            <a:r>
              <a:rPr lang="en-US" altLang="en-US" sz="2600" u="sng" dirty="0"/>
              <a:t>major life activity</a:t>
            </a:r>
          </a:p>
          <a:p>
            <a:pPr eaLnBrk="1" hangingPunct="1"/>
            <a:r>
              <a:rPr lang="en-US" altLang="en-US" sz="2600" dirty="0"/>
              <a:t>Under the ADAAA a “substantial limitation” of a major life activity is:</a:t>
            </a:r>
          </a:p>
          <a:p>
            <a:pPr marL="685800" lvl="1" indent="-342900" eaLnBrk="1" hangingPunct="1">
              <a:buFont typeface="Wingdings" panose="05000000000000000000" pitchFamily="2" charset="2"/>
              <a:buChar char="§"/>
            </a:pPr>
            <a:r>
              <a:rPr lang="en-US" altLang="en-US" sz="2400" dirty="0"/>
              <a:t>Less than “severe” or “significant” but</a:t>
            </a:r>
          </a:p>
          <a:p>
            <a:pPr marL="685800" lvl="1" indent="-342900" eaLnBrk="1" hangingPunct="1">
              <a:buFont typeface="Wingdings" panose="05000000000000000000" pitchFamily="2" charset="2"/>
              <a:buChar char="§"/>
            </a:pPr>
            <a:r>
              <a:rPr lang="en-US" altLang="en-US" sz="2400" dirty="0"/>
              <a:t>Greater than “moderate”</a:t>
            </a:r>
          </a:p>
          <a:p>
            <a:pPr eaLnBrk="1" hangingPunct="1"/>
            <a:endParaRPr lang="en-US" altLang="en-US" dirty="0"/>
          </a:p>
        </p:txBody>
      </p:sp>
      <p:sp>
        <p:nvSpPr>
          <p:cNvPr id="2" name="Slide Number Placeholder 1">
            <a:extLst>
              <a:ext uri="{FF2B5EF4-FFF2-40B4-BE49-F238E27FC236}">
                <a16:creationId xmlns:a16="http://schemas.microsoft.com/office/drawing/2014/main" id="{02FE7E55-1224-422F-8045-6EE9AE9344AC}"/>
              </a:ext>
            </a:extLst>
          </p:cNvPr>
          <p:cNvSpPr>
            <a:spLocks noGrp="1"/>
          </p:cNvSpPr>
          <p:nvPr>
            <p:ph type="sldNum" sz="quarter" idx="12"/>
          </p:nvPr>
        </p:nvSpPr>
        <p:spPr/>
        <p:txBody>
          <a:bodyPr/>
          <a:lstStyle/>
          <a:p>
            <a:fld id="{2A2A6181-BD9D-4EEB-AAD6-40B54AE96A71}" type="slidenum">
              <a:rPr lang="en-US" smtClean="0"/>
              <a:t>95</a:t>
            </a:fld>
            <a:endParaRPr lang="en-US" dirty="0"/>
          </a:p>
        </p:txBody>
      </p:sp>
    </p:spTree>
    <p:extLst>
      <p:ext uri="{BB962C8B-B14F-4D97-AF65-F5344CB8AC3E}">
        <p14:creationId xmlns:p14="http://schemas.microsoft.com/office/powerpoint/2010/main" val="41792759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28600" y="892366"/>
            <a:ext cx="8686800" cy="707834"/>
          </a:xfrm>
        </p:spPr>
        <p:txBody>
          <a:bodyPr>
            <a:normAutofit/>
          </a:bodyPr>
          <a:lstStyle/>
          <a:p>
            <a:pPr eaLnBrk="1" hangingPunct="1"/>
            <a:r>
              <a:rPr lang="en-US" altLang="en-US" sz="4000" dirty="0"/>
              <a:t>Substantially Limits cont.</a:t>
            </a:r>
          </a:p>
        </p:txBody>
      </p:sp>
      <p:sp>
        <p:nvSpPr>
          <p:cNvPr id="3" name="Content Placeholder 2"/>
          <p:cNvSpPr>
            <a:spLocks noGrp="1"/>
          </p:cNvSpPr>
          <p:nvPr>
            <p:ph idx="1"/>
          </p:nvPr>
        </p:nvSpPr>
        <p:spPr>
          <a:xfrm>
            <a:off x="14288" y="1938968"/>
            <a:ext cx="8915400" cy="3944039"/>
          </a:xfrm>
        </p:spPr>
        <p:txBody>
          <a:bodyPr>
            <a:normAutofit fontScale="32500" lnSpcReduction="20000"/>
          </a:bodyPr>
          <a:lstStyle/>
          <a:p>
            <a:pPr marL="0" indent="0" eaLnBrk="1" hangingPunct="1">
              <a:buNone/>
              <a:defRPr/>
            </a:pPr>
            <a:r>
              <a:rPr lang="en-US" sz="9600" dirty="0"/>
              <a:t>Short-Term Conditions</a:t>
            </a:r>
          </a:p>
          <a:p>
            <a:pPr marL="573088" lvl="1" indent="-230188" eaLnBrk="1" hangingPunct="1">
              <a:spcBef>
                <a:spcPts val="600"/>
              </a:spcBef>
              <a:buFont typeface="Arial" panose="020B0604020202020204" pitchFamily="34" charset="0"/>
              <a:buChar char="•"/>
              <a:defRPr/>
            </a:pPr>
            <a:r>
              <a:rPr lang="en-US" sz="8000" dirty="0"/>
              <a:t>The law does not currently indicate how long conditions must last to be substantially limiting</a:t>
            </a:r>
          </a:p>
          <a:p>
            <a:pPr marL="573088" lvl="1" indent="-230188" eaLnBrk="1" hangingPunct="1">
              <a:spcBef>
                <a:spcPts val="600"/>
              </a:spcBef>
              <a:buFont typeface="Arial" panose="020B0604020202020204" pitchFamily="34" charset="0"/>
              <a:buChar char="•"/>
              <a:defRPr/>
            </a:pPr>
            <a:r>
              <a:rPr lang="en-US" sz="8000" dirty="0"/>
              <a:t>Does state that an individual is not “regarded as” disabled if the condition is minor </a:t>
            </a:r>
            <a:r>
              <a:rPr lang="en-US" sz="8000" u="sng" dirty="0"/>
              <a:t>and</a:t>
            </a:r>
            <a:r>
              <a:rPr lang="en-US" sz="8000" dirty="0"/>
              <a:t> lasts for less than 6 months, BUT the House Report notes 6 month rule does </a:t>
            </a:r>
            <a:r>
              <a:rPr lang="en-US" sz="8000" u="sng" dirty="0"/>
              <a:t>not</a:t>
            </a:r>
            <a:r>
              <a:rPr lang="en-US" sz="8000" dirty="0"/>
              <a:t> apply to “actual” and “record of” disabilities</a:t>
            </a:r>
          </a:p>
          <a:p>
            <a:pPr marL="573088" lvl="1" indent="-230188" eaLnBrk="1" hangingPunct="1">
              <a:spcBef>
                <a:spcPts val="600"/>
              </a:spcBef>
              <a:buFont typeface="Arial" panose="020B0604020202020204" pitchFamily="34" charset="0"/>
              <a:buChar char="•"/>
              <a:defRPr/>
            </a:pPr>
            <a:r>
              <a:rPr lang="en-US" sz="8000" dirty="0"/>
              <a:t>Final Regs:  “Impairments that last only for a short period of time are typically not covered, </a:t>
            </a:r>
            <a:r>
              <a:rPr lang="en-US" sz="8000" u="sng" dirty="0"/>
              <a:t>although they may be if sufficiently severe”</a:t>
            </a:r>
            <a:r>
              <a:rPr lang="en-US" sz="8000" dirty="0"/>
              <a:t> – Important Limiter!</a:t>
            </a:r>
          </a:p>
        </p:txBody>
      </p:sp>
      <p:sp>
        <p:nvSpPr>
          <p:cNvPr id="2" name="Slide Number Placeholder 1">
            <a:extLst>
              <a:ext uri="{FF2B5EF4-FFF2-40B4-BE49-F238E27FC236}">
                <a16:creationId xmlns:a16="http://schemas.microsoft.com/office/drawing/2014/main" id="{262CB9D4-4DAA-48B4-8FD7-C3C34F18113B}"/>
              </a:ext>
            </a:extLst>
          </p:cNvPr>
          <p:cNvSpPr>
            <a:spLocks noGrp="1"/>
          </p:cNvSpPr>
          <p:nvPr>
            <p:ph type="sldNum" sz="quarter" idx="12"/>
          </p:nvPr>
        </p:nvSpPr>
        <p:spPr/>
        <p:txBody>
          <a:bodyPr/>
          <a:lstStyle/>
          <a:p>
            <a:fld id="{2A2A6181-BD9D-4EEB-AAD6-40B54AE96A71}" type="slidenum">
              <a:rPr lang="en-US" smtClean="0"/>
              <a:t>96</a:t>
            </a:fld>
            <a:endParaRPr lang="en-US" dirty="0"/>
          </a:p>
        </p:txBody>
      </p:sp>
    </p:spTree>
    <p:extLst>
      <p:ext uri="{BB962C8B-B14F-4D97-AF65-F5344CB8AC3E}">
        <p14:creationId xmlns:p14="http://schemas.microsoft.com/office/powerpoint/2010/main" val="31563842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28651" y="907215"/>
            <a:ext cx="7886700" cy="886377"/>
          </a:xfrm>
        </p:spPr>
        <p:txBody>
          <a:bodyPr/>
          <a:lstStyle/>
          <a:p>
            <a:pPr eaLnBrk="1" hangingPunct="1"/>
            <a:r>
              <a:rPr lang="en-US" altLang="en-US" sz="4000" dirty="0"/>
              <a:t>Substantially Limits cont.</a:t>
            </a:r>
          </a:p>
        </p:txBody>
      </p:sp>
      <p:sp>
        <p:nvSpPr>
          <p:cNvPr id="49155" name="Content Placeholder 2"/>
          <p:cNvSpPr>
            <a:spLocks noGrp="1"/>
          </p:cNvSpPr>
          <p:nvPr>
            <p:ph idx="1"/>
          </p:nvPr>
        </p:nvSpPr>
        <p:spPr>
          <a:xfrm>
            <a:off x="628815" y="2302525"/>
            <a:ext cx="7886372" cy="3824900"/>
          </a:xfrm>
        </p:spPr>
        <p:txBody>
          <a:bodyPr/>
          <a:lstStyle/>
          <a:p>
            <a:pPr marL="0" indent="0" eaLnBrk="1" hangingPunct="1">
              <a:buNone/>
            </a:pPr>
            <a:r>
              <a:rPr lang="en-US" altLang="en-US" sz="3200" dirty="0"/>
              <a:t>Episodic Conditions</a:t>
            </a:r>
          </a:p>
          <a:p>
            <a:pPr marL="800100" lvl="1" indent="-457200" eaLnBrk="1" hangingPunct="1">
              <a:buFont typeface="Arial" panose="020B0604020202020204" pitchFamily="34" charset="0"/>
              <a:buChar char="•"/>
            </a:pPr>
            <a:r>
              <a:rPr lang="en-US" altLang="en-US" sz="2800" dirty="0"/>
              <a:t>An “impairment that is episodic or in remission is a disability if it would substantially limit a major life activity when active”</a:t>
            </a:r>
          </a:p>
          <a:p>
            <a:pPr eaLnBrk="1" hangingPunct="1"/>
            <a:endParaRPr lang="en-US" altLang="en-US" dirty="0"/>
          </a:p>
        </p:txBody>
      </p:sp>
      <p:sp>
        <p:nvSpPr>
          <p:cNvPr id="2" name="Slide Number Placeholder 1">
            <a:extLst>
              <a:ext uri="{FF2B5EF4-FFF2-40B4-BE49-F238E27FC236}">
                <a16:creationId xmlns:a16="http://schemas.microsoft.com/office/drawing/2014/main" id="{A781AC49-CBC8-48E1-91B8-5D12AAEAB442}"/>
              </a:ext>
            </a:extLst>
          </p:cNvPr>
          <p:cNvSpPr>
            <a:spLocks noGrp="1"/>
          </p:cNvSpPr>
          <p:nvPr>
            <p:ph type="sldNum" sz="quarter" idx="12"/>
          </p:nvPr>
        </p:nvSpPr>
        <p:spPr/>
        <p:txBody>
          <a:bodyPr/>
          <a:lstStyle/>
          <a:p>
            <a:fld id="{2A2A6181-BD9D-4EEB-AAD6-40B54AE96A71}" type="slidenum">
              <a:rPr lang="en-US" smtClean="0"/>
              <a:t>97</a:t>
            </a:fld>
            <a:endParaRPr lang="en-US" dirty="0"/>
          </a:p>
        </p:txBody>
      </p:sp>
    </p:spTree>
    <p:extLst>
      <p:ext uri="{BB962C8B-B14F-4D97-AF65-F5344CB8AC3E}">
        <p14:creationId xmlns:p14="http://schemas.microsoft.com/office/powerpoint/2010/main" val="387005744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pPr eaLnBrk="1" hangingPunct="1"/>
            <a:r>
              <a:rPr lang="en-US" altLang="en-US" sz="4000" dirty="0"/>
              <a:t>What Are Major Life Activities?</a:t>
            </a:r>
          </a:p>
        </p:txBody>
      </p:sp>
      <p:sp>
        <p:nvSpPr>
          <p:cNvPr id="50179" name="TextBox 4"/>
          <p:cNvSpPr txBox="1">
            <a:spLocks noChangeArrowheads="1"/>
          </p:cNvSpPr>
          <p:nvPr/>
        </p:nvSpPr>
        <p:spPr bwMode="auto">
          <a:xfrm>
            <a:off x="533400" y="6172200"/>
            <a:ext cx="2057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50000"/>
              </a:spcBef>
              <a:buChar char="•"/>
              <a:defRPr sz="3200">
                <a:solidFill>
                  <a:schemeClr val="tx1"/>
                </a:solidFill>
                <a:latin typeface="Trebuchet MS" pitchFamily="34" charset="0"/>
              </a:defRPr>
            </a:lvl1pPr>
            <a:lvl2pPr marL="742950" indent="-285750" eaLnBrk="0" hangingPunct="0">
              <a:spcBef>
                <a:spcPct val="50000"/>
              </a:spcBef>
              <a:buChar char="–"/>
              <a:defRPr sz="2800">
                <a:solidFill>
                  <a:schemeClr val="tx1"/>
                </a:solidFill>
                <a:latin typeface="Trebuchet MS" pitchFamily="34" charset="0"/>
              </a:defRPr>
            </a:lvl2pPr>
            <a:lvl3pPr marL="1143000" indent="-228600" eaLnBrk="0" hangingPunct="0">
              <a:spcBef>
                <a:spcPct val="50000"/>
              </a:spcBef>
              <a:buChar char="•"/>
              <a:defRPr sz="2400">
                <a:solidFill>
                  <a:schemeClr val="tx1"/>
                </a:solidFill>
                <a:latin typeface="Trebuchet MS" pitchFamily="34" charset="0"/>
              </a:defRPr>
            </a:lvl3pPr>
            <a:lvl4pPr marL="1600200" indent="-228600" eaLnBrk="0" hangingPunct="0">
              <a:spcBef>
                <a:spcPct val="50000"/>
              </a:spcBef>
              <a:buChar char="–"/>
              <a:defRPr sz="2000">
                <a:solidFill>
                  <a:schemeClr val="tx1"/>
                </a:solidFill>
                <a:latin typeface="Trebuchet MS" pitchFamily="34" charset="0"/>
              </a:defRPr>
            </a:lvl4pPr>
            <a:lvl5pPr marL="2057400" indent="-228600" eaLnBrk="0" hangingPunct="0">
              <a:spcBef>
                <a:spcPct val="50000"/>
              </a:spcBef>
              <a:buChar char="»"/>
              <a:defRPr sz="2000">
                <a:solidFill>
                  <a:schemeClr val="tx1"/>
                </a:solidFill>
                <a:latin typeface="Trebuchet MS" pitchFamily="34" charset="0"/>
              </a:defRPr>
            </a:lvl5pPr>
            <a:lvl6pPr marL="2514600" indent="-228600" eaLnBrk="0" fontAlgn="base" hangingPunct="0">
              <a:spcBef>
                <a:spcPct val="50000"/>
              </a:spcBef>
              <a:spcAft>
                <a:spcPct val="0"/>
              </a:spcAft>
              <a:buChar char="»"/>
              <a:defRPr sz="2000">
                <a:solidFill>
                  <a:schemeClr val="tx1"/>
                </a:solidFill>
                <a:latin typeface="Trebuchet MS" pitchFamily="34" charset="0"/>
              </a:defRPr>
            </a:lvl6pPr>
            <a:lvl7pPr marL="2971800" indent="-228600" eaLnBrk="0" fontAlgn="base" hangingPunct="0">
              <a:spcBef>
                <a:spcPct val="50000"/>
              </a:spcBef>
              <a:spcAft>
                <a:spcPct val="0"/>
              </a:spcAft>
              <a:buChar char="»"/>
              <a:defRPr sz="2000">
                <a:solidFill>
                  <a:schemeClr val="tx1"/>
                </a:solidFill>
                <a:latin typeface="Trebuchet MS" pitchFamily="34" charset="0"/>
              </a:defRPr>
            </a:lvl7pPr>
            <a:lvl8pPr marL="3429000" indent="-228600" eaLnBrk="0" fontAlgn="base" hangingPunct="0">
              <a:spcBef>
                <a:spcPct val="50000"/>
              </a:spcBef>
              <a:spcAft>
                <a:spcPct val="0"/>
              </a:spcAft>
              <a:buChar char="»"/>
              <a:defRPr sz="2000">
                <a:solidFill>
                  <a:schemeClr val="tx1"/>
                </a:solidFill>
                <a:latin typeface="Trebuchet MS" pitchFamily="34" charset="0"/>
              </a:defRPr>
            </a:lvl8pPr>
            <a:lvl9pPr marL="3886200" indent="-228600" eaLnBrk="0" fontAlgn="base" hangingPunct="0">
              <a:spcBef>
                <a:spcPct val="50000"/>
              </a:spcBef>
              <a:spcAft>
                <a:spcPct val="0"/>
              </a:spcAft>
              <a:buChar char="»"/>
              <a:defRPr sz="2000">
                <a:solidFill>
                  <a:schemeClr val="tx1"/>
                </a:solidFill>
                <a:latin typeface="Trebuchet MS" pitchFamily="34" charset="0"/>
              </a:defRPr>
            </a:lvl9pPr>
          </a:lstStyle>
          <a:p>
            <a:pPr eaLnBrk="1" hangingPunct="1">
              <a:spcBef>
                <a:spcPct val="0"/>
              </a:spcBef>
              <a:buFontTx/>
              <a:buNone/>
            </a:pPr>
            <a:endParaRPr lang="en-US" altLang="en-US" sz="1200" dirty="0">
              <a:solidFill>
                <a:srgbClr val="FFFFFF"/>
              </a:solidFill>
              <a:latin typeface="Arial" pitchFamily="34" charset="0"/>
            </a:endParaRPr>
          </a:p>
          <a:p>
            <a:pPr eaLnBrk="1" hangingPunct="1">
              <a:spcBef>
                <a:spcPct val="0"/>
              </a:spcBef>
              <a:buFontTx/>
              <a:buNone/>
            </a:pPr>
            <a:endParaRPr lang="en-US" altLang="en-US" sz="1800" dirty="0">
              <a:solidFill>
                <a:srgbClr val="000514"/>
              </a:solidFill>
            </a:endParaRPr>
          </a:p>
        </p:txBody>
      </p:sp>
      <p:sp>
        <p:nvSpPr>
          <p:cNvPr id="50181" name="Content Placeholder 2"/>
          <p:cNvSpPr>
            <a:spLocks noGrp="1"/>
          </p:cNvSpPr>
          <p:nvPr>
            <p:ph sz="half" idx="1"/>
          </p:nvPr>
        </p:nvSpPr>
        <p:spPr>
          <a:xfrm>
            <a:off x="969484" y="1905000"/>
            <a:ext cx="3488216" cy="4114800"/>
          </a:xfrm>
        </p:spPr>
        <p:txBody>
          <a:bodyPr/>
          <a:lstStyle/>
          <a:p>
            <a:r>
              <a:rPr lang="en-US" altLang="en-US" sz="2400" dirty="0"/>
              <a:t>Seeing and hearing</a:t>
            </a:r>
          </a:p>
          <a:p>
            <a:r>
              <a:rPr lang="en-US" altLang="en-US" sz="2400" dirty="0"/>
              <a:t>Eating</a:t>
            </a:r>
          </a:p>
          <a:p>
            <a:r>
              <a:rPr lang="en-US" altLang="en-US" sz="2400" dirty="0"/>
              <a:t>Sleeping</a:t>
            </a:r>
          </a:p>
          <a:p>
            <a:r>
              <a:rPr lang="en-US" altLang="en-US" sz="2400" dirty="0"/>
              <a:t>Walking, standing, sitting, reaching</a:t>
            </a:r>
          </a:p>
          <a:p>
            <a:r>
              <a:rPr lang="en-US" altLang="en-US" sz="2400" dirty="0"/>
              <a:t>Speaking</a:t>
            </a:r>
          </a:p>
          <a:p>
            <a:r>
              <a:rPr lang="en-US" altLang="en-US" sz="2400" dirty="0"/>
              <a:t>Breathing</a:t>
            </a:r>
          </a:p>
        </p:txBody>
      </p:sp>
      <p:sp>
        <p:nvSpPr>
          <p:cNvPr id="13" name="Content Placeholder 3"/>
          <p:cNvSpPr txBox="1">
            <a:spLocks/>
          </p:cNvSpPr>
          <p:nvPr/>
        </p:nvSpPr>
        <p:spPr>
          <a:xfrm>
            <a:off x="4686300" y="1905000"/>
            <a:ext cx="3488216" cy="4114800"/>
          </a:xfrm>
          <a:prstGeom prst="rect">
            <a:avLst/>
          </a:prstGeom>
        </p:spPr>
        <p:txBody>
          <a:bodyPr/>
          <a:lstStyle>
            <a:lvl1pPr marL="342900" indent="-342900" algn="l" rtl="0" eaLnBrk="0" fontAlgn="base" hangingPunct="0">
              <a:spcBef>
                <a:spcPct val="5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800">
                <a:solidFill>
                  <a:schemeClr val="tx1"/>
                </a:solidFill>
                <a:latin typeface="+mn-lt"/>
              </a:defRPr>
            </a:lvl2pPr>
            <a:lvl3pPr marL="1143000" indent="-228600" algn="l" rtl="0" eaLnBrk="0" fontAlgn="base" hangingPunct="0">
              <a:spcBef>
                <a:spcPct val="50000"/>
              </a:spcBef>
              <a:spcAft>
                <a:spcPct val="0"/>
              </a:spcAft>
              <a:buChar char="•"/>
              <a:defRPr sz="2400">
                <a:solidFill>
                  <a:schemeClr val="tx1"/>
                </a:solidFill>
                <a:latin typeface="+mn-lt"/>
              </a:defRPr>
            </a:lvl3pPr>
            <a:lvl4pPr marL="1600200" indent="-228600" algn="l" rtl="0" eaLnBrk="0" fontAlgn="base" hangingPunct="0">
              <a:spcBef>
                <a:spcPct val="50000"/>
              </a:spcBef>
              <a:spcAft>
                <a:spcPct val="0"/>
              </a:spcAft>
              <a:buChar char="–"/>
              <a:defRPr sz="2000">
                <a:solidFill>
                  <a:schemeClr val="tx1"/>
                </a:solidFill>
                <a:latin typeface="+mn-lt"/>
              </a:defRPr>
            </a:lvl4pPr>
            <a:lvl5pPr marL="2057400" indent="-228600" algn="l" rtl="0" eaLnBrk="0" fontAlgn="base" hangingPunct="0">
              <a:spcBef>
                <a:spcPct val="50000"/>
              </a:spcBef>
              <a:spcAft>
                <a:spcPct val="0"/>
              </a:spcAft>
              <a:buChar char="»"/>
              <a:defRPr sz="20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a:lstStyle>
          <a:p>
            <a:pPr>
              <a:defRPr/>
            </a:pPr>
            <a:r>
              <a:rPr lang="en-US" altLang="en-US" sz="2400" kern="0" dirty="0"/>
              <a:t>Learning, reading, concentrating, thinking, talking</a:t>
            </a:r>
          </a:p>
          <a:p>
            <a:pPr>
              <a:defRPr/>
            </a:pPr>
            <a:r>
              <a:rPr lang="en-US" altLang="en-US" sz="2400" kern="0" dirty="0"/>
              <a:t>Interacting with others</a:t>
            </a:r>
          </a:p>
          <a:p>
            <a:pPr>
              <a:defRPr/>
            </a:pPr>
            <a:r>
              <a:rPr lang="en-US" altLang="en-US" sz="2400" kern="0" dirty="0"/>
              <a:t>Working</a:t>
            </a:r>
          </a:p>
          <a:p>
            <a:pPr>
              <a:defRPr/>
            </a:pPr>
            <a:r>
              <a:rPr lang="en-US" altLang="en-US" sz="2400" kern="0" dirty="0"/>
              <a:t>Operation of major bodily functions (see next slide)</a:t>
            </a:r>
          </a:p>
        </p:txBody>
      </p:sp>
      <p:sp>
        <p:nvSpPr>
          <p:cNvPr id="2" name="Slide Number Placeholder 1">
            <a:extLst>
              <a:ext uri="{FF2B5EF4-FFF2-40B4-BE49-F238E27FC236}">
                <a16:creationId xmlns:a16="http://schemas.microsoft.com/office/drawing/2014/main" id="{762C5FDC-4CD5-42A3-AB0E-70F1AEF97303}"/>
              </a:ext>
            </a:extLst>
          </p:cNvPr>
          <p:cNvSpPr>
            <a:spLocks noGrp="1"/>
          </p:cNvSpPr>
          <p:nvPr>
            <p:ph type="sldNum" sz="quarter" idx="12"/>
          </p:nvPr>
        </p:nvSpPr>
        <p:spPr/>
        <p:txBody>
          <a:bodyPr/>
          <a:lstStyle/>
          <a:p>
            <a:fld id="{2A2A6181-BD9D-4EEB-AAD6-40B54AE96A71}" type="slidenum">
              <a:rPr lang="en-US" smtClean="0"/>
              <a:t>98</a:t>
            </a:fld>
            <a:endParaRPr lang="en-US" dirty="0"/>
          </a:p>
        </p:txBody>
      </p:sp>
    </p:spTree>
    <p:extLst>
      <p:ext uri="{BB962C8B-B14F-4D97-AF65-F5344CB8AC3E}">
        <p14:creationId xmlns:p14="http://schemas.microsoft.com/office/powerpoint/2010/main" val="174528939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a:xfrm>
            <a:off x="533400" y="838200"/>
            <a:ext cx="7620000" cy="1143000"/>
          </a:xfrm>
        </p:spPr>
        <p:txBody>
          <a:bodyPr>
            <a:normAutofit fontScale="90000"/>
          </a:bodyPr>
          <a:lstStyle/>
          <a:p>
            <a:pPr eaLnBrk="1" hangingPunct="1"/>
            <a:r>
              <a:rPr lang="en-US" altLang="en-US" sz="4000" dirty="0"/>
              <a:t>Major Bodily Functions </a:t>
            </a:r>
            <a:br>
              <a:rPr lang="en-US" altLang="en-US" sz="4000" dirty="0"/>
            </a:br>
            <a:r>
              <a:rPr lang="en-US" altLang="en-US" sz="4000" dirty="0"/>
              <a:t>as Major Life Activities</a:t>
            </a:r>
          </a:p>
        </p:txBody>
      </p:sp>
      <p:sp>
        <p:nvSpPr>
          <p:cNvPr id="37891" name="Rectangle 3"/>
          <p:cNvSpPr>
            <a:spLocks noGrp="1" noChangeArrowheads="1"/>
          </p:cNvSpPr>
          <p:nvPr>
            <p:ph idx="1"/>
          </p:nvPr>
        </p:nvSpPr>
        <p:spPr>
          <a:xfrm>
            <a:off x="152400" y="2209800"/>
            <a:ext cx="8610600" cy="3581400"/>
          </a:xfrm>
        </p:spPr>
        <p:txBody>
          <a:bodyPr>
            <a:normAutofit fontScale="92500"/>
          </a:bodyPr>
          <a:lstStyle/>
          <a:p>
            <a:pPr eaLnBrk="1" hangingPunct="1">
              <a:lnSpc>
                <a:spcPct val="90000"/>
              </a:lnSpc>
              <a:spcAft>
                <a:spcPts val="600"/>
              </a:spcAft>
              <a:defRPr/>
            </a:pPr>
            <a:r>
              <a:rPr lang="en-US" sz="2400" dirty="0">
                <a:latin typeface="Trebuchet MS (Body)"/>
              </a:rPr>
              <a:t>ADAAA’s non-exhaustive list includes:  functions of the immune system, normal cell growth, digestive, bowel, bladder, neurological, brain, respiratory, circulatory, endocrine and reproductive functions</a:t>
            </a:r>
          </a:p>
          <a:p>
            <a:pPr eaLnBrk="1" hangingPunct="1">
              <a:lnSpc>
                <a:spcPct val="90000"/>
              </a:lnSpc>
              <a:spcAft>
                <a:spcPts val="600"/>
              </a:spcAft>
              <a:defRPr/>
            </a:pPr>
            <a:r>
              <a:rPr lang="en-US" sz="2400" dirty="0">
                <a:latin typeface="Trebuchet MS (Body)"/>
              </a:rPr>
              <a:t>The regulations add:  special sense organs and skin, cardiovascular, hemic, lymphatic and musculoskeletal functions</a:t>
            </a:r>
          </a:p>
          <a:p>
            <a:pPr eaLnBrk="1" hangingPunct="1">
              <a:lnSpc>
                <a:spcPct val="90000"/>
              </a:lnSpc>
              <a:defRPr/>
            </a:pPr>
            <a:r>
              <a:rPr lang="en-US" sz="2400" dirty="0">
                <a:latin typeface="Trebuchet MS (Body)"/>
              </a:rPr>
              <a:t>EEOC’s position is that operation of a major bodily function includes the operation of an individual organ within a body system</a:t>
            </a:r>
          </a:p>
        </p:txBody>
      </p:sp>
      <p:sp>
        <p:nvSpPr>
          <p:cNvPr id="51204" name="TextBox 4"/>
          <p:cNvSpPr txBox="1">
            <a:spLocks noChangeArrowheads="1"/>
          </p:cNvSpPr>
          <p:nvPr/>
        </p:nvSpPr>
        <p:spPr bwMode="auto">
          <a:xfrm>
            <a:off x="533400" y="6172200"/>
            <a:ext cx="2057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50000"/>
              </a:spcBef>
              <a:buChar char="•"/>
              <a:defRPr sz="3200">
                <a:solidFill>
                  <a:schemeClr val="tx1"/>
                </a:solidFill>
                <a:latin typeface="Trebuchet MS" pitchFamily="34" charset="0"/>
              </a:defRPr>
            </a:lvl1pPr>
            <a:lvl2pPr marL="742950" indent="-285750" eaLnBrk="0" hangingPunct="0">
              <a:spcBef>
                <a:spcPct val="50000"/>
              </a:spcBef>
              <a:buChar char="–"/>
              <a:defRPr sz="2800">
                <a:solidFill>
                  <a:schemeClr val="tx1"/>
                </a:solidFill>
                <a:latin typeface="Trebuchet MS" pitchFamily="34" charset="0"/>
              </a:defRPr>
            </a:lvl2pPr>
            <a:lvl3pPr marL="1143000" indent="-228600" eaLnBrk="0" hangingPunct="0">
              <a:spcBef>
                <a:spcPct val="50000"/>
              </a:spcBef>
              <a:buChar char="•"/>
              <a:defRPr sz="2400">
                <a:solidFill>
                  <a:schemeClr val="tx1"/>
                </a:solidFill>
                <a:latin typeface="Trebuchet MS" pitchFamily="34" charset="0"/>
              </a:defRPr>
            </a:lvl3pPr>
            <a:lvl4pPr marL="1600200" indent="-228600" eaLnBrk="0" hangingPunct="0">
              <a:spcBef>
                <a:spcPct val="50000"/>
              </a:spcBef>
              <a:buChar char="–"/>
              <a:defRPr sz="2000">
                <a:solidFill>
                  <a:schemeClr val="tx1"/>
                </a:solidFill>
                <a:latin typeface="Trebuchet MS" pitchFamily="34" charset="0"/>
              </a:defRPr>
            </a:lvl4pPr>
            <a:lvl5pPr marL="2057400" indent="-228600" eaLnBrk="0" hangingPunct="0">
              <a:spcBef>
                <a:spcPct val="50000"/>
              </a:spcBef>
              <a:buChar char="»"/>
              <a:defRPr sz="2000">
                <a:solidFill>
                  <a:schemeClr val="tx1"/>
                </a:solidFill>
                <a:latin typeface="Trebuchet MS" pitchFamily="34" charset="0"/>
              </a:defRPr>
            </a:lvl5pPr>
            <a:lvl6pPr marL="2514600" indent="-228600" eaLnBrk="0" fontAlgn="base" hangingPunct="0">
              <a:spcBef>
                <a:spcPct val="50000"/>
              </a:spcBef>
              <a:spcAft>
                <a:spcPct val="0"/>
              </a:spcAft>
              <a:buChar char="»"/>
              <a:defRPr sz="2000">
                <a:solidFill>
                  <a:schemeClr val="tx1"/>
                </a:solidFill>
                <a:latin typeface="Trebuchet MS" pitchFamily="34" charset="0"/>
              </a:defRPr>
            </a:lvl6pPr>
            <a:lvl7pPr marL="2971800" indent="-228600" eaLnBrk="0" fontAlgn="base" hangingPunct="0">
              <a:spcBef>
                <a:spcPct val="50000"/>
              </a:spcBef>
              <a:spcAft>
                <a:spcPct val="0"/>
              </a:spcAft>
              <a:buChar char="»"/>
              <a:defRPr sz="2000">
                <a:solidFill>
                  <a:schemeClr val="tx1"/>
                </a:solidFill>
                <a:latin typeface="Trebuchet MS" pitchFamily="34" charset="0"/>
              </a:defRPr>
            </a:lvl7pPr>
            <a:lvl8pPr marL="3429000" indent="-228600" eaLnBrk="0" fontAlgn="base" hangingPunct="0">
              <a:spcBef>
                <a:spcPct val="50000"/>
              </a:spcBef>
              <a:spcAft>
                <a:spcPct val="0"/>
              </a:spcAft>
              <a:buChar char="»"/>
              <a:defRPr sz="2000">
                <a:solidFill>
                  <a:schemeClr val="tx1"/>
                </a:solidFill>
                <a:latin typeface="Trebuchet MS" pitchFamily="34" charset="0"/>
              </a:defRPr>
            </a:lvl8pPr>
            <a:lvl9pPr marL="3886200" indent="-228600" eaLnBrk="0" fontAlgn="base" hangingPunct="0">
              <a:spcBef>
                <a:spcPct val="50000"/>
              </a:spcBef>
              <a:spcAft>
                <a:spcPct val="0"/>
              </a:spcAft>
              <a:buChar char="»"/>
              <a:defRPr sz="2000">
                <a:solidFill>
                  <a:schemeClr val="tx1"/>
                </a:solidFill>
                <a:latin typeface="Trebuchet MS" pitchFamily="34" charset="0"/>
              </a:defRPr>
            </a:lvl9pPr>
          </a:lstStyle>
          <a:p>
            <a:pPr eaLnBrk="1" hangingPunct="1">
              <a:spcBef>
                <a:spcPct val="0"/>
              </a:spcBef>
              <a:buFontTx/>
              <a:buNone/>
            </a:pPr>
            <a:endParaRPr lang="en-US" altLang="en-US" sz="1200" dirty="0">
              <a:solidFill>
                <a:srgbClr val="FFFFFF"/>
              </a:solidFill>
              <a:latin typeface="Arial" pitchFamily="34" charset="0"/>
            </a:endParaRPr>
          </a:p>
          <a:p>
            <a:pPr eaLnBrk="1" hangingPunct="1">
              <a:spcBef>
                <a:spcPct val="0"/>
              </a:spcBef>
              <a:buFontTx/>
              <a:buNone/>
            </a:pPr>
            <a:endParaRPr lang="en-US" altLang="en-US" sz="1800" dirty="0">
              <a:solidFill>
                <a:srgbClr val="000514"/>
              </a:solidFill>
            </a:endParaRPr>
          </a:p>
        </p:txBody>
      </p:sp>
      <p:sp>
        <p:nvSpPr>
          <p:cNvPr id="2" name="Slide Number Placeholder 1">
            <a:extLst>
              <a:ext uri="{FF2B5EF4-FFF2-40B4-BE49-F238E27FC236}">
                <a16:creationId xmlns:a16="http://schemas.microsoft.com/office/drawing/2014/main" id="{15C07DDF-9AE3-4749-99AA-C1932675AC56}"/>
              </a:ext>
            </a:extLst>
          </p:cNvPr>
          <p:cNvSpPr>
            <a:spLocks noGrp="1"/>
          </p:cNvSpPr>
          <p:nvPr>
            <p:ph type="sldNum" sz="quarter" idx="12"/>
          </p:nvPr>
        </p:nvSpPr>
        <p:spPr/>
        <p:txBody>
          <a:bodyPr/>
          <a:lstStyle/>
          <a:p>
            <a:fld id="{2A2A6181-BD9D-4EEB-AAD6-40B54AE96A71}" type="slidenum">
              <a:rPr lang="en-US" smtClean="0"/>
              <a:t>99</a:t>
            </a:fld>
            <a:endParaRPr lang="en-US" dirty="0"/>
          </a:p>
        </p:txBody>
      </p:sp>
    </p:spTree>
    <p:extLst>
      <p:ext uri="{BB962C8B-B14F-4D97-AF65-F5344CB8AC3E}">
        <p14:creationId xmlns:p14="http://schemas.microsoft.com/office/powerpoint/2010/main" val="2337293617"/>
      </p:ext>
    </p:extLst>
  </p:cSld>
  <p:clrMapOvr>
    <a:masterClrMapping/>
  </p:clrMapOvr>
</p:sld>
</file>

<file path=ppt/theme/theme1.xml><?xml version="1.0" encoding="utf-8"?>
<a:theme xmlns:a="http://schemas.openxmlformats.org/drawingml/2006/main" name="Blank">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BR PowerPoint Template - reg.pptx" id="{97C65EBB-2657-4870-996C-C8103D3C3037}" vid="{A7510139-103A-4D4E-8B80-AEED082385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vBR Default</Template>
  <TotalTime>3927</TotalTime>
  <Words>10371</Words>
  <Application>Microsoft Office PowerPoint</Application>
  <PresentationFormat>On-screen Show (4:3)</PresentationFormat>
  <Paragraphs>1153</Paragraphs>
  <Slides>164</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164</vt:i4>
      </vt:variant>
    </vt:vector>
  </HeadingPairs>
  <TitlesOfParts>
    <vt:vector size="172" baseType="lpstr">
      <vt:lpstr>Arial</vt:lpstr>
      <vt:lpstr>Calibri</vt:lpstr>
      <vt:lpstr>Calibri Light</vt:lpstr>
      <vt:lpstr>Courier New</vt:lpstr>
      <vt:lpstr>Trebuchet MS</vt:lpstr>
      <vt:lpstr>Trebuchet MS (Body)</vt:lpstr>
      <vt:lpstr>Wingdings</vt:lpstr>
      <vt:lpstr>Blank</vt:lpstr>
      <vt:lpstr>Fox Valley SHRM  March 8, 2022 </vt:lpstr>
      <vt:lpstr>AGENDA </vt:lpstr>
      <vt:lpstr> </vt:lpstr>
      <vt:lpstr>Current Social Movement</vt:lpstr>
      <vt:lpstr>Challenge for Employers</vt:lpstr>
      <vt:lpstr>What is a Diverse Workforce?</vt:lpstr>
      <vt:lpstr> Value of Diverse Workforce</vt:lpstr>
      <vt:lpstr>Current Workforce Assessment</vt:lpstr>
      <vt:lpstr>Alternative Recruitment Approaches </vt:lpstr>
      <vt:lpstr>Diversity and Inclusion</vt:lpstr>
      <vt:lpstr>Review Diversity-Related Policies</vt:lpstr>
      <vt:lpstr>Ideal Harassment Policy</vt:lpstr>
      <vt:lpstr>Re-Boot Culture of Civility</vt:lpstr>
      <vt:lpstr>Contributing to a Respectful Workplace</vt:lpstr>
      <vt:lpstr>A Respectful Workplace</vt:lpstr>
      <vt:lpstr>Legal Considerations</vt:lpstr>
      <vt:lpstr>Legal Considerations</vt:lpstr>
      <vt:lpstr>Monitoring Achievement</vt:lpstr>
      <vt:lpstr>  </vt:lpstr>
      <vt:lpstr>The COVID LEAVE CASES</vt:lpstr>
      <vt:lpstr>The COVID LEAVE CASES</vt:lpstr>
      <vt:lpstr>The COVID LEAVE CASES</vt:lpstr>
      <vt:lpstr>What are the “Rules” Today?</vt:lpstr>
      <vt:lpstr>Current CDC Direction</vt:lpstr>
      <vt:lpstr>Have Exempt Employees’ Job Duties  Changed Due to COVID-19?</vt:lpstr>
      <vt:lpstr>Are You Capturing All Hours Worked  by Remote Employees During COVID-19 Pandemic?</vt:lpstr>
      <vt:lpstr>Establishing a Reasonable Process </vt:lpstr>
      <vt:lpstr>When Are Employers Not  Obligated to Pay Remote Workers?</vt:lpstr>
      <vt:lpstr>Are You Factoring All Compensation  Into Employees’ Overtime Rates? </vt:lpstr>
      <vt:lpstr>Bonuses for Employees Who Get the COVID-19 Vaccine</vt:lpstr>
      <vt:lpstr>Additional COVID-19 Related  Wage and Hour Issues</vt:lpstr>
      <vt:lpstr>Privacy of Information</vt:lpstr>
      <vt:lpstr>Important Discrimination Laws</vt:lpstr>
      <vt:lpstr> </vt:lpstr>
      <vt:lpstr>Right to Work</vt:lpstr>
      <vt:lpstr>Right to Work cont.</vt:lpstr>
      <vt:lpstr>Right to Work cont.</vt:lpstr>
      <vt:lpstr>“Quickie Election”</vt:lpstr>
      <vt:lpstr>“Quickie Election” cont.</vt:lpstr>
      <vt:lpstr>“Quickie Election” cont.</vt:lpstr>
      <vt:lpstr>“Quickie Election” cont.</vt:lpstr>
      <vt:lpstr>Abusive Workplace Behavior</vt:lpstr>
      <vt:lpstr>Abusive Workplace Behavior cont.</vt:lpstr>
      <vt:lpstr>Abusive Workplace Behavior cont.</vt:lpstr>
      <vt:lpstr>Abusive Workplace Behavior cont.</vt:lpstr>
      <vt:lpstr>Abusive Workplace Behavior cont.</vt:lpstr>
      <vt:lpstr>Protected Concerted Activity</vt:lpstr>
      <vt:lpstr>Protected Concerted Activities cont.</vt:lpstr>
      <vt:lpstr>Protected Concerted Activities cont. </vt:lpstr>
      <vt:lpstr>Management Rights</vt:lpstr>
      <vt:lpstr>Management Rights cont.</vt:lpstr>
      <vt:lpstr>Management Rights</vt:lpstr>
      <vt:lpstr>Email Systems</vt:lpstr>
      <vt:lpstr>Email Systems cont.</vt:lpstr>
      <vt:lpstr>Email Systems cont.</vt:lpstr>
      <vt:lpstr>Email Systems cont.</vt:lpstr>
      <vt:lpstr>Access to Employer Property</vt:lpstr>
      <vt:lpstr>Access to Employer Property cont.</vt:lpstr>
      <vt:lpstr>Access to Employer Property cont.</vt:lpstr>
      <vt:lpstr>Access to Employer Property cont. </vt:lpstr>
      <vt:lpstr>Employee Handbooks</vt:lpstr>
      <vt:lpstr>Positive Law Commitments</vt:lpstr>
      <vt:lpstr>Concerns?</vt:lpstr>
      <vt:lpstr>Best Practice</vt:lpstr>
      <vt:lpstr> </vt:lpstr>
      <vt:lpstr>Why Can Leave Be Taken?</vt:lpstr>
      <vt:lpstr>Why Can Leave Be Taken?</vt:lpstr>
      <vt:lpstr>For Multi-State Employers</vt:lpstr>
      <vt:lpstr>Integrated Leave Management</vt:lpstr>
      <vt:lpstr>FMLA/Leave Compliance  Administration is Driven by:</vt:lpstr>
      <vt:lpstr>The Policy:</vt:lpstr>
      <vt:lpstr>The Policy: Employee Obligations</vt:lpstr>
      <vt:lpstr>The Policy: Employer Obligations</vt:lpstr>
      <vt:lpstr>The FMLA Compliance Process Must Also Consider Workplace Accommodation Obligations Under</vt:lpstr>
      <vt:lpstr>The Process:</vt:lpstr>
      <vt:lpstr>When Notice Is Received</vt:lpstr>
      <vt:lpstr>Employer Expectations</vt:lpstr>
      <vt:lpstr>What is a Serious Health Condition?</vt:lpstr>
      <vt:lpstr>What Can I Ask to Determine if a  Serious Health Condition Exists? </vt:lpstr>
      <vt:lpstr>Scenario 1 – The Request</vt:lpstr>
      <vt:lpstr>Scenario 2 – Intermittent and  Reduced Leave Schedule Absences</vt:lpstr>
      <vt:lpstr>Scenario 2 – Intermittent and  Reduced Leave Schedule Absences cont.</vt:lpstr>
      <vt:lpstr>Scenario 3 – Never Ending FMLA</vt:lpstr>
      <vt:lpstr>Scenario 4 – FMLA/ADA Interface</vt:lpstr>
      <vt:lpstr>Scenario 4 – FMLA/ADA Interface cont.</vt:lpstr>
      <vt:lpstr>Best Practices</vt:lpstr>
      <vt:lpstr>Best Practices cont.</vt:lpstr>
      <vt:lpstr>Best Practices cont.</vt:lpstr>
      <vt:lpstr>Best Practices cont.</vt:lpstr>
      <vt:lpstr> </vt:lpstr>
      <vt:lpstr>ADA Overview</vt:lpstr>
      <vt:lpstr>ADA Obligations</vt:lpstr>
      <vt:lpstr>Disability Defined</vt:lpstr>
      <vt:lpstr>Physical Impairment</vt:lpstr>
      <vt:lpstr>Substantially Limits</vt:lpstr>
      <vt:lpstr>Substantially Limits cont.</vt:lpstr>
      <vt:lpstr>Substantially Limits cont.</vt:lpstr>
      <vt:lpstr>What Are Major Life Activities?</vt:lpstr>
      <vt:lpstr>Major Bodily Functions  as Major Life Activities</vt:lpstr>
      <vt:lpstr>Examples of Disabilities</vt:lpstr>
      <vt:lpstr>Reasonable Accommodations</vt:lpstr>
      <vt:lpstr>Defining Reasonable</vt:lpstr>
      <vt:lpstr>“Accommodation”</vt:lpstr>
      <vt:lpstr>Accommodation is Interactive and Engaging</vt:lpstr>
      <vt:lpstr>Your Greatest Risk</vt:lpstr>
      <vt:lpstr>What Am I Looking At For Accommodation?</vt:lpstr>
      <vt:lpstr>Accommodation Examples</vt:lpstr>
      <vt:lpstr>Examples of Unreasonable Requests</vt:lpstr>
      <vt:lpstr>Interactive Process </vt:lpstr>
      <vt:lpstr>Reasonable Accommodation  Evaluation Best Practices</vt:lpstr>
      <vt:lpstr>Reasonable Accommodation  Evaluation Best Practices cont.</vt:lpstr>
      <vt:lpstr>Reasonable Accommodation  Evaluation Best Practices cont.</vt:lpstr>
      <vt:lpstr>Wisconsin Fair Employment Act</vt:lpstr>
      <vt:lpstr>Wisconsin Fair Employment Act</vt:lpstr>
      <vt:lpstr> </vt:lpstr>
      <vt:lpstr>Trends</vt:lpstr>
      <vt:lpstr>What’s Hot?</vt:lpstr>
      <vt:lpstr>Who Wants What?</vt:lpstr>
      <vt:lpstr>The Process for Change</vt:lpstr>
      <vt:lpstr>Issues</vt:lpstr>
      <vt:lpstr>Concerns</vt:lpstr>
      <vt:lpstr>Implementation Plan Considerations</vt:lpstr>
      <vt:lpstr>Implementation Plan Considerations cont.</vt:lpstr>
      <vt:lpstr> </vt:lpstr>
      <vt:lpstr>FLSA Litigation on the Rise </vt:lpstr>
      <vt:lpstr>FLSA Litigation Consequences - Damages</vt:lpstr>
      <vt:lpstr>FLSA Class Litigation</vt:lpstr>
      <vt:lpstr>FLSA Litigation</vt:lpstr>
      <vt:lpstr>Overtime Exposure</vt:lpstr>
      <vt:lpstr>White Collar Exemptions</vt:lpstr>
      <vt:lpstr>Three Basic Tests for Claiming a  White Collar Exemption</vt:lpstr>
      <vt:lpstr>Independent Contractor Standard</vt:lpstr>
      <vt:lpstr>Independent Contractor Standard</vt:lpstr>
      <vt:lpstr>Meal Periods</vt:lpstr>
      <vt:lpstr>Meal Periods cont.</vt:lpstr>
      <vt:lpstr>Calculating the Hourly Rate of Pay</vt:lpstr>
      <vt:lpstr>Calculating the Hourly Rate of Pay cont.</vt:lpstr>
      <vt:lpstr>Working Off-the-Clock</vt:lpstr>
      <vt:lpstr>Best Practices</vt:lpstr>
      <vt:lpstr> </vt:lpstr>
      <vt:lpstr>Title VII of the Civil Rights Act of 1964 – What does the law protect?</vt:lpstr>
      <vt:lpstr>Title VII of the Civil Rights Act of 1964 –  What does the law protect?</vt:lpstr>
      <vt:lpstr>Pregnancy Discrimination Act </vt:lpstr>
      <vt:lpstr>Americans with Disabilities Act 1990</vt:lpstr>
      <vt:lpstr>Age Discrimination in  Employment Act of 1967</vt:lpstr>
      <vt:lpstr>The “Prima Facia” Case</vt:lpstr>
      <vt:lpstr>What is Harassment? </vt:lpstr>
      <vt:lpstr>Watch Out!</vt:lpstr>
      <vt:lpstr>The Company’s Anti-Harassment Policy</vt:lpstr>
      <vt:lpstr>Best Practices</vt:lpstr>
      <vt:lpstr>10) Marijuana at Work:  Under the Influence  While on the Job</vt:lpstr>
      <vt:lpstr>Federal Law</vt:lpstr>
      <vt:lpstr>State Laws</vt:lpstr>
      <vt:lpstr>Accommodation Obligations for Medical Marijuana</vt:lpstr>
      <vt:lpstr>Your Policy – Is The Key Impairment?</vt:lpstr>
      <vt:lpstr>Difficulties in Identifying On-The-Job Impairment</vt:lpstr>
      <vt:lpstr>Identifying On-The-Job Impairment</vt:lpstr>
      <vt:lpstr>Identifying On-The-Job Impairment cont.</vt:lpstr>
      <vt:lpstr>Decide How Does the Company Want to  Treat Marijuana Use by Employers</vt:lpstr>
      <vt:lpstr>Policy Review and Revision</vt:lpstr>
      <vt:lpstr>Rolling Out New Policies and Practices</vt:lpstr>
      <vt:lpstr>Train Supervisory Employees</vt:lpstr>
      <vt:lpstr>Key Takeaways</vt:lpstr>
      <vt:lpstr>PowerPoint Presentation</vt:lpstr>
    </vt:vector>
  </TitlesOfParts>
  <Company>von Briesen &amp; Roper,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Wage and Hour Updates and the Covid-19 Environment</dc:title>
  <dc:creator>Jonathan R. Eiden</dc:creator>
  <cp:lastModifiedBy>Tania Robinette</cp:lastModifiedBy>
  <cp:revision>464</cp:revision>
  <cp:lastPrinted>2022-03-03T20:08:24Z</cp:lastPrinted>
  <dcterms:created xsi:type="dcterms:W3CDTF">2021-02-17T20:06:48Z</dcterms:created>
  <dcterms:modified xsi:type="dcterms:W3CDTF">2022-03-07T18:05:42Z</dcterms:modified>
</cp:coreProperties>
</file>